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4" r:id="rId4"/>
    <p:sldId id="273" r:id="rId5"/>
    <p:sldId id="265" r:id="rId6"/>
    <p:sldId id="266" r:id="rId7"/>
    <p:sldId id="291" r:id="rId8"/>
    <p:sldId id="288" r:id="rId9"/>
    <p:sldId id="276" r:id="rId10"/>
    <p:sldId id="277" r:id="rId11"/>
    <p:sldId id="278" r:id="rId12"/>
    <p:sldId id="289" r:id="rId13"/>
    <p:sldId id="281" r:id="rId14"/>
    <p:sldId id="282" r:id="rId15"/>
    <p:sldId id="290" r:id="rId16"/>
    <p:sldId id="287" r:id="rId17"/>
    <p:sldId id="286" r:id="rId18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2D78D"/>
    <a:srgbClr val="DEE9C1"/>
    <a:srgbClr val="D3E2AC"/>
    <a:srgbClr val="F0F5E3"/>
    <a:srgbClr val="ECF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1564" autoAdjust="0"/>
  </p:normalViewPr>
  <p:slideViewPr>
    <p:cSldViewPr>
      <p:cViewPr>
        <p:scale>
          <a:sx n="129" d="100"/>
          <a:sy n="129" d="100"/>
        </p:scale>
        <p:origin x="-110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426"/>
    </p:cViewPr>
  </p:sorterViewPr>
  <p:notesViewPr>
    <p:cSldViewPr>
      <p:cViewPr varScale="1">
        <p:scale>
          <a:sx n="132" d="100"/>
          <a:sy n="132" d="100"/>
        </p:scale>
        <p:origin x="-1848" y="-90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2D6C234-B516-441E-9A3A-D0B3D60BDA80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B4F304A-78BB-4B66-8E24-1D5C2BBB1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73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73601E7-3B55-48B3-8529-B9DABFFCEA11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7AB6577-FE6D-4E7E-857F-983E1AACBA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mbraceglobal.org/main/why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opscience.iop.org/0967-3334/28/8/R0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mbraceglobal.org/main/wh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3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Wingdings"/>
              <a:buChar char="à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1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5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9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dirty="0"/>
              <a:t>World Health Organization. Estimates. In: </a:t>
            </a:r>
            <a:r>
              <a:rPr lang="en-US" i="1" dirty="0"/>
              <a:t>State of the world's newborns</a:t>
            </a:r>
            <a:r>
              <a:rPr lang="en-US" dirty="0"/>
              <a:t>. Washington: Saving Newborn Lives, Save the Children/USA; 2001: PN1–49.</a:t>
            </a:r>
          </a:p>
          <a:p>
            <a:r>
              <a:rPr lang="en-US" dirty="0" smtClean="0"/>
              <a:t>[2] Google.com/</a:t>
            </a:r>
            <a:r>
              <a:rPr lang="en-US" dirty="0" err="1" smtClean="0"/>
              <a:t>publicdata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[3]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Cia World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Factbook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2009</a:t>
            </a:r>
          </a:p>
          <a:p>
            <a:r>
              <a:rPr lang="en-US" dirty="0" smtClean="0"/>
              <a:t>[4] </a:t>
            </a:r>
            <a:r>
              <a:rPr lang="en-US" dirty="0" err="1"/>
              <a:t>Kawaji</a:t>
            </a:r>
            <a:r>
              <a:rPr lang="en-US" dirty="0"/>
              <a:t>, Q. </a:t>
            </a:r>
            <a:r>
              <a:rPr lang="en-US" i="1" dirty="0"/>
              <a:t>An alternative infant incubator: incubators for third world countries.</a:t>
            </a:r>
            <a:r>
              <a:rPr lang="en-US" dirty="0"/>
              <a:t> Johns Hopkins University. </a:t>
            </a:r>
            <a:r>
              <a:rPr lang="en-US" i="1" dirty="0"/>
              <a:t>https://jscholarship.library.jhu.edu</a:t>
            </a:r>
          </a:p>
          <a:p>
            <a:r>
              <a:rPr lang="en-US" i="1" dirty="0"/>
              <a:t>[5] </a:t>
            </a:r>
            <a:r>
              <a:rPr lang="en-US" u="sng" dirty="0">
                <a:hlinkClick r:id="rId3"/>
              </a:rPr>
              <a:t>http://embraceglobal.org/main/why</a:t>
            </a:r>
            <a:endParaRPr lang="en-US" u="sng" dirty="0"/>
          </a:p>
          <a:p>
            <a:r>
              <a:rPr lang="en-US" dirty="0" smtClean="0"/>
              <a:t>[6] </a:t>
            </a:r>
            <a:r>
              <a:rPr lang="en-US" dirty="0"/>
              <a:t>Technologies for clinically relevant physiological measurements in developing countries</a:t>
            </a:r>
          </a:p>
          <a:p>
            <a:r>
              <a:rPr lang="en-US" u="sng" dirty="0">
                <a:hlinkClick r:id="rId4"/>
              </a:rPr>
              <a:t>http://iopscience.iop.org/0967-3334/28/8/R01</a:t>
            </a:r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6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/>
              <a:t>World Health Organization. Estimates. In: </a:t>
            </a:r>
            <a:r>
              <a:rPr lang="en-US" i="1" dirty="0"/>
              <a:t>State of the world's newborns</a:t>
            </a:r>
            <a:r>
              <a:rPr lang="en-US" dirty="0"/>
              <a:t>. Washington: Saving Newborn Lives, Save the Children/USA; 2001: PN1–49.</a:t>
            </a:r>
          </a:p>
          <a:p>
            <a:r>
              <a:rPr lang="en-US" dirty="0" smtClean="0"/>
              <a:t>[2] Google.com/</a:t>
            </a:r>
            <a:r>
              <a:rPr lang="en-US" dirty="0" err="1" smtClean="0"/>
              <a:t>publicdata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[3]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Cia World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Factbook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[4] </a:t>
            </a:r>
            <a:r>
              <a:rPr lang="en-US" dirty="0" err="1"/>
              <a:t>Kawaji</a:t>
            </a:r>
            <a:r>
              <a:rPr lang="en-US" dirty="0"/>
              <a:t>, Q. </a:t>
            </a:r>
            <a:r>
              <a:rPr lang="en-US" i="1" dirty="0"/>
              <a:t>An alternative infant incubator: incubators for third world countries.</a:t>
            </a:r>
            <a:r>
              <a:rPr lang="en-US" dirty="0"/>
              <a:t> Johns Hopkins University. </a:t>
            </a:r>
            <a:r>
              <a:rPr lang="en-US" i="1" dirty="0"/>
              <a:t>https://jscholarship.library.jhu.edu</a:t>
            </a:r>
          </a:p>
          <a:p>
            <a:r>
              <a:rPr lang="en-US" i="1" dirty="0"/>
              <a:t>[5] </a:t>
            </a:r>
            <a:r>
              <a:rPr lang="en-US" u="sng" dirty="0">
                <a:hlinkClick r:id="rId3"/>
              </a:rPr>
              <a:t>http://embraceglobal.org/main/why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Wingdings"/>
              <a:buChar char="à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Wingdings"/>
              <a:buChar char="à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52400" y="4267200"/>
            <a:ext cx="8991600" cy="259080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5469128" y="2459736"/>
            <a:ext cx="3674872" cy="1691640"/>
          </a:xfrm>
          <a:prstGeom prst="rect">
            <a:avLst/>
          </a:prstGeom>
          <a:solidFill>
            <a:srgbClr val="3FAEE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152400" y="0"/>
            <a:ext cx="3108527" cy="2286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3429000" y="1187932"/>
            <a:ext cx="5715000" cy="1114407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5382768" y="0"/>
            <a:ext cx="1743075" cy="1059111"/>
          </a:xfrm>
          <a:prstGeom prst="rect">
            <a:avLst/>
          </a:prstGeom>
          <a:solidFill>
            <a:srgbClr val="BFE5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3413428" y="0"/>
            <a:ext cx="1811260" cy="1059111"/>
          </a:xfrm>
          <a:prstGeom prst="rect">
            <a:avLst/>
          </a:prstGeom>
          <a:solidFill>
            <a:srgbClr val="B5D55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4"/>
          </p:nvPr>
        </p:nvSpPr>
        <p:spPr>
          <a:xfrm>
            <a:off x="609600" y="4572000"/>
            <a:ext cx="7924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 userDrawn="1">
            <p:ph type="body" sz="quarter" idx="15"/>
          </p:nvPr>
        </p:nvSpPr>
        <p:spPr>
          <a:xfrm>
            <a:off x="609600" y="5054600"/>
            <a:ext cx="73914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 userDrawn="1">
            <p:ph type="pic" sz="quarter" idx="16"/>
          </p:nvPr>
        </p:nvSpPr>
        <p:spPr>
          <a:xfrm>
            <a:off x="170688" y="2450592"/>
            <a:ext cx="5105400" cy="16642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Rectangle 5"/>
          <p:cNvSpPr>
            <a:spLocks noChangeArrowheads="1"/>
          </p:cNvSpPr>
          <p:nvPr userDrawn="1"/>
        </p:nvSpPr>
        <p:spPr bwMode="auto">
          <a:xfrm>
            <a:off x="7300390" y="1"/>
            <a:ext cx="1843610" cy="1060703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4962144"/>
            <a:ext cx="2856737" cy="175260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172968" y="4953000"/>
            <a:ext cx="5779008" cy="174955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173736" y="164592"/>
            <a:ext cx="8805672" cy="461772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289"/>
          <p:cNvSpPr>
            <a:spLocks noGrp="1"/>
          </p:cNvSpPr>
          <p:nvPr>
            <p:ph type="body" sz="quarter" idx="13"/>
          </p:nvPr>
        </p:nvSpPr>
        <p:spPr>
          <a:xfrm>
            <a:off x="457200" y="228600"/>
            <a:ext cx="64008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457200" y="685800"/>
            <a:ext cx="8229600" cy="3886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 userDrawn="1"/>
        </p:nvSpPr>
        <p:spPr bwMode="auto">
          <a:xfrm>
            <a:off x="0" y="109728"/>
            <a:ext cx="5410200" cy="5748211"/>
          </a:xfrm>
          <a:prstGeom prst="rect">
            <a:avLst/>
          </a:prstGeom>
          <a:solidFill>
            <a:srgbClr val="3FAEE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Placeholder 289"/>
          <p:cNvSpPr>
            <a:spLocks noGrp="1"/>
          </p:cNvSpPr>
          <p:nvPr>
            <p:ph type="body" sz="quarter" idx="15"/>
          </p:nvPr>
        </p:nvSpPr>
        <p:spPr>
          <a:xfrm>
            <a:off x="152400" y="228600"/>
            <a:ext cx="5076825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5568696" y="1042416"/>
            <a:ext cx="3575304" cy="4824984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638800" y="3723131"/>
            <a:ext cx="32670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705477" y="4000500"/>
            <a:ext cx="3286124" cy="1790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52399" y="3810000"/>
            <a:ext cx="5105401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152400" y="4038598"/>
            <a:ext cx="5105400" cy="1676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5577840" y="112776"/>
            <a:ext cx="3557619" cy="829056"/>
          </a:xfrm>
          <a:prstGeom prst="rect">
            <a:avLst/>
          </a:prstGeom>
          <a:solidFill>
            <a:srgbClr val="BFE5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715000" y="1188720"/>
            <a:ext cx="3310128" cy="23774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22" hasCustomPrompt="1"/>
          </p:nvPr>
        </p:nvSpPr>
        <p:spPr>
          <a:xfrm>
            <a:off x="152400" y="1143000"/>
            <a:ext cx="51054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en-US" dirty="0" smtClean="0"/>
              <a:t>Click the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0" y="118872"/>
            <a:ext cx="5404104" cy="5751577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5559553" y="1051560"/>
            <a:ext cx="3584448" cy="4818888"/>
          </a:xfrm>
          <a:prstGeom prst="rect">
            <a:avLst/>
          </a:prstGeom>
          <a:solidFill>
            <a:srgbClr val="3FAEE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152400" y="1143001"/>
            <a:ext cx="5114544" cy="4572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638800" y="3695699"/>
            <a:ext cx="32670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705477" y="4000500"/>
            <a:ext cx="3286124" cy="179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648323" y="1142999"/>
            <a:ext cx="32670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5715000" y="1447800"/>
            <a:ext cx="3286124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289"/>
          <p:cNvSpPr>
            <a:spLocks noGrp="1"/>
          </p:cNvSpPr>
          <p:nvPr>
            <p:ph type="body" sz="quarter" idx="28"/>
          </p:nvPr>
        </p:nvSpPr>
        <p:spPr>
          <a:xfrm>
            <a:off x="152400" y="228600"/>
            <a:ext cx="5076825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4"/>
          <p:cNvSpPr>
            <a:spLocks noChangeArrowheads="1"/>
          </p:cNvSpPr>
          <p:nvPr userDrawn="1"/>
        </p:nvSpPr>
        <p:spPr bwMode="auto">
          <a:xfrm>
            <a:off x="5559552" y="112776"/>
            <a:ext cx="3580163" cy="829056"/>
          </a:xfrm>
          <a:prstGeom prst="rect">
            <a:avLst/>
          </a:prstGeom>
          <a:solidFill>
            <a:srgbClr val="B5D55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 userDrawn="1"/>
        </p:nvSpPr>
        <p:spPr bwMode="auto">
          <a:xfrm>
            <a:off x="0" y="109728"/>
            <a:ext cx="5422391" cy="5769864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5562600" y="1066800"/>
            <a:ext cx="3429000" cy="476707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152399" y="1219200"/>
            <a:ext cx="51054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52400" y="1562100"/>
            <a:ext cx="5105400" cy="209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52400" y="3925824"/>
            <a:ext cx="51054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1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0" indent="0">
              <a:buNone/>
              <a:defRPr sz="2800" b="1" i="1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289"/>
          <p:cNvSpPr>
            <a:spLocks noGrp="1"/>
          </p:cNvSpPr>
          <p:nvPr>
            <p:ph type="body" sz="quarter" idx="28"/>
          </p:nvPr>
        </p:nvSpPr>
        <p:spPr>
          <a:xfrm>
            <a:off x="152400" y="228600"/>
            <a:ext cx="5076825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5541264" y="112776"/>
            <a:ext cx="3602737" cy="83820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 userDrawn="1"/>
        </p:nvSpPr>
        <p:spPr bwMode="auto">
          <a:xfrm>
            <a:off x="155448" y="164592"/>
            <a:ext cx="5614416" cy="4443984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15025" y="200025"/>
            <a:ext cx="3219450" cy="597217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124200" y="4800600"/>
            <a:ext cx="2676525" cy="1905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166879" y="4800600"/>
            <a:ext cx="2862071" cy="190500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464439" y="2152650"/>
            <a:ext cx="502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2"/>
          <p:cNvSpPr>
            <a:spLocks noChangeArrowheads="1"/>
          </p:cNvSpPr>
          <p:nvPr userDrawn="1"/>
        </p:nvSpPr>
        <p:spPr bwMode="auto">
          <a:xfrm>
            <a:off x="5943599" y="6248400"/>
            <a:ext cx="3200401" cy="609600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640999" y="5943600"/>
            <a:ext cx="1158875" cy="914400"/>
          </a:xfrm>
          <a:prstGeom prst="rect">
            <a:avLst/>
          </a:prstGeom>
          <a:solidFill>
            <a:srgbClr val="B5D55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5943600"/>
            <a:ext cx="1490471" cy="914400"/>
            <a:chOff x="0" y="0"/>
            <a:chExt cx="1490471" cy="914400"/>
          </a:xfrm>
        </p:grpSpPr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490471" cy="914400"/>
            </a:xfrm>
            <a:prstGeom prst="rect">
              <a:avLst/>
            </a:prstGeom>
            <a:solidFill>
              <a:srgbClr val="FFC20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"/>
            <p:cNvGrpSpPr>
              <a:grpSpLocks/>
            </p:cNvGrpSpPr>
            <p:nvPr userDrawn="1"/>
          </p:nvGrpSpPr>
          <p:grpSpPr bwMode="auto">
            <a:xfrm>
              <a:off x="228600" y="76183"/>
              <a:ext cx="1054100" cy="757235"/>
              <a:chOff x="602" y="10257"/>
              <a:chExt cx="1661" cy="1193"/>
            </a:xfrm>
          </p:grpSpPr>
          <p:sp>
            <p:nvSpPr>
              <p:cNvPr id="27" name="Freeform 3"/>
              <p:cNvSpPr>
                <a:spLocks noEditPoints="1"/>
              </p:cNvSpPr>
              <p:nvPr/>
            </p:nvSpPr>
            <p:spPr bwMode="auto">
              <a:xfrm>
                <a:off x="769" y="11349"/>
                <a:ext cx="1327" cy="101"/>
              </a:xfrm>
              <a:custGeom>
                <a:avLst/>
                <a:gdLst/>
                <a:ahLst/>
                <a:cxnLst>
                  <a:cxn ang="0">
                    <a:pos x="1102" y="59"/>
                  </a:cxn>
                  <a:cxn ang="0">
                    <a:pos x="1117" y="15"/>
                  </a:cxn>
                  <a:cxn ang="0">
                    <a:pos x="661" y="29"/>
                  </a:cxn>
                  <a:cxn ang="0">
                    <a:pos x="665" y="16"/>
                  </a:cxn>
                  <a:cxn ang="0">
                    <a:pos x="1223" y="43"/>
                  </a:cxn>
                  <a:cxn ang="0">
                    <a:pos x="1216" y="14"/>
                  </a:cxn>
                  <a:cxn ang="0">
                    <a:pos x="347" y="48"/>
                  </a:cxn>
                  <a:cxn ang="0">
                    <a:pos x="361" y="19"/>
                  </a:cxn>
                  <a:cxn ang="0">
                    <a:pos x="138" y="12"/>
                  </a:cxn>
                  <a:cxn ang="0">
                    <a:pos x="102" y="49"/>
                  </a:cxn>
                  <a:cxn ang="0">
                    <a:pos x="138" y="88"/>
                  </a:cxn>
                  <a:cxn ang="0">
                    <a:pos x="173" y="49"/>
                  </a:cxn>
                  <a:cxn ang="0">
                    <a:pos x="138" y="12"/>
                  </a:cxn>
                  <a:cxn ang="0">
                    <a:pos x="1317" y="44"/>
                  </a:cxn>
                  <a:cxn ang="0">
                    <a:pos x="1269" y="99"/>
                  </a:cxn>
                  <a:cxn ang="0">
                    <a:pos x="1225" y="4"/>
                  </a:cxn>
                  <a:cxn ang="0">
                    <a:pos x="1236" y="47"/>
                  </a:cxn>
                  <a:cxn ang="0">
                    <a:pos x="1247" y="99"/>
                  </a:cxn>
                  <a:cxn ang="0">
                    <a:pos x="1177" y="1"/>
                  </a:cxn>
                  <a:cxn ang="0">
                    <a:pos x="1099" y="71"/>
                  </a:cxn>
                  <a:cxn ang="0">
                    <a:pos x="891" y="44"/>
                  </a:cxn>
                  <a:cxn ang="0">
                    <a:pos x="941" y="56"/>
                  </a:cxn>
                  <a:cxn ang="0">
                    <a:pos x="860" y="1"/>
                  </a:cxn>
                  <a:cxn ang="0">
                    <a:pos x="780" y="13"/>
                  </a:cxn>
                  <a:cxn ang="0">
                    <a:pos x="781" y="99"/>
                  </a:cxn>
                  <a:cxn ang="0">
                    <a:pos x="692" y="99"/>
                  </a:cxn>
                  <a:cxn ang="0">
                    <a:pos x="552" y="1"/>
                  </a:cxn>
                  <a:cxn ang="0">
                    <a:pos x="600" y="55"/>
                  </a:cxn>
                  <a:cxn ang="0">
                    <a:pos x="552" y="1"/>
                  </a:cxn>
                  <a:cxn ang="0">
                    <a:pos x="522" y="1"/>
                  </a:cxn>
                  <a:cxn ang="0">
                    <a:pos x="445" y="99"/>
                  </a:cxn>
                  <a:cxn ang="0">
                    <a:pos x="361" y="4"/>
                  </a:cxn>
                  <a:cxn ang="0">
                    <a:pos x="373" y="47"/>
                  </a:cxn>
                  <a:cxn ang="0">
                    <a:pos x="364" y="61"/>
                  </a:cxn>
                  <a:cxn ang="0">
                    <a:pos x="314" y="99"/>
                  </a:cxn>
                  <a:cxn ang="0">
                    <a:pos x="227" y="79"/>
                  </a:cxn>
                  <a:cxn ang="0">
                    <a:pos x="267" y="79"/>
                  </a:cxn>
                  <a:cxn ang="0">
                    <a:pos x="284" y="74"/>
                  </a:cxn>
                  <a:cxn ang="0">
                    <a:pos x="237" y="99"/>
                  </a:cxn>
                  <a:cxn ang="0">
                    <a:pos x="209" y="1"/>
                  </a:cxn>
                  <a:cxn ang="0">
                    <a:pos x="40" y="46"/>
                  </a:cxn>
                  <a:cxn ang="0">
                    <a:pos x="46" y="58"/>
                  </a:cxn>
                  <a:cxn ang="0">
                    <a:pos x="1038" y="1"/>
                  </a:cxn>
                  <a:cxn ang="0">
                    <a:pos x="1055" y="23"/>
                  </a:cxn>
                  <a:cxn ang="0">
                    <a:pos x="1027" y="12"/>
                  </a:cxn>
                  <a:cxn ang="0">
                    <a:pos x="992" y="49"/>
                  </a:cxn>
                  <a:cxn ang="0">
                    <a:pos x="1028" y="88"/>
                  </a:cxn>
                  <a:cxn ang="0">
                    <a:pos x="1058" y="75"/>
                  </a:cxn>
                  <a:cxn ang="0">
                    <a:pos x="1045" y="97"/>
                  </a:cxn>
                  <a:cxn ang="0">
                    <a:pos x="988" y="82"/>
                  </a:cxn>
                  <a:cxn ang="0">
                    <a:pos x="988" y="18"/>
                  </a:cxn>
                  <a:cxn ang="0">
                    <a:pos x="149" y="1"/>
                  </a:cxn>
                  <a:cxn ang="0">
                    <a:pos x="187" y="49"/>
                  </a:cxn>
                  <a:cxn ang="0">
                    <a:pos x="149" y="99"/>
                  </a:cxn>
                  <a:cxn ang="0">
                    <a:pos x="93" y="72"/>
                  </a:cxn>
                  <a:cxn ang="0">
                    <a:pos x="106" y="10"/>
                  </a:cxn>
                </a:cxnLst>
                <a:rect l="0" t="0" r="r" b="b"/>
                <a:pathLst>
                  <a:path w="1327" h="101">
                    <a:moveTo>
                      <a:pt x="1117" y="15"/>
                    </a:moveTo>
                    <a:lnTo>
                      <a:pt x="1116" y="16"/>
                    </a:lnTo>
                    <a:lnTo>
                      <a:pt x="1116" y="19"/>
                    </a:lnTo>
                    <a:lnTo>
                      <a:pt x="1114" y="24"/>
                    </a:lnTo>
                    <a:lnTo>
                      <a:pt x="1113" y="29"/>
                    </a:lnTo>
                    <a:lnTo>
                      <a:pt x="1102" y="59"/>
                    </a:lnTo>
                    <a:lnTo>
                      <a:pt x="1131" y="59"/>
                    </a:lnTo>
                    <a:lnTo>
                      <a:pt x="1121" y="29"/>
                    </a:lnTo>
                    <a:lnTo>
                      <a:pt x="1120" y="24"/>
                    </a:lnTo>
                    <a:lnTo>
                      <a:pt x="1118" y="19"/>
                    </a:lnTo>
                    <a:lnTo>
                      <a:pt x="1118" y="16"/>
                    </a:lnTo>
                    <a:lnTo>
                      <a:pt x="1117" y="15"/>
                    </a:lnTo>
                    <a:close/>
                    <a:moveTo>
                      <a:pt x="664" y="15"/>
                    </a:moveTo>
                    <a:lnTo>
                      <a:pt x="664" y="16"/>
                    </a:lnTo>
                    <a:lnTo>
                      <a:pt x="663" y="19"/>
                    </a:lnTo>
                    <a:lnTo>
                      <a:pt x="662" y="24"/>
                    </a:lnTo>
                    <a:lnTo>
                      <a:pt x="661" y="29"/>
                    </a:lnTo>
                    <a:lnTo>
                      <a:pt x="650" y="59"/>
                    </a:lnTo>
                    <a:lnTo>
                      <a:pt x="678" y="59"/>
                    </a:lnTo>
                    <a:lnTo>
                      <a:pt x="668" y="29"/>
                    </a:lnTo>
                    <a:lnTo>
                      <a:pt x="667" y="24"/>
                    </a:lnTo>
                    <a:lnTo>
                      <a:pt x="665" y="19"/>
                    </a:lnTo>
                    <a:lnTo>
                      <a:pt x="665" y="16"/>
                    </a:lnTo>
                    <a:lnTo>
                      <a:pt x="664" y="15"/>
                    </a:lnTo>
                    <a:close/>
                    <a:moveTo>
                      <a:pt x="1191" y="13"/>
                    </a:moveTo>
                    <a:lnTo>
                      <a:pt x="1191" y="48"/>
                    </a:lnTo>
                    <a:lnTo>
                      <a:pt x="1210" y="48"/>
                    </a:lnTo>
                    <a:lnTo>
                      <a:pt x="1217" y="47"/>
                    </a:lnTo>
                    <a:lnTo>
                      <a:pt x="1223" y="43"/>
                    </a:lnTo>
                    <a:lnTo>
                      <a:pt x="1226" y="38"/>
                    </a:lnTo>
                    <a:lnTo>
                      <a:pt x="1227" y="30"/>
                    </a:lnTo>
                    <a:lnTo>
                      <a:pt x="1226" y="24"/>
                    </a:lnTo>
                    <a:lnTo>
                      <a:pt x="1224" y="19"/>
                    </a:lnTo>
                    <a:lnTo>
                      <a:pt x="1220" y="15"/>
                    </a:lnTo>
                    <a:lnTo>
                      <a:pt x="1216" y="14"/>
                    </a:lnTo>
                    <a:lnTo>
                      <a:pt x="1213" y="13"/>
                    </a:lnTo>
                    <a:lnTo>
                      <a:pt x="1206" y="13"/>
                    </a:lnTo>
                    <a:lnTo>
                      <a:pt x="1191" y="13"/>
                    </a:lnTo>
                    <a:close/>
                    <a:moveTo>
                      <a:pt x="327" y="13"/>
                    </a:moveTo>
                    <a:lnTo>
                      <a:pt x="327" y="48"/>
                    </a:lnTo>
                    <a:lnTo>
                      <a:pt x="347" y="48"/>
                    </a:lnTo>
                    <a:lnTo>
                      <a:pt x="354" y="47"/>
                    </a:lnTo>
                    <a:lnTo>
                      <a:pt x="359" y="43"/>
                    </a:lnTo>
                    <a:lnTo>
                      <a:pt x="363" y="38"/>
                    </a:lnTo>
                    <a:lnTo>
                      <a:pt x="364" y="30"/>
                    </a:lnTo>
                    <a:lnTo>
                      <a:pt x="363" y="24"/>
                    </a:lnTo>
                    <a:lnTo>
                      <a:pt x="361" y="19"/>
                    </a:lnTo>
                    <a:lnTo>
                      <a:pt x="357" y="15"/>
                    </a:lnTo>
                    <a:lnTo>
                      <a:pt x="353" y="14"/>
                    </a:lnTo>
                    <a:lnTo>
                      <a:pt x="350" y="13"/>
                    </a:lnTo>
                    <a:lnTo>
                      <a:pt x="343" y="13"/>
                    </a:lnTo>
                    <a:lnTo>
                      <a:pt x="327" y="13"/>
                    </a:lnTo>
                    <a:close/>
                    <a:moveTo>
                      <a:pt x="138" y="12"/>
                    </a:moveTo>
                    <a:lnTo>
                      <a:pt x="128" y="13"/>
                    </a:lnTo>
                    <a:lnTo>
                      <a:pt x="119" y="17"/>
                    </a:lnTo>
                    <a:lnTo>
                      <a:pt x="112" y="23"/>
                    </a:lnTo>
                    <a:lnTo>
                      <a:pt x="107" y="30"/>
                    </a:lnTo>
                    <a:lnTo>
                      <a:pt x="103" y="39"/>
                    </a:lnTo>
                    <a:lnTo>
                      <a:pt x="102" y="49"/>
                    </a:lnTo>
                    <a:lnTo>
                      <a:pt x="103" y="60"/>
                    </a:lnTo>
                    <a:lnTo>
                      <a:pt x="107" y="69"/>
                    </a:lnTo>
                    <a:lnTo>
                      <a:pt x="112" y="77"/>
                    </a:lnTo>
                    <a:lnTo>
                      <a:pt x="119" y="83"/>
                    </a:lnTo>
                    <a:lnTo>
                      <a:pt x="128" y="87"/>
                    </a:lnTo>
                    <a:lnTo>
                      <a:pt x="138" y="88"/>
                    </a:lnTo>
                    <a:lnTo>
                      <a:pt x="147" y="87"/>
                    </a:lnTo>
                    <a:lnTo>
                      <a:pt x="155" y="83"/>
                    </a:lnTo>
                    <a:lnTo>
                      <a:pt x="162" y="77"/>
                    </a:lnTo>
                    <a:lnTo>
                      <a:pt x="168" y="69"/>
                    </a:lnTo>
                    <a:lnTo>
                      <a:pt x="172" y="60"/>
                    </a:lnTo>
                    <a:lnTo>
                      <a:pt x="173" y="49"/>
                    </a:lnTo>
                    <a:lnTo>
                      <a:pt x="172" y="39"/>
                    </a:lnTo>
                    <a:lnTo>
                      <a:pt x="168" y="30"/>
                    </a:lnTo>
                    <a:lnTo>
                      <a:pt x="162" y="23"/>
                    </a:lnTo>
                    <a:lnTo>
                      <a:pt x="155" y="17"/>
                    </a:lnTo>
                    <a:lnTo>
                      <a:pt x="147" y="13"/>
                    </a:lnTo>
                    <a:lnTo>
                      <a:pt x="138" y="12"/>
                    </a:lnTo>
                    <a:close/>
                    <a:moveTo>
                      <a:pt x="1269" y="1"/>
                    </a:moveTo>
                    <a:lnTo>
                      <a:pt x="1325" y="1"/>
                    </a:lnTo>
                    <a:lnTo>
                      <a:pt x="1325" y="13"/>
                    </a:lnTo>
                    <a:lnTo>
                      <a:pt x="1283" y="13"/>
                    </a:lnTo>
                    <a:lnTo>
                      <a:pt x="1283" y="44"/>
                    </a:lnTo>
                    <a:lnTo>
                      <a:pt x="1317" y="44"/>
                    </a:lnTo>
                    <a:lnTo>
                      <a:pt x="1317" y="55"/>
                    </a:lnTo>
                    <a:lnTo>
                      <a:pt x="1283" y="55"/>
                    </a:lnTo>
                    <a:lnTo>
                      <a:pt x="1283" y="87"/>
                    </a:lnTo>
                    <a:lnTo>
                      <a:pt x="1327" y="87"/>
                    </a:lnTo>
                    <a:lnTo>
                      <a:pt x="1327" y="99"/>
                    </a:lnTo>
                    <a:lnTo>
                      <a:pt x="1269" y="99"/>
                    </a:lnTo>
                    <a:lnTo>
                      <a:pt x="1269" y="1"/>
                    </a:lnTo>
                    <a:close/>
                    <a:moveTo>
                      <a:pt x="1177" y="1"/>
                    </a:moveTo>
                    <a:lnTo>
                      <a:pt x="1213" y="1"/>
                    </a:lnTo>
                    <a:lnTo>
                      <a:pt x="1218" y="2"/>
                    </a:lnTo>
                    <a:lnTo>
                      <a:pt x="1222" y="3"/>
                    </a:lnTo>
                    <a:lnTo>
                      <a:pt x="1225" y="4"/>
                    </a:lnTo>
                    <a:lnTo>
                      <a:pt x="1231" y="7"/>
                    </a:lnTo>
                    <a:lnTo>
                      <a:pt x="1237" y="13"/>
                    </a:lnTo>
                    <a:lnTo>
                      <a:pt x="1240" y="21"/>
                    </a:lnTo>
                    <a:lnTo>
                      <a:pt x="1241" y="30"/>
                    </a:lnTo>
                    <a:lnTo>
                      <a:pt x="1240" y="38"/>
                    </a:lnTo>
                    <a:lnTo>
                      <a:pt x="1236" y="47"/>
                    </a:lnTo>
                    <a:lnTo>
                      <a:pt x="1231" y="53"/>
                    </a:lnTo>
                    <a:lnTo>
                      <a:pt x="1224" y="56"/>
                    </a:lnTo>
                    <a:lnTo>
                      <a:pt x="1224" y="58"/>
                    </a:lnTo>
                    <a:lnTo>
                      <a:pt x="1225" y="59"/>
                    </a:lnTo>
                    <a:lnTo>
                      <a:pt x="1227" y="61"/>
                    </a:lnTo>
                    <a:lnTo>
                      <a:pt x="1247" y="99"/>
                    </a:lnTo>
                    <a:lnTo>
                      <a:pt x="1232" y="99"/>
                    </a:lnTo>
                    <a:lnTo>
                      <a:pt x="1211" y="60"/>
                    </a:lnTo>
                    <a:lnTo>
                      <a:pt x="1191" y="60"/>
                    </a:lnTo>
                    <a:lnTo>
                      <a:pt x="1191" y="99"/>
                    </a:lnTo>
                    <a:lnTo>
                      <a:pt x="1177" y="99"/>
                    </a:lnTo>
                    <a:lnTo>
                      <a:pt x="1177" y="1"/>
                    </a:lnTo>
                    <a:close/>
                    <a:moveTo>
                      <a:pt x="1110" y="1"/>
                    </a:moveTo>
                    <a:lnTo>
                      <a:pt x="1124" y="1"/>
                    </a:lnTo>
                    <a:lnTo>
                      <a:pt x="1159" y="99"/>
                    </a:lnTo>
                    <a:lnTo>
                      <a:pt x="1145" y="99"/>
                    </a:lnTo>
                    <a:lnTo>
                      <a:pt x="1135" y="71"/>
                    </a:lnTo>
                    <a:lnTo>
                      <a:pt x="1099" y="71"/>
                    </a:lnTo>
                    <a:lnTo>
                      <a:pt x="1089" y="99"/>
                    </a:lnTo>
                    <a:lnTo>
                      <a:pt x="1075" y="99"/>
                    </a:lnTo>
                    <a:lnTo>
                      <a:pt x="1110" y="1"/>
                    </a:lnTo>
                    <a:close/>
                    <a:moveTo>
                      <a:pt x="877" y="1"/>
                    </a:moveTo>
                    <a:lnTo>
                      <a:pt x="891" y="1"/>
                    </a:lnTo>
                    <a:lnTo>
                      <a:pt x="891" y="44"/>
                    </a:lnTo>
                    <a:lnTo>
                      <a:pt x="941" y="44"/>
                    </a:lnTo>
                    <a:lnTo>
                      <a:pt x="941" y="1"/>
                    </a:lnTo>
                    <a:lnTo>
                      <a:pt x="954" y="1"/>
                    </a:lnTo>
                    <a:lnTo>
                      <a:pt x="954" y="99"/>
                    </a:lnTo>
                    <a:lnTo>
                      <a:pt x="941" y="99"/>
                    </a:lnTo>
                    <a:lnTo>
                      <a:pt x="941" y="56"/>
                    </a:lnTo>
                    <a:lnTo>
                      <a:pt x="891" y="56"/>
                    </a:lnTo>
                    <a:lnTo>
                      <a:pt x="891" y="99"/>
                    </a:lnTo>
                    <a:lnTo>
                      <a:pt x="877" y="99"/>
                    </a:lnTo>
                    <a:lnTo>
                      <a:pt x="877" y="1"/>
                    </a:lnTo>
                    <a:close/>
                    <a:moveTo>
                      <a:pt x="780" y="1"/>
                    </a:moveTo>
                    <a:lnTo>
                      <a:pt x="860" y="1"/>
                    </a:lnTo>
                    <a:lnTo>
                      <a:pt x="860" y="13"/>
                    </a:lnTo>
                    <a:lnTo>
                      <a:pt x="826" y="13"/>
                    </a:lnTo>
                    <a:lnTo>
                      <a:pt x="826" y="99"/>
                    </a:lnTo>
                    <a:lnTo>
                      <a:pt x="813" y="99"/>
                    </a:lnTo>
                    <a:lnTo>
                      <a:pt x="813" y="13"/>
                    </a:lnTo>
                    <a:lnTo>
                      <a:pt x="780" y="13"/>
                    </a:lnTo>
                    <a:lnTo>
                      <a:pt x="780" y="1"/>
                    </a:lnTo>
                    <a:close/>
                    <a:moveTo>
                      <a:pt x="725" y="1"/>
                    </a:moveTo>
                    <a:lnTo>
                      <a:pt x="738" y="1"/>
                    </a:lnTo>
                    <a:lnTo>
                      <a:pt x="738" y="87"/>
                    </a:lnTo>
                    <a:lnTo>
                      <a:pt x="781" y="87"/>
                    </a:lnTo>
                    <a:lnTo>
                      <a:pt x="781" y="99"/>
                    </a:lnTo>
                    <a:lnTo>
                      <a:pt x="725" y="99"/>
                    </a:lnTo>
                    <a:lnTo>
                      <a:pt x="725" y="1"/>
                    </a:lnTo>
                    <a:close/>
                    <a:moveTo>
                      <a:pt x="657" y="1"/>
                    </a:moveTo>
                    <a:lnTo>
                      <a:pt x="671" y="1"/>
                    </a:lnTo>
                    <a:lnTo>
                      <a:pt x="706" y="99"/>
                    </a:lnTo>
                    <a:lnTo>
                      <a:pt x="692" y="99"/>
                    </a:lnTo>
                    <a:lnTo>
                      <a:pt x="682" y="71"/>
                    </a:lnTo>
                    <a:lnTo>
                      <a:pt x="646" y="71"/>
                    </a:lnTo>
                    <a:lnTo>
                      <a:pt x="636" y="99"/>
                    </a:lnTo>
                    <a:lnTo>
                      <a:pt x="622" y="99"/>
                    </a:lnTo>
                    <a:lnTo>
                      <a:pt x="657" y="1"/>
                    </a:lnTo>
                    <a:close/>
                    <a:moveTo>
                      <a:pt x="552" y="1"/>
                    </a:moveTo>
                    <a:lnTo>
                      <a:pt x="608" y="1"/>
                    </a:lnTo>
                    <a:lnTo>
                      <a:pt x="608" y="13"/>
                    </a:lnTo>
                    <a:lnTo>
                      <a:pt x="566" y="13"/>
                    </a:lnTo>
                    <a:lnTo>
                      <a:pt x="566" y="44"/>
                    </a:lnTo>
                    <a:lnTo>
                      <a:pt x="600" y="44"/>
                    </a:lnTo>
                    <a:lnTo>
                      <a:pt x="600" y="55"/>
                    </a:lnTo>
                    <a:lnTo>
                      <a:pt x="566" y="55"/>
                    </a:lnTo>
                    <a:lnTo>
                      <a:pt x="566" y="87"/>
                    </a:lnTo>
                    <a:lnTo>
                      <a:pt x="610" y="87"/>
                    </a:lnTo>
                    <a:lnTo>
                      <a:pt x="610" y="99"/>
                    </a:lnTo>
                    <a:lnTo>
                      <a:pt x="552" y="99"/>
                    </a:lnTo>
                    <a:lnTo>
                      <a:pt x="552" y="1"/>
                    </a:lnTo>
                    <a:close/>
                    <a:moveTo>
                      <a:pt x="445" y="1"/>
                    </a:moveTo>
                    <a:lnTo>
                      <a:pt x="458" y="1"/>
                    </a:lnTo>
                    <a:lnTo>
                      <a:pt x="458" y="44"/>
                    </a:lnTo>
                    <a:lnTo>
                      <a:pt x="508" y="44"/>
                    </a:lnTo>
                    <a:lnTo>
                      <a:pt x="508" y="1"/>
                    </a:lnTo>
                    <a:lnTo>
                      <a:pt x="522" y="1"/>
                    </a:lnTo>
                    <a:lnTo>
                      <a:pt x="522" y="99"/>
                    </a:lnTo>
                    <a:lnTo>
                      <a:pt x="508" y="99"/>
                    </a:lnTo>
                    <a:lnTo>
                      <a:pt x="508" y="56"/>
                    </a:lnTo>
                    <a:lnTo>
                      <a:pt x="458" y="56"/>
                    </a:lnTo>
                    <a:lnTo>
                      <a:pt x="458" y="99"/>
                    </a:lnTo>
                    <a:lnTo>
                      <a:pt x="445" y="99"/>
                    </a:lnTo>
                    <a:lnTo>
                      <a:pt x="445" y="1"/>
                    </a:lnTo>
                    <a:close/>
                    <a:moveTo>
                      <a:pt x="314" y="1"/>
                    </a:moveTo>
                    <a:lnTo>
                      <a:pt x="350" y="1"/>
                    </a:lnTo>
                    <a:lnTo>
                      <a:pt x="355" y="2"/>
                    </a:lnTo>
                    <a:lnTo>
                      <a:pt x="359" y="3"/>
                    </a:lnTo>
                    <a:lnTo>
                      <a:pt x="361" y="4"/>
                    </a:lnTo>
                    <a:lnTo>
                      <a:pt x="368" y="7"/>
                    </a:lnTo>
                    <a:lnTo>
                      <a:pt x="374" y="13"/>
                    </a:lnTo>
                    <a:lnTo>
                      <a:pt x="377" y="21"/>
                    </a:lnTo>
                    <a:lnTo>
                      <a:pt x="378" y="30"/>
                    </a:lnTo>
                    <a:lnTo>
                      <a:pt x="377" y="38"/>
                    </a:lnTo>
                    <a:lnTo>
                      <a:pt x="373" y="47"/>
                    </a:lnTo>
                    <a:lnTo>
                      <a:pt x="368" y="53"/>
                    </a:lnTo>
                    <a:lnTo>
                      <a:pt x="360" y="56"/>
                    </a:lnTo>
                    <a:lnTo>
                      <a:pt x="361" y="57"/>
                    </a:lnTo>
                    <a:lnTo>
                      <a:pt x="361" y="58"/>
                    </a:lnTo>
                    <a:lnTo>
                      <a:pt x="362" y="59"/>
                    </a:lnTo>
                    <a:lnTo>
                      <a:pt x="364" y="61"/>
                    </a:lnTo>
                    <a:lnTo>
                      <a:pt x="384" y="99"/>
                    </a:lnTo>
                    <a:lnTo>
                      <a:pt x="368" y="99"/>
                    </a:lnTo>
                    <a:lnTo>
                      <a:pt x="348" y="60"/>
                    </a:lnTo>
                    <a:lnTo>
                      <a:pt x="327" y="60"/>
                    </a:lnTo>
                    <a:lnTo>
                      <a:pt x="327" y="99"/>
                    </a:lnTo>
                    <a:lnTo>
                      <a:pt x="314" y="99"/>
                    </a:lnTo>
                    <a:lnTo>
                      <a:pt x="314" y="1"/>
                    </a:lnTo>
                    <a:close/>
                    <a:moveTo>
                      <a:pt x="209" y="1"/>
                    </a:moveTo>
                    <a:lnTo>
                      <a:pt x="223" y="1"/>
                    </a:lnTo>
                    <a:lnTo>
                      <a:pt x="223" y="64"/>
                    </a:lnTo>
                    <a:lnTo>
                      <a:pt x="224" y="72"/>
                    </a:lnTo>
                    <a:lnTo>
                      <a:pt x="227" y="79"/>
                    </a:lnTo>
                    <a:lnTo>
                      <a:pt x="232" y="84"/>
                    </a:lnTo>
                    <a:lnTo>
                      <a:pt x="239" y="87"/>
                    </a:lnTo>
                    <a:lnTo>
                      <a:pt x="247" y="88"/>
                    </a:lnTo>
                    <a:lnTo>
                      <a:pt x="255" y="87"/>
                    </a:lnTo>
                    <a:lnTo>
                      <a:pt x="262" y="84"/>
                    </a:lnTo>
                    <a:lnTo>
                      <a:pt x="267" y="79"/>
                    </a:lnTo>
                    <a:lnTo>
                      <a:pt x="270" y="72"/>
                    </a:lnTo>
                    <a:lnTo>
                      <a:pt x="272" y="64"/>
                    </a:lnTo>
                    <a:lnTo>
                      <a:pt x="272" y="1"/>
                    </a:lnTo>
                    <a:lnTo>
                      <a:pt x="285" y="1"/>
                    </a:lnTo>
                    <a:lnTo>
                      <a:pt x="285" y="64"/>
                    </a:lnTo>
                    <a:lnTo>
                      <a:pt x="284" y="74"/>
                    </a:lnTo>
                    <a:lnTo>
                      <a:pt x="280" y="83"/>
                    </a:lnTo>
                    <a:lnTo>
                      <a:pt x="275" y="91"/>
                    </a:lnTo>
                    <a:lnTo>
                      <a:pt x="267" y="96"/>
                    </a:lnTo>
                    <a:lnTo>
                      <a:pt x="258" y="99"/>
                    </a:lnTo>
                    <a:lnTo>
                      <a:pt x="247" y="101"/>
                    </a:lnTo>
                    <a:lnTo>
                      <a:pt x="237" y="99"/>
                    </a:lnTo>
                    <a:lnTo>
                      <a:pt x="227" y="96"/>
                    </a:lnTo>
                    <a:lnTo>
                      <a:pt x="220" y="91"/>
                    </a:lnTo>
                    <a:lnTo>
                      <a:pt x="214" y="83"/>
                    </a:lnTo>
                    <a:lnTo>
                      <a:pt x="210" y="74"/>
                    </a:lnTo>
                    <a:lnTo>
                      <a:pt x="209" y="64"/>
                    </a:lnTo>
                    <a:lnTo>
                      <a:pt x="209" y="1"/>
                    </a:lnTo>
                    <a:close/>
                    <a:moveTo>
                      <a:pt x="0" y="1"/>
                    </a:moveTo>
                    <a:lnTo>
                      <a:pt x="16" y="1"/>
                    </a:lnTo>
                    <a:lnTo>
                      <a:pt x="34" y="33"/>
                    </a:lnTo>
                    <a:lnTo>
                      <a:pt x="36" y="37"/>
                    </a:lnTo>
                    <a:lnTo>
                      <a:pt x="37" y="41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1" y="42"/>
                    </a:lnTo>
                    <a:lnTo>
                      <a:pt x="46" y="33"/>
                    </a:lnTo>
                    <a:lnTo>
                      <a:pt x="63" y="1"/>
                    </a:lnTo>
                    <a:lnTo>
                      <a:pt x="78" y="1"/>
                    </a:lnTo>
                    <a:lnTo>
                      <a:pt x="46" y="58"/>
                    </a:lnTo>
                    <a:lnTo>
                      <a:pt x="46" y="99"/>
                    </a:lnTo>
                    <a:lnTo>
                      <a:pt x="33" y="99"/>
                    </a:lnTo>
                    <a:lnTo>
                      <a:pt x="33" y="58"/>
                    </a:lnTo>
                    <a:lnTo>
                      <a:pt x="0" y="1"/>
                    </a:lnTo>
                    <a:close/>
                    <a:moveTo>
                      <a:pt x="1027" y="0"/>
                    </a:moveTo>
                    <a:lnTo>
                      <a:pt x="1038" y="1"/>
                    </a:lnTo>
                    <a:lnTo>
                      <a:pt x="1047" y="3"/>
                    </a:lnTo>
                    <a:lnTo>
                      <a:pt x="1054" y="6"/>
                    </a:lnTo>
                    <a:lnTo>
                      <a:pt x="1059" y="9"/>
                    </a:lnTo>
                    <a:lnTo>
                      <a:pt x="1061" y="11"/>
                    </a:lnTo>
                    <a:lnTo>
                      <a:pt x="1062" y="12"/>
                    </a:lnTo>
                    <a:lnTo>
                      <a:pt x="1055" y="23"/>
                    </a:lnTo>
                    <a:lnTo>
                      <a:pt x="1054" y="22"/>
                    </a:lnTo>
                    <a:lnTo>
                      <a:pt x="1052" y="20"/>
                    </a:lnTo>
                    <a:lnTo>
                      <a:pt x="1048" y="17"/>
                    </a:lnTo>
                    <a:lnTo>
                      <a:pt x="1042" y="15"/>
                    </a:lnTo>
                    <a:lnTo>
                      <a:pt x="1036" y="12"/>
                    </a:lnTo>
                    <a:lnTo>
                      <a:pt x="1027" y="12"/>
                    </a:lnTo>
                    <a:lnTo>
                      <a:pt x="1017" y="13"/>
                    </a:lnTo>
                    <a:lnTo>
                      <a:pt x="1009" y="17"/>
                    </a:lnTo>
                    <a:lnTo>
                      <a:pt x="1002" y="23"/>
                    </a:lnTo>
                    <a:lnTo>
                      <a:pt x="996" y="30"/>
                    </a:lnTo>
                    <a:lnTo>
                      <a:pt x="993" y="40"/>
                    </a:lnTo>
                    <a:lnTo>
                      <a:pt x="992" y="49"/>
                    </a:lnTo>
                    <a:lnTo>
                      <a:pt x="993" y="59"/>
                    </a:lnTo>
                    <a:lnTo>
                      <a:pt x="996" y="68"/>
                    </a:lnTo>
                    <a:lnTo>
                      <a:pt x="1002" y="77"/>
                    </a:lnTo>
                    <a:lnTo>
                      <a:pt x="1009" y="83"/>
                    </a:lnTo>
                    <a:lnTo>
                      <a:pt x="1018" y="86"/>
                    </a:lnTo>
                    <a:lnTo>
                      <a:pt x="1028" y="88"/>
                    </a:lnTo>
                    <a:lnTo>
                      <a:pt x="1037" y="87"/>
                    </a:lnTo>
                    <a:lnTo>
                      <a:pt x="1044" y="85"/>
                    </a:lnTo>
                    <a:lnTo>
                      <a:pt x="1050" y="82"/>
                    </a:lnTo>
                    <a:lnTo>
                      <a:pt x="1054" y="78"/>
                    </a:lnTo>
                    <a:lnTo>
                      <a:pt x="1057" y="76"/>
                    </a:lnTo>
                    <a:lnTo>
                      <a:pt x="1058" y="75"/>
                    </a:lnTo>
                    <a:lnTo>
                      <a:pt x="1065" y="85"/>
                    </a:lnTo>
                    <a:lnTo>
                      <a:pt x="1064" y="86"/>
                    </a:lnTo>
                    <a:lnTo>
                      <a:pt x="1061" y="88"/>
                    </a:lnTo>
                    <a:lnTo>
                      <a:pt x="1058" y="91"/>
                    </a:lnTo>
                    <a:lnTo>
                      <a:pt x="1052" y="95"/>
                    </a:lnTo>
                    <a:lnTo>
                      <a:pt x="1045" y="97"/>
                    </a:lnTo>
                    <a:lnTo>
                      <a:pt x="1037" y="99"/>
                    </a:lnTo>
                    <a:lnTo>
                      <a:pt x="1027" y="101"/>
                    </a:lnTo>
                    <a:lnTo>
                      <a:pt x="1016" y="99"/>
                    </a:lnTo>
                    <a:lnTo>
                      <a:pt x="1005" y="96"/>
                    </a:lnTo>
                    <a:lnTo>
                      <a:pt x="996" y="90"/>
                    </a:lnTo>
                    <a:lnTo>
                      <a:pt x="988" y="82"/>
                    </a:lnTo>
                    <a:lnTo>
                      <a:pt x="983" y="72"/>
                    </a:lnTo>
                    <a:lnTo>
                      <a:pt x="979" y="61"/>
                    </a:lnTo>
                    <a:lnTo>
                      <a:pt x="978" y="49"/>
                    </a:lnTo>
                    <a:lnTo>
                      <a:pt x="979" y="38"/>
                    </a:lnTo>
                    <a:lnTo>
                      <a:pt x="983" y="27"/>
                    </a:lnTo>
                    <a:lnTo>
                      <a:pt x="988" y="18"/>
                    </a:lnTo>
                    <a:lnTo>
                      <a:pt x="996" y="10"/>
                    </a:lnTo>
                    <a:lnTo>
                      <a:pt x="1005" y="5"/>
                    </a:lnTo>
                    <a:lnTo>
                      <a:pt x="1016" y="1"/>
                    </a:lnTo>
                    <a:lnTo>
                      <a:pt x="1027" y="0"/>
                    </a:lnTo>
                    <a:close/>
                    <a:moveTo>
                      <a:pt x="138" y="0"/>
                    </a:moveTo>
                    <a:lnTo>
                      <a:pt x="149" y="1"/>
                    </a:lnTo>
                    <a:lnTo>
                      <a:pt x="160" y="5"/>
                    </a:lnTo>
                    <a:lnTo>
                      <a:pt x="169" y="10"/>
                    </a:lnTo>
                    <a:lnTo>
                      <a:pt x="176" y="18"/>
                    </a:lnTo>
                    <a:lnTo>
                      <a:pt x="182" y="27"/>
                    </a:lnTo>
                    <a:lnTo>
                      <a:pt x="186" y="38"/>
                    </a:lnTo>
                    <a:lnTo>
                      <a:pt x="187" y="49"/>
                    </a:lnTo>
                    <a:lnTo>
                      <a:pt x="186" y="61"/>
                    </a:lnTo>
                    <a:lnTo>
                      <a:pt x="182" y="72"/>
                    </a:lnTo>
                    <a:lnTo>
                      <a:pt x="176" y="82"/>
                    </a:lnTo>
                    <a:lnTo>
                      <a:pt x="169" y="90"/>
                    </a:lnTo>
                    <a:lnTo>
                      <a:pt x="160" y="96"/>
                    </a:lnTo>
                    <a:lnTo>
                      <a:pt x="149" y="99"/>
                    </a:lnTo>
                    <a:lnTo>
                      <a:pt x="138" y="101"/>
                    </a:lnTo>
                    <a:lnTo>
                      <a:pt x="126" y="99"/>
                    </a:lnTo>
                    <a:lnTo>
                      <a:pt x="115" y="96"/>
                    </a:lnTo>
                    <a:lnTo>
                      <a:pt x="106" y="90"/>
                    </a:lnTo>
                    <a:lnTo>
                      <a:pt x="99" y="82"/>
                    </a:lnTo>
                    <a:lnTo>
                      <a:pt x="93" y="72"/>
                    </a:lnTo>
                    <a:lnTo>
                      <a:pt x="89" y="61"/>
                    </a:lnTo>
                    <a:lnTo>
                      <a:pt x="88" y="49"/>
                    </a:lnTo>
                    <a:lnTo>
                      <a:pt x="89" y="38"/>
                    </a:lnTo>
                    <a:lnTo>
                      <a:pt x="93" y="27"/>
                    </a:lnTo>
                    <a:lnTo>
                      <a:pt x="99" y="18"/>
                    </a:lnTo>
                    <a:lnTo>
                      <a:pt x="106" y="10"/>
                    </a:lnTo>
                    <a:lnTo>
                      <a:pt x="115" y="5"/>
                    </a:lnTo>
                    <a:lnTo>
                      <a:pt x="126" y="1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"/>
              <p:cNvSpPr>
                <a:spLocks noEditPoints="1"/>
              </p:cNvSpPr>
              <p:nvPr/>
            </p:nvSpPr>
            <p:spPr bwMode="auto">
              <a:xfrm>
                <a:off x="602" y="10890"/>
                <a:ext cx="1661" cy="316"/>
              </a:xfrm>
              <a:custGeom>
                <a:avLst/>
                <a:gdLst/>
                <a:ahLst/>
                <a:cxnLst>
                  <a:cxn ang="0">
                    <a:pos x="1200" y="196"/>
                  </a:cxn>
                  <a:cxn ang="0">
                    <a:pos x="1259" y="168"/>
                  </a:cxn>
                  <a:cxn ang="0">
                    <a:pos x="423" y="145"/>
                  </a:cxn>
                  <a:cxn ang="0">
                    <a:pos x="445" y="202"/>
                  </a:cxn>
                  <a:cxn ang="0">
                    <a:pos x="486" y="134"/>
                  </a:cxn>
                  <a:cxn ang="0">
                    <a:pos x="1570" y="110"/>
                  </a:cxn>
                  <a:cxn ang="0">
                    <a:pos x="1614" y="125"/>
                  </a:cxn>
                  <a:cxn ang="0">
                    <a:pos x="314" y="204"/>
                  </a:cxn>
                  <a:cxn ang="0">
                    <a:pos x="272" y="75"/>
                  </a:cxn>
                  <a:cxn ang="0">
                    <a:pos x="1451" y="122"/>
                  </a:cxn>
                  <a:cxn ang="0">
                    <a:pos x="1429" y="239"/>
                  </a:cxn>
                  <a:cxn ang="0">
                    <a:pos x="1424" y="123"/>
                  </a:cxn>
                  <a:cxn ang="0">
                    <a:pos x="1475" y="74"/>
                  </a:cxn>
                  <a:cxn ang="0">
                    <a:pos x="503" y="75"/>
                  </a:cxn>
                  <a:cxn ang="0">
                    <a:pos x="488" y="290"/>
                  </a:cxn>
                  <a:cxn ang="0">
                    <a:pos x="359" y="306"/>
                  </a:cxn>
                  <a:cxn ang="0">
                    <a:pos x="437" y="273"/>
                  </a:cxn>
                  <a:cxn ang="0">
                    <a:pos x="448" y="235"/>
                  </a:cxn>
                  <a:cxn ang="0">
                    <a:pos x="371" y="200"/>
                  </a:cxn>
                  <a:cxn ang="0">
                    <a:pos x="404" y="93"/>
                  </a:cxn>
                  <a:cxn ang="0">
                    <a:pos x="1630" y="82"/>
                  </a:cxn>
                  <a:cxn ang="0">
                    <a:pos x="1544" y="167"/>
                  </a:cxn>
                  <a:cxn ang="0">
                    <a:pos x="1583" y="210"/>
                  </a:cxn>
                  <a:cxn ang="0">
                    <a:pos x="1600" y="239"/>
                  </a:cxn>
                  <a:cxn ang="0">
                    <a:pos x="1504" y="207"/>
                  </a:cxn>
                  <a:cxn ang="0">
                    <a:pos x="1523" y="101"/>
                  </a:cxn>
                  <a:cxn ang="0">
                    <a:pos x="1277" y="74"/>
                  </a:cxn>
                  <a:cxn ang="0">
                    <a:pos x="1316" y="136"/>
                  </a:cxn>
                  <a:cxn ang="0">
                    <a:pos x="1212" y="240"/>
                  </a:cxn>
                  <a:cxn ang="0">
                    <a:pos x="1155" y="205"/>
                  </a:cxn>
                  <a:cxn ang="0">
                    <a:pos x="1217" y="136"/>
                  </a:cxn>
                  <a:cxn ang="0">
                    <a:pos x="1267" y="117"/>
                  </a:cxn>
                  <a:cxn ang="0">
                    <a:pos x="1202" y="114"/>
                  </a:cxn>
                  <a:cxn ang="0">
                    <a:pos x="137" y="104"/>
                  </a:cxn>
                  <a:cxn ang="0">
                    <a:pos x="180" y="60"/>
                  </a:cxn>
                  <a:cxn ang="0">
                    <a:pos x="863" y="75"/>
                  </a:cxn>
                  <a:cxn ang="0">
                    <a:pos x="839" y="202"/>
                  </a:cxn>
                  <a:cxn ang="0">
                    <a:pos x="834" y="243"/>
                  </a:cxn>
                  <a:cxn ang="0">
                    <a:pos x="786" y="200"/>
                  </a:cxn>
                  <a:cxn ang="0">
                    <a:pos x="606" y="4"/>
                  </a:cxn>
                  <a:cxn ang="0">
                    <a:pos x="720" y="74"/>
                  </a:cxn>
                  <a:cxn ang="0">
                    <a:pos x="747" y="122"/>
                  </a:cxn>
                  <a:cxn ang="0">
                    <a:pos x="696" y="127"/>
                  </a:cxn>
                  <a:cxn ang="0">
                    <a:pos x="648" y="131"/>
                  </a:cxn>
                  <a:cxn ang="0">
                    <a:pos x="598" y="39"/>
                  </a:cxn>
                  <a:cxn ang="0">
                    <a:pos x="223" y="23"/>
                  </a:cxn>
                  <a:cxn ang="0">
                    <a:pos x="220" y="117"/>
                  </a:cxn>
                  <a:cxn ang="0">
                    <a:pos x="137" y="135"/>
                  </a:cxn>
                  <a:cxn ang="0">
                    <a:pos x="68" y="41"/>
                  </a:cxn>
                  <a:cxn ang="0">
                    <a:pos x="1123" y="27"/>
                  </a:cxn>
                  <a:cxn ang="0">
                    <a:pos x="1090" y="49"/>
                  </a:cxn>
                  <a:cxn ang="0">
                    <a:pos x="992" y="72"/>
                  </a:cxn>
                  <a:cxn ang="0">
                    <a:pos x="973" y="173"/>
                  </a:cxn>
                  <a:cxn ang="0">
                    <a:pos x="1064" y="184"/>
                  </a:cxn>
                  <a:cxn ang="0">
                    <a:pos x="1058" y="235"/>
                  </a:cxn>
                  <a:cxn ang="0">
                    <a:pos x="924" y="200"/>
                  </a:cxn>
                  <a:cxn ang="0">
                    <a:pos x="924" y="71"/>
                  </a:cxn>
                  <a:cxn ang="0">
                    <a:pos x="1059" y="0"/>
                  </a:cxn>
                  <a:cxn ang="0">
                    <a:pos x="355" y="35"/>
                  </a:cxn>
                  <a:cxn ang="0">
                    <a:pos x="310" y="47"/>
                  </a:cxn>
                  <a:cxn ang="0">
                    <a:pos x="322" y="1"/>
                  </a:cxn>
                </a:cxnLst>
                <a:rect l="0" t="0" r="r" b="b"/>
                <a:pathLst>
                  <a:path w="1661" h="316">
                    <a:moveTo>
                      <a:pt x="1234" y="165"/>
                    </a:moveTo>
                    <a:lnTo>
                      <a:pt x="1224" y="166"/>
                    </a:lnTo>
                    <a:lnTo>
                      <a:pt x="1216" y="168"/>
                    </a:lnTo>
                    <a:lnTo>
                      <a:pt x="1209" y="172"/>
                    </a:lnTo>
                    <a:lnTo>
                      <a:pt x="1204" y="178"/>
                    </a:lnTo>
                    <a:lnTo>
                      <a:pt x="1201" y="184"/>
                    </a:lnTo>
                    <a:lnTo>
                      <a:pt x="1200" y="191"/>
                    </a:lnTo>
                    <a:lnTo>
                      <a:pt x="1200" y="196"/>
                    </a:lnTo>
                    <a:lnTo>
                      <a:pt x="1202" y="200"/>
                    </a:lnTo>
                    <a:lnTo>
                      <a:pt x="1205" y="204"/>
                    </a:lnTo>
                    <a:lnTo>
                      <a:pt x="1211" y="208"/>
                    </a:lnTo>
                    <a:lnTo>
                      <a:pt x="1218" y="209"/>
                    </a:lnTo>
                    <a:lnTo>
                      <a:pt x="1229" y="208"/>
                    </a:lnTo>
                    <a:lnTo>
                      <a:pt x="1241" y="203"/>
                    </a:lnTo>
                    <a:lnTo>
                      <a:pt x="1253" y="195"/>
                    </a:lnTo>
                    <a:lnTo>
                      <a:pt x="1259" y="168"/>
                    </a:lnTo>
                    <a:lnTo>
                      <a:pt x="1246" y="166"/>
                    </a:lnTo>
                    <a:lnTo>
                      <a:pt x="1234" y="165"/>
                    </a:lnTo>
                    <a:close/>
                    <a:moveTo>
                      <a:pt x="460" y="112"/>
                    </a:moveTo>
                    <a:lnTo>
                      <a:pt x="452" y="114"/>
                    </a:lnTo>
                    <a:lnTo>
                      <a:pt x="444" y="117"/>
                    </a:lnTo>
                    <a:lnTo>
                      <a:pt x="436" y="123"/>
                    </a:lnTo>
                    <a:lnTo>
                      <a:pt x="430" y="132"/>
                    </a:lnTo>
                    <a:lnTo>
                      <a:pt x="423" y="145"/>
                    </a:lnTo>
                    <a:lnTo>
                      <a:pt x="419" y="159"/>
                    </a:lnTo>
                    <a:lnTo>
                      <a:pt x="418" y="172"/>
                    </a:lnTo>
                    <a:lnTo>
                      <a:pt x="419" y="181"/>
                    </a:lnTo>
                    <a:lnTo>
                      <a:pt x="421" y="188"/>
                    </a:lnTo>
                    <a:lnTo>
                      <a:pt x="425" y="194"/>
                    </a:lnTo>
                    <a:lnTo>
                      <a:pt x="430" y="198"/>
                    </a:lnTo>
                    <a:lnTo>
                      <a:pt x="437" y="201"/>
                    </a:lnTo>
                    <a:lnTo>
                      <a:pt x="445" y="202"/>
                    </a:lnTo>
                    <a:lnTo>
                      <a:pt x="453" y="201"/>
                    </a:lnTo>
                    <a:lnTo>
                      <a:pt x="461" y="197"/>
                    </a:lnTo>
                    <a:lnTo>
                      <a:pt x="469" y="191"/>
                    </a:lnTo>
                    <a:lnTo>
                      <a:pt x="475" y="184"/>
                    </a:lnTo>
                    <a:lnTo>
                      <a:pt x="481" y="171"/>
                    </a:lnTo>
                    <a:lnTo>
                      <a:pt x="485" y="157"/>
                    </a:lnTo>
                    <a:lnTo>
                      <a:pt x="486" y="142"/>
                    </a:lnTo>
                    <a:lnTo>
                      <a:pt x="486" y="134"/>
                    </a:lnTo>
                    <a:lnTo>
                      <a:pt x="483" y="127"/>
                    </a:lnTo>
                    <a:lnTo>
                      <a:pt x="479" y="121"/>
                    </a:lnTo>
                    <a:lnTo>
                      <a:pt x="474" y="116"/>
                    </a:lnTo>
                    <a:lnTo>
                      <a:pt x="468" y="114"/>
                    </a:lnTo>
                    <a:lnTo>
                      <a:pt x="460" y="112"/>
                    </a:lnTo>
                    <a:close/>
                    <a:moveTo>
                      <a:pt x="1588" y="104"/>
                    </a:moveTo>
                    <a:lnTo>
                      <a:pt x="1578" y="105"/>
                    </a:lnTo>
                    <a:lnTo>
                      <a:pt x="1570" y="110"/>
                    </a:lnTo>
                    <a:lnTo>
                      <a:pt x="1562" y="117"/>
                    </a:lnTo>
                    <a:lnTo>
                      <a:pt x="1556" y="127"/>
                    </a:lnTo>
                    <a:lnTo>
                      <a:pt x="1550" y="140"/>
                    </a:lnTo>
                    <a:lnTo>
                      <a:pt x="1614" y="140"/>
                    </a:lnTo>
                    <a:lnTo>
                      <a:pt x="1614" y="138"/>
                    </a:lnTo>
                    <a:lnTo>
                      <a:pt x="1615" y="135"/>
                    </a:lnTo>
                    <a:lnTo>
                      <a:pt x="1615" y="133"/>
                    </a:lnTo>
                    <a:lnTo>
                      <a:pt x="1614" y="125"/>
                    </a:lnTo>
                    <a:lnTo>
                      <a:pt x="1611" y="118"/>
                    </a:lnTo>
                    <a:lnTo>
                      <a:pt x="1607" y="112"/>
                    </a:lnTo>
                    <a:lnTo>
                      <a:pt x="1601" y="108"/>
                    </a:lnTo>
                    <a:lnTo>
                      <a:pt x="1595" y="105"/>
                    </a:lnTo>
                    <a:lnTo>
                      <a:pt x="1588" y="104"/>
                    </a:lnTo>
                    <a:close/>
                    <a:moveTo>
                      <a:pt x="272" y="75"/>
                    </a:moveTo>
                    <a:lnTo>
                      <a:pt x="344" y="75"/>
                    </a:lnTo>
                    <a:lnTo>
                      <a:pt x="314" y="204"/>
                    </a:lnTo>
                    <a:lnTo>
                      <a:pt x="337" y="204"/>
                    </a:lnTo>
                    <a:lnTo>
                      <a:pt x="328" y="239"/>
                    </a:lnTo>
                    <a:lnTo>
                      <a:pt x="240" y="239"/>
                    </a:lnTo>
                    <a:lnTo>
                      <a:pt x="248" y="204"/>
                    </a:lnTo>
                    <a:lnTo>
                      <a:pt x="265" y="204"/>
                    </a:lnTo>
                    <a:lnTo>
                      <a:pt x="286" y="110"/>
                    </a:lnTo>
                    <a:lnTo>
                      <a:pt x="265" y="110"/>
                    </a:lnTo>
                    <a:lnTo>
                      <a:pt x="272" y="75"/>
                    </a:lnTo>
                    <a:close/>
                    <a:moveTo>
                      <a:pt x="1482" y="74"/>
                    </a:moveTo>
                    <a:lnTo>
                      <a:pt x="1489" y="74"/>
                    </a:lnTo>
                    <a:lnTo>
                      <a:pt x="1497" y="75"/>
                    </a:lnTo>
                    <a:lnTo>
                      <a:pt x="1487" y="119"/>
                    </a:lnTo>
                    <a:lnTo>
                      <a:pt x="1479" y="118"/>
                    </a:lnTo>
                    <a:lnTo>
                      <a:pt x="1472" y="117"/>
                    </a:lnTo>
                    <a:lnTo>
                      <a:pt x="1461" y="118"/>
                    </a:lnTo>
                    <a:lnTo>
                      <a:pt x="1451" y="122"/>
                    </a:lnTo>
                    <a:lnTo>
                      <a:pt x="1443" y="127"/>
                    </a:lnTo>
                    <a:lnTo>
                      <a:pt x="1435" y="134"/>
                    </a:lnTo>
                    <a:lnTo>
                      <a:pt x="1429" y="143"/>
                    </a:lnTo>
                    <a:lnTo>
                      <a:pt x="1424" y="155"/>
                    </a:lnTo>
                    <a:lnTo>
                      <a:pt x="1420" y="169"/>
                    </a:lnTo>
                    <a:lnTo>
                      <a:pt x="1412" y="204"/>
                    </a:lnTo>
                    <a:lnTo>
                      <a:pt x="1437" y="204"/>
                    </a:lnTo>
                    <a:lnTo>
                      <a:pt x="1429" y="239"/>
                    </a:lnTo>
                    <a:lnTo>
                      <a:pt x="1335" y="239"/>
                    </a:lnTo>
                    <a:lnTo>
                      <a:pt x="1343" y="204"/>
                    </a:lnTo>
                    <a:lnTo>
                      <a:pt x="1363" y="204"/>
                    </a:lnTo>
                    <a:lnTo>
                      <a:pt x="1384" y="110"/>
                    </a:lnTo>
                    <a:lnTo>
                      <a:pt x="1362" y="110"/>
                    </a:lnTo>
                    <a:lnTo>
                      <a:pt x="1370" y="75"/>
                    </a:lnTo>
                    <a:lnTo>
                      <a:pt x="1436" y="75"/>
                    </a:lnTo>
                    <a:lnTo>
                      <a:pt x="1424" y="123"/>
                    </a:lnTo>
                    <a:lnTo>
                      <a:pt x="1426" y="123"/>
                    </a:lnTo>
                    <a:lnTo>
                      <a:pt x="1435" y="109"/>
                    </a:lnTo>
                    <a:lnTo>
                      <a:pt x="1444" y="98"/>
                    </a:lnTo>
                    <a:lnTo>
                      <a:pt x="1451" y="90"/>
                    </a:lnTo>
                    <a:lnTo>
                      <a:pt x="1457" y="83"/>
                    </a:lnTo>
                    <a:lnTo>
                      <a:pt x="1461" y="80"/>
                    </a:lnTo>
                    <a:lnTo>
                      <a:pt x="1468" y="77"/>
                    </a:lnTo>
                    <a:lnTo>
                      <a:pt x="1475" y="74"/>
                    </a:lnTo>
                    <a:lnTo>
                      <a:pt x="1482" y="74"/>
                    </a:lnTo>
                    <a:close/>
                    <a:moveTo>
                      <a:pt x="452" y="74"/>
                    </a:moveTo>
                    <a:lnTo>
                      <a:pt x="463" y="75"/>
                    </a:lnTo>
                    <a:lnTo>
                      <a:pt x="473" y="78"/>
                    </a:lnTo>
                    <a:lnTo>
                      <a:pt x="482" y="84"/>
                    </a:lnTo>
                    <a:lnTo>
                      <a:pt x="490" y="92"/>
                    </a:lnTo>
                    <a:lnTo>
                      <a:pt x="497" y="102"/>
                    </a:lnTo>
                    <a:lnTo>
                      <a:pt x="503" y="75"/>
                    </a:lnTo>
                    <a:lnTo>
                      <a:pt x="571" y="75"/>
                    </a:lnTo>
                    <a:lnTo>
                      <a:pt x="563" y="110"/>
                    </a:lnTo>
                    <a:lnTo>
                      <a:pt x="545" y="110"/>
                    </a:lnTo>
                    <a:lnTo>
                      <a:pt x="517" y="233"/>
                    </a:lnTo>
                    <a:lnTo>
                      <a:pt x="512" y="251"/>
                    </a:lnTo>
                    <a:lnTo>
                      <a:pt x="505" y="266"/>
                    </a:lnTo>
                    <a:lnTo>
                      <a:pt x="497" y="279"/>
                    </a:lnTo>
                    <a:lnTo>
                      <a:pt x="488" y="290"/>
                    </a:lnTo>
                    <a:lnTo>
                      <a:pt x="477" y="299"/>
                    </a:lnTo>
                    <a:lnTo>
                      <a:pt x="464" y="306"/>
                    </a:lnTo>
                    <a:lnTo>
                      <a:pt x="450" y="312"/>
                    </a:lnTo>
                    <a:lnTo>
                      <a:pt x="434" y="314"/>
                    </a:lnTo>
                    <a:lnTo>
                      <a:pt x="417" y="316"/>
                    </a:lnTo>
                    <a:lnTo>
                      <a:pt x="396" y="314"/>
                    </a:lnTo>
                    <a:lnTo>
                      <a:pt x="376" y="312"/>
                    </a:lnTo>
                    <a:lnTo>
                      <a:pt x="359" y="306"/>
                    </a:lnTo>
                    <a:lnTo>
                      <a:pt x="343" y="299"/>
                    </a:lnTo>
                    <a:lnTo>
                      <a:pt x="357" y="263"/>
                    </a:lnTo>
                    <a:lnTo>
                      <a:pt x="373" y="269"/>
                    </a:lnTo>
                    <a:lnTo>
                      <a:pt x="387" y="274"/>
                    </a:lnTo>
                    <a:lnTo>
                      <a:pt x="399" y="276"/>
                    </a:lnTo>
                    <a:lnTo>
                      <a:pt x="411" y="277"/>
                    </a:lnTo>
                    <a:lnTo>
                      <a:pt x="425" y="276"/>
                    </a:lnTo>
                    <a:lnTo>
                      <a:pt x="437" y="273"/>
                    </a:lnTo>
                    <a:lnTo>
                      <a:pt x="447" y="268"/>
                    </a:lnTo>
                    <a:lnTo>
                      <a:pt x="455" y="260"/>
                    </a:lnTo>
                    <a:lnTo>
                      <a:pt x="461" y="251"/>
                    </a:lnTo>
                    <a:lnTo>
                      <a:pt x="466" y="239"/>
                    </a:lnTo>
                    <a:lnTo>
                      <a:pt x="470" y="221"/>
                    </a:lnTo>
                    <a:lnTo>
                      <a:pt x="469" y="220"/>
                    </a:lnTo>
                    <a:lnTo>
                      <a:pt x="459" y="229"/>
                    </a:lnTo>
                    <a:lnTo>
                      <a:pt x="448" y="235"/>
                    </a:lnTo>
                    <a:lnTo>
                      <a:pt x="437" y="239"/>
                    </a:lnTo>
                    <a:lnTo>
                      <a:pt x="426" y="240"/>
                    </a:lnTo>
                    <a:lnTo>
                      <a:pt x="413" y="239"/>
                    </a:lnTo>
                    <a:lnTo>
                      <a:pt x="402" y="235"/>
                    </a:lnTo>
                    <a:lnTo>
                      <a:pt x="392" y="230"/>
                    </a:lnTo>
                    <a:lnTo>
                      <a:pt x="384" y="221"/>
                    </a:lnTo>
                    <a:lnTo>
                      <a:pt x="377" y="212"/>
                    </a:lnTo>
                    <a:lnTo>
                      <a:pt x="371" y="200"/>
                    </a:lnTo>
                    <a:lnTo>
                      <a:pt x="369" y="187"/>
                    </a:lnTo>
                    <a:lnTo>
                      <a:pt x="368" y="172"/>
                    </a:lnTo>
                    <a:lnTo>
                      <a:pt x="369" y="157"/>
                    </a:lnTo>
                    <a:lnTo>
                      <a:pt x="372" y="142"/>
                    </a:lnTo>
                    <a:lnTo>
                      <a:pt x="377" y="129"/>
                    </a:lnTo>
                    <a:lnTo>
                      <a:pt x="384" y="116"/>
                    </a:lnTo>
                    <a:lnTo>
                      <a:pt x="393" y="103"/>
                    </a:lnTo>
                    <a:lnTo>
                      <a:pt x="404" y="93"/>
                    </a:lnTo>
                    <a:lnTo>
                      <a:pt x="415" y="84"/>
                    </a:lnTo>
                    <a:lnTo>
                      <a:pt x="426" y="79"/>
                    </a:lnTo>
                    <a:lnTo>
                      <a:pt x="439" y="75"/>
                    </a:lnTo>
                    <a:lnTo>
                      <a:pt x="452" y="74"/>
                    </a:lnTo>
                    <a:close/>
                    <a:moveTo>
                      <a:pt x="1590" y="71"/>
                    </a:moveTo>
                    <a:lnTo>
                      <a:pt x="1604" y="72"/>
                    </a:lnTo>
                    <a:lnTo>
                      <a:pt x="1618" y="76"/>
                    </a:lnTo>
                    <a:lnTo>
                      <a:pt x="1630" y="82"/>
                    </a:lnTo>
                    <a:lnTo>
                      <a:pt x="1641" y="91"/>
                    </a:lnTo>
                    <a:lnTo>
                      <a:pt x="1649" y="102"/>
                    </a:lnTo>
                    <a:lnTo>
                      <a:pt x="1656" y="114"/>
                    </a:lnTo>
                    <a:lnTo>
                      <a:pt x="1660" y="128"/>
                    </a:lnTo>
                    <a:lnTo>
                      <a:pt x="1661" y="144"/>
                    </a:lnTo>
                    <a:lnTo>
                      <a:pt x="1661" y="155"/>
                    </a:lnTo>
                    <a:lnTo>
                      <a:pt x="1659" y="167"/>
                    </a:lnTo>
                    <a:lnTo>
                      <a:pt x="1544" y="167"/>
                    </a:lnTo>
                    <a:lnTo>
                      <a:pt x="1543" y="178"/>
                    </a:lnTo>
                    <a:lnTo>
                      <a:pt x="1544" y="188"/>
                    </a:lnTo>
                    <a:lnTo>
                      <a:pt x="1547" y="196"/>
                    </a:lnTo>
                    <a:lnTo>
                      <a:pt x="1551" y="202"/>
                    </a:lnTo>
                    <a:lnTo>
                      <a:pt x="1557" y="207"/>
                    </a:lnTo>
                    <a:lnTo>
                      <a:pt x="1565" y="210"/>
                    </a:lnTo>
                    <a:lnTo>
                      <a:pt x="1573" y="211"/>
                    </a:lnTo>
                    <a:lnTo>
                      <a:pt x="1583" y="210"/>
                    </a:lnTo>
                    <a:lnTo>
                      <a:pt x="1592" y="206"/>
                    </a:lnTo>
                    <a:lnTo>
                      <a:pt x="1600" y="199"/>
                    </a:lnTo>
                    <a:lnTo>
                      <a:pt x="1606" y="190"/>
                    </a:lnTo>
                    <a:lnTo>
                      <a:pt x="1643" y="207"/>
                    </a:lnTo>
                    <a:lnTo>
                      <a:pt x="1634" y="218"/>
                    </a:lnTo>
                    <a:lnTo>
                      <a:pt x="1624" y="227"/>
                    </a:lnTo>
                    <a:lnTo>
                      <a:pt x="1613" y="234"/>
                    </a:lnTo>
                    <a:lnTo>
                      <a:pt x="1600" y="239"/>
                    </a:lnTo>
                    <a:lnTo>
                      <a:pt x="1586" y="243"/>
                    </a:lnTo>
                    <a:lnTo>
                      <a:pt x="1570" y="244"/>
                    </a:lnTo>
                    <a:lnTo>
                      <a:pt x="1554" y="243"/>
                    </a:lnTo>
                    <a:lnTo>
                      <a:pt x="1540" y="239"/>
                    </a:lnTo>
                    <a:lnTo>
                      <a:pt x="1527" y="233"/>
                    </a:lnTo>
                    <a:lnTo>
                      <a:pt x="1516" y="224"/>
                    </a:lnTo>
                    <a:lnTo>
                      <a:pt x="1509" y="216"/>
                    </a:lnTo>
                    <a:lnTo>
                      <a:pt x="1504" y="207"/>
                    </a:lnTo>
                    <a:lnTo>
                      <a:pt x="1500" y="196"/>
                    </a:lnTo>
                    <a:lnTo>
                      <a:pt x="1497" y="185"/>
                    </a:lnTo>
                    <a:lnTo>
                      <a:pt x="1497" y="173"/>
                    </a:lnTo>
                    <a:lnTo>
                      <a:pt x="1498" y="157"/>
                    </a:lnTo>
                    <a:lnTo>
                      <a:pt x="1501" y="141"/>
                    </a:lnTo>
                    <a:lnTo>
                      <a:pt x="1506" y="127"/>
                    </a:lnTo>
                    <a:lnTo>
                      <a:pt x="1514" y="114"/>
                    </a:lnTo>
                    <a:lnTo>
                      <a:pt x="1523" y="101"/>
                    </a:lnTo>
                    <a:lnTo>
                      <a:pt x="1535" y="90"/>
                    </a:lnTo>
                    <a:lnTo>
                      <a:pt x="1547" y="82"/>
                    </a:lnTo>
                    <a:lnTo>
                      <a:pt x="1560" y="76"/>
                    </a:lnTo>
                    <a:lnTo>
                      <a:pt x="1575" y="72"/>
                    </a:lnTo>
                    <a:lnTo>
                      <a:pt x="1590" y="71"/>
                    </a:lnTo>
                    <a:close/>
                    <a:moveTo>
                      <a:pt x="1248" y="71"/>
                    </a:moveTo>
                    <a:lnTo>
                      <a:pt x="1264" y="72"/>
                    </a:lnTo>
                    <a:lnTo>
                      <a:pt x="1277" y="74"/>
                    </a:lnTo>
                    <a:lnTo>
                      <a:pt x="1289" y="79"/>
                    </a:lnTo>
                    <a:lnTo>
                      <a:pt x="1299" y="85"/>
                    </a:lnTo>
                    <a:lnTo>
                      <a:pt x="1307" y="92"/>
                    </a:lnTo>
                    <a:lnTo>
                      <a:pt x="1313" y="100"/>
                    </a:lnTo>
                    <a:lnTo>
                      <a:pt x="1316" y="110"/>
                    </a:lnTo>
                    <a:lnTo>
                      <a:pt x="1317" y="121"/>
                    </a:lnTo>
                    <a:lnTo>
                      <a:pt x="1317" y="128"/>
                    </a:lnTo>
                    <a:lnTo>
                      <a:pt x="1316" y="136"/>
                    </a:lnTo>
                    <a:lnTo>
                      <a:pt x="1300" y="204"/>
                    </a:lnTo>
                    <a:lnTo>
                      <a:pt x="1327" y="204"/>
                    </a:lnTo>
                    <a:lnTo>
                      <a:pt x="1317" y="239"/>
                    </a:lnTo>
                    <a:lnTo>
                      <a:pt x="1243" y="239"/>
                    </a:lnTo>
                    <a:lnTo>
                      <a:pt x="1246" y="226"/>
                    </a:lnTo>
                    <a:lnTo>
                      <a:pt x="1235" y="232"/>
                    </a:lnTo>
                    <a:lnTo>
                      <a:pt x="1223" y="237"/>
                    </a:lnTo>
                    <a:lnTo>
                      <a:pt x="1212" y="240"/>
                    </a:lnTo>
                    <a:lnTo>
                      <a:pt x="1202" y="241"/>
                    </a:lnTo>
                    <a:lnTo>
                      <a:pt x="1192" y="240"/>
                    </a:lnTo>
                    <a:lnTo>
                      <a:pt x="1183" y="238"/>
                    </a:lnTo>
                    <a:lnTo>
                      <a:pt x="1175" y="234"/>
                    </a:lnTo>
                    <a:lnTo>
                      <a:pt x="1167" y="228"/>
                    </a:lnTo>
                    <a:lnTo>
                      <a:pt x="1161" y="221"/>
                    </a:lnTo>
                    <a:lnTo>
                      <a:pt x="1157" y="214"/>
                    </a:lnTo>
                    <a:lnTo>
                      <a:pt x="1155" y="205"/>
                    </a:lnTo>
                    <a:lnTo>
                      <a:pt x="1154" y="196"/>
                    </a:lnTo>
                    <a:lnTo>
                      <a:pt x="1155" y="183"/>
                    </a:lnTo>
                    <a:lnTo>
                      <a:pt x="1159" y="171"/>
                    </a:lnTo>
                    <a:lnTo>
                      <a:pt x="1166" y="161"/>
                    </a:lnTo>
                    <a:lnTo>
                      <a:pt x="1175" y="152"/>
                    </a:lnTo>
                    <a:lnTo>
                      <a:pt x="1187" y="145"/>
                    </a:lnTo>
                    <a:lnTo>
                      <a:pt x="1201" y="140"/>
                    </a:lnTo>
                    <a:lnTo>
                      <a:pt x="1217" y="136"/>
                    </a:lnTo>
                    <a:lnTo>
                      <a:pt x="1236" y="135"/>
                    </a:lnTo>
                    <a:lnTo>
                      <a:pt x="1243" y="136"/>
                    </a:lnTo>
                    <a:lnTo>
                      <a:pt x="1253" y="137"/>
                    </a:lnTo>
                    <a:lnTo>
                      <a:pt x="1265" y="140"/>
                    </a:lnTo>
                    <a:lnTo>
                      <a:pt x="1268" y="127"/>
                    </a:lnTo>
                    <a:lnTo>
                      <a:pt x="1268" y="126"/>
                    </a:lnTo>
                    <a:lnTo>
                      <a:pt x="1268" y="123"/>
                    </a:lnTo>
                    <a:lnTo>
                      <a:pt x="1267" y="117"/>
                    </a:lnTo>
                    <a:lnTo>
                      <a:pt x="1265" y="112"/>
                    </a:lnTo>
                    <a:lnTo>
                      <a:pt x="1260" y="109"/>
                    </a:lnTo>
                    <a:lnTo>
                      <a:pt x="1254" y="105"/>
                    </a:lnTo>
                    <a:lnTo>
                      <a:pt x="1248" y="104"/>
                    </a:lnTo>
                    <a:lnTo>
                      <a:pt x="1240" y="103"/>
                    </a:lnTo>
                    <a:lnTo>
                      <a:pt x="1229" y="104"/>
                    </a:lnTo>
                    <a:lnTo>
                      <a:pt x="1216" y="108"/>
                    </a:lnTo>
                    <a:lnTo>
                      <a:pt x="1202" y="114"/>
                    </a:lnTo>
                    <a:lnTo>
                      <a:pt x="1178" y="90"/>
                    </a:lnTo>
                    <a:lnTo>
                      <a:pt x="1195" y="81"/>
                    </a:lnTo>
                    <a:lnTo>
                      <a:pt x="1212" y="76"/>
                    </a:lnTo>
                    <a:lnTo>
                      <a:pt x="1230" y="72"/>
                    </a:lnTo>
                    <a:lnTo>
                      <a:pt x="1248" y="71"/>
                    </a:lnTo>
                    <a:close/>
                    <a:moveTo>
                      <a:pt x="127" y="41"/>
                    </a:moveTo>
                    <a:lnTo>
                      <a:pt x="112" y="104"/>
                    </a:lnTo>
                    <a:lnTo>
                      <a:pt x="137" y="104"/>
                    </a:lnTo>
                    <a:lnTo>
                      <a:pt x="149" y="104"/>
                    </a:lnTo>
                    <a:lnTo>
                      <a:pt x="158" y="102"/>
                    </a:lnTo>
                    <a:lnTo>
                      <a:pt x="166" y="98"/>
                    </a:lnTo>
                    <a:lnTo>
                      <a:pt x="173" y="92"/>
                    </a:lnTo>
                    <a:lnTo>
                      <a:pt x="177" y="86"/>
                    </a:lnTo>
                    <a:lnTo>
                      <a:pt x="180" y="77"/>
                    </a:lnTo>
                    <a:lnTo>
                      <a:pt x="181" y="67"/>
                    </a:lnTo>
                    <a:lnTo>
                      <a:pt x="180" y="60"/>
                    </a:lnTo>
                    <a:lnTo>
                      <a:pt x="178" y="53"/>
                    </a:lnTo>
                    <a:lnTo>
                      <a:pt x="173" y="48"/>
                    </a:lnTo>
                    <a:lnTo>
                      <a:pt x="168" y="44"/>
                    </a:lnTo>
                    <a:lnTo>
                      <a:pt x="161" y="42"/>
                    </a:lnTo>
                    <a:lnTo>
                      <a:pt x="153" y="41"/>
                    </a:lnTo>
                    <a:lnTo>
                      <a:pt x="127" y="41"/>
                    </a:lnTo>
                    <a:close/>
                    <a:moveTo>
                      <a:pt x="878" y="10"/>
                    </a:moveTo>
                    <a:lnTo>
                      <a:pt x="863" y="75"/>
                    </a:lnTo>
                    <a:lnTo>
                      <a:pt x="885" y="75"/>
                    </a:lnTo>
                    <a:lnTo>
                      <a:pt x="877" y="110"/>
                    </a:lnTo>
                    <a:lnTo>
                      <a:pt x="856" y="110"/>
                    </a:lnTo>
                    <a:lnTo>
                      <a:pt x="838" y="186"/>
                    </a:lnTo>
                    <a:lnTo>
                      <a:pt x="837" y="191"/>
                    </a:lnTo>
                    <a:lnTo>
                      <a:pt x="837" y="195"/>
                    </a:lnTo>
                    <a:lnTo>
                      <a:pt x="837" y="199"/>
                    </a:lnTo>
                    <a:lnTo>
                      <a:pt x="839" y="202"/>
                    </a:lnTo>
                    <a:lnTo>
                      <a:pt x="842" y="203"/>
                    </a:lnTo>
                    <a:lnTo>
                      <a:pt x="847" y="204"/>
                    </a:lnTo>
                    <a:lnTo>
                      <a:pt x="854" y="203"/>
                    </a:lnTo>
                    <a:lnTo>
                      <a:pt x="862" y="200"/>
                    </a:lnTo>
                    <a:lnTo>
                      <a:pt x="870" y="196"/>
                    </a:lnTo>
                    <a:lnTo>
                      <a:pt x="862" y="233"/>
                    </a:lnTo>
                    <a:lnTo>
                      <a:pt x="848" y="239"/>
                    </a:lnTo>
                    <a:lnTo>
                      <a:pt x="834" y="243"/>
                    </a:lnTo>
                    <a:lnTo>
                      <a:pt x="820" y="244"/>
                    </a:lnTo>
                    <a:lnTo>
                      <a:pt x="811" y="243"/>
                    </a:lnTo>
                    <a:lnTo>
                      <a:pt x="802" y="239"/>
                    </a:lnTo>
                    <a:lnTo>
                      <a:pt x="795" y="234"/>
                    </a:lnTo>
                    <a:lnTo>
                      <a:pt x="790" y="228"/>
                    </a:lnTo>
                    <a:lnTo>
                      <a:pt x="786" y="220"/>
                    </a:lnTo>
                    <a:lnTo>
                      <a:pt x="785" y="210"/>
                    </a:lnTo>
                    <a:lnTo>
                      <a:pt x="786" y="200"/>
                    </a:lnTo>
                    <a:lnTo>
                      <a:pt x="788" y="188"/>
                    </a:lnTo>
                    <a:lnTo>
                      <a:pt x="806" y="110"/>
                    </a:lnTo>
                    <a:lnTo>
                      <a:pt x="787" y="110"/>
                    </a:lnTo>
                    <a:lnTo>
                      <a:pt x="795" y="75"/>
                    </a:lnTo>
                    <a:lnTo>
                      <a:pt x="814" y="75"/>
                    </a:lnTo>
                    <a:lnTo>
                      <a:pt x="819" y="51"/>
                    </a:lnTo>
                    <a:lnTo>
                      <a:pt x="878" y="10"/>
                    </a:lnTo>
                    <a:close/>
                    <a:moveTo>
                      <a:pt x="606" y="4"/>
                    </a:moveTo>
                    <a:lnTo>
                      <a:pt x="678" y="4"/>
                    </a:lnTo>
                    <a:lnTo>
                      <a:pt x="656" y="97"/>
                    </a:lnTo>
                    <a:lnTo>
                      <a:pt x="667" y="89"/>
                    </a:lnTo>
                    <a:lnTo>
                      <a:pt x="678" y="84"/>
                    </a:lnTo>
                    <a:lnTo>
                      <a:pt x="686" y="79"/>
                    </a:lnTo>
                    <a:lnTo>
                      <a:pt x="699" y="75"/>
                    </a:lnTo>
                    <a:lnTo>
                      <a:pt x="712" y="73"/>
                    </a:lnTo>
                    <a:lnTo>
                      <a:pt x="720" y="74"/>
                    </a:lnTo>
                    <a:lnTo>
                      <a:pt x="727" y="76"/>
                    </a:lnTo>
                    <a:lnTo>
                      <a:pt x="733" y="79"/>
                    </a:lnTo>
                    <a:lnTo>
                      <a:pt x="738" y="84"/>
                    </a:lnTo>
                    <a:lnTo>
                      <a:pt x="742" y="90"/>
                    </a:lnTo>
                    <a:lnTo>
                      <a:pt x="745" y="97"/>
                    </a:lnTo>
                    <a:lnTo>
                      <a:pt x="747" y="104"/>
                    </a:lnTo>
                    <a:lnTo>
                      <a:pt x="748" y="113"/>
                    </a:lnTo>
                    <a:lnTo>
                      <a:pt x="747" y="122"/>
                    </a:lnTo>
                    <a:lnTo>
                      <a:pt x="746" y="130"/>
                    </a:lnTo>
                    <a:lnTo>
                      <a:pt x="729" y="204"/>
                    </a:lnTo>
                    <a:lnTo>
                      <a:pt x="751" y="204"/>
                    </a:lnTo>
                    <a:lnTo>
                      <a:pt x="743" y="239"/>
                    </a:lnTo>
                    <a:lnTo>
                      <a:pt x="671" y="239"/>
                    </a:lnTo>
                    <a:lnTo>
                      <a:pt x="695" y="134"/>
                    </a:lnTo>
                    <a:lnTo>
                      <a:pt x="696" y="131"/>
                    </a:lnTo>
                    <a:lnTo>
                      <a:pt x="696" y="127"/>
                    </a:lnTo>
                    <a:lnTo>
                      <a:pt x="695" y="121"/>
                    </a:lnTo>
                    <a:lnTo>
                      <a:pt x="693" y="117"/>
                    </a:lnTo>
                    <a:lnTo>
                      <a:pt x="690" y="114"/>
                    </a:lnTo>
                    <a:lnTo>
                      <a:pt x="685" y="113"/>
                    </a:lnTo>
                    <a:lnTo>
                      <a:pt x="678" y="114"/>
                    </a:lnTo>
                    <a:lnTo>
                      <a:pt x="669" y="118"/>
                    </a:lnTo>
                    <a:lnTo>
                      <a:pt x="659" y="123"/>
                    </a:lnTo>
                    <a:lnTo>
                      <a:pt x="648" y="131"/>
                    </a:lnTo>
                    <a:lnTo>
                      <a:pt x="632" y="204"/>
                    </a:lnTo>
                    <a:lnTo>
                      <a:pt x="653" y="204"/>
                    </a:lnTo>
                    <a:lnTo>
                      <a:pt x="645" y="239"/>
                    </a:lnTo>
                    <a:lnTo>
                      <a:pt x="557" y="239"/>
                    </a:lnTo>
                    <a:lnTo>
                      <a:pt x="565" y="204"/>
                    </a:lnTo>
                    <a:lnTo>
                      <a:pt x="582" y="204"/>
                    </a:lnTo>
                    <a:lnTo>
                      <a:pt x="620" y="39"/>
                    </a:lnTo>
                    <a:lnTo>
                      <a:pt x="598" y="39"/>
                    </a:lnTo>
                    <a:lnTo>
                      <a:pt x="606" y="4"/>
                    </a:lnTo>
                    <a:close/>
                    <a:moveTo>
                      <a:pt x="53" y="4"/>
                    </a:moveTo>
                    <a:lnTo>
                      <a:pt x="173" y="4"/>
                    </a:lnTo>
                    <a:lnTo>
                      <a:pt x="186" y="5"/>
                    </a:lnTo>
                    <a:lnTo>
                      <a:pt x="197" y="7"/>
                    </a:lnTo>
                    <a:lnTo>
                      <a:pt x="207" y="11"/>
                    </a:lnTo>
                    <a:lnTo>
                      <a:pt x="215" y="16"/>
                    </a:lnTo>
                    <a:lnTo>
                      <a:pt x="223" y="23"/>
                    </a:lnTo>
                    <a:lnTo>
                      <a:pt x="231" y="32"/>
                    </a:lnTo>
                    <a:lnTo>
                      <a:pt x="236" y="43"/>
                    </a:lnTo>
                    <a:lnTo>
                      <a:pt x="240" y="55"/>
                    </a:lnTo>
                    <a:lnTo>
                      <a:pt x="241" y="68"/>
                    </a:lnTo>
                    <a:lnTo>
                      <a:pt x="239" y="82"/>
                    </a:lnTo>
                    <a:lnTo>
                      <a:pt x="235" y="96"/>
                    </a:lnTo>
                    <a:lnTo>
                      <a:pt x="227" y="109"/>
                    </a:lnTo>
                    <a:lnTo>
                      <a:pt x="220" y="117"/>
                    </a:lnTo>
                    <a:lnTo>
                      <a:pt x="211" y="124"/>
                    </a:lnTo>
                    <a:lnTo>
                      <a:pt x="200" y="128"/>
                    </a:lnTo>
                    <a:lnTo>
                      <a:pt x="187" y="131"/>
                    </a:lnTo>
                    <a:lnTo>
                      <a:pt x="207" y="202"/>
                    </a:lnTo>
                    <a:lnTo>
                      <a:pt x="231" y="202"/>
                    </a:lnTo>
                    <a:lnTo>
                      <a:pt x="222" y="239"/>
                    </a:lnTo>
                    <a:lnTo>
                      <a:pt x="163" y="239"/>
                    </a:lnTo>
                    <a:lnTo>
                      <a:pt x="137" y="135"/>
                    </a:lnTo>
                    <a:lnTo>
                      <a:pt x="105" y="135"/>
                    </a:lnTo>
                    <a:lnTo>
                      <a:pt x="90" y="202"/>
                    </a:lnTo>
                    <a:lnTo>
                      <a:pt x="112" y="202"/>
                    </a:lnTo>
                    <a:lnTo>
                      <a:pt x="103" y="239"/>
                    </a:lnTo>
                    <a:lnTo>
                      <a:pt x="0" y="239"/>
                    </a:lnTo>
                    <a:lnTo>
                      <a:pt x="8" y="202"/>
                    </a:lnTo>
                    <a:lnTo>
                      <a:pt x="31" y="202"/>
                    </a:lnTo>
                    <a:lnTo>
                      <a:pt x="68" y="41"/>
                    </a:lnTo>
                    <a:lnTo>
                      <a:pt x="45" y="41"/>
                    </a:lnTo>
                    <a:lnTo>
                      <a:pt x="53" y="4"/>
                    </a:lnTo>
                    <a:close/>
                    <a:moveTo>
                      <a:pt x="1059" y="0"/>
                    </a:moveTo>
                    <a:lnTo>
                      <a:pt x="1075" y="1"/>
                    </a:lnTo>
                    <a:lnTo>
                      <a:pt x="1089" y="5"/>
                    </a:lnTo>
                    <a:lnTo>
                      <a:pt x="1102" y="10"/>
                    </a:lnTo>
                    <a:lnTo>
                      <a:pt x="1113" y="17"/>
                    </a:lnTo>
                    <a:lnTo>
                      <a:pt x="1123" y="27"/>
                    </a:lnTo>
                    <a:lnTo>
                      <a:pt x="1127" y="4"/>
                    </a:lnTo>
                    <a:lnTo>
                      <a:pt x="1165" y="4"/>
                    </a:lnTo>
                    <a:lnTo>
                      <a:pt x="1147" y="80"/>
                    </a:lnTo>
                    <a:lnTo>
                      <a:pt x="1110" y="80"/>
                    </a:lnTo>
                    <a:lnTo>
                      <a:pt x="1108" y="70"/>
                    </a:lnTo>
                    <a:lnTo>
                      <a:pt x="1103" y="62"/>
                    </a:lnTo>
                    <a:lnTo>
                      <a:pt x="1097" y="55"/>
                    </a:lnTo>
                    <a:lnTo>
                      <a:pt x="1090" y="49"/>
                    </a:lnTo>
                    <a:lnTo>
                      <a:pt x="1081" y="45"/>
                    </a:lnTo>
                    <a:lnTo>
                      <a:pt x="1070" y="43"/>
                    </a:lnTo>
                    <a:lnTo>
                      <a:pt x="1058" y="42"/>
                    </a:lnTo>
                    <a:lnTo>
                      <a:pt x="1044" y="43"/>
                    </a:lnTo>
                    <a:lnTo>
                      <a:pt x="1030" y="47"/>
                    </a:lnTo>
                    <a:lnTo>
                      <a:pt x="1017" y="53"/>
                    </a:lnTo>
                    <a:lnTo>
                      <a:pt x="1004" y="61"/>
                    </a:lnTo>
                    <a:lnTo>
                      <a:pt x="992" y="72"/>
                    </a:lnTo>
                    <a:lnTo>
                      <a:pt x="982" y="84"/>
                    </a:lnTo>
                    <a:lnTo>
                      <a:pt x="975" y="97"/>
                    </a:lnTo>
                    <a:lnTo>
                      <a:pt x="969" y="111"/>
                    </a:lnTo>
                    <a:lnTo>
                      <a:pt x="965" y="126"/>
                    </a:lnTo>
                    <a:lnTo>
                      <a:pt x="964" y="141"/>
                    </a:lnTo>
                    <a:lnTo>
                      <a:pt x="965" y="153"/>
                    </a:lnTo>
                    <a:lnTo>
                      <a:pt x="968" y="164"/>
                    </a:lnTo>
                    <a:lnTo>
                      <a:pt x="973" y="173"/>
                    </a:lnTo>
                    <a:lnTo>
                      <a:pt x="979" y="182"/>
                    </a:lnTo>
                    <a:lnTo>
                      <a:pt x="988" y="189"/>
                    </a:lnTo>
                    <a:lnTo>
                      <a:pt x="997" y="195"/>
                    </a:lnTo>
                    <a:lnTo>
                      <a:pt x="1007" y="197"/>
                    </a:lnTo>
                    <a:lnTo>
                      <a:pt x="1019" y="198"/>
                    </a:lnTo>
                    <a:lnTo>
                      <a:pt x="1034" y="197"/>
                    </a:lnTo>
                    <a:lnTo>
                      <a:pt x="1049" y="192"/>
                    </a:lnTo>
                    <a:lnTo>
                      <a:pt x="1064" y="184"/>
                    </a:lnTo>
                    <a:lnTo>
                      <a:pt x="1078" y="172"/>
                    </a:lnTo>
                    <a:lnTo>
                      <a:pt x="1092" y="158"/>
                    </a:lnTo>
                    <a:lnTo>
                      <a:pt x="1130" y="185"/>
                    </a:lnTo>
                    <a:lnTo>
                      <a:pt x="1118" y="198"/>
                    </a:lnTo>
                    <a:lnTo>
                      <a:pt x="1106" y="209"/>
                    </a:lnTo>
                    <a:lnTo>
                      <a:pt x="1092" y="219"/>
                    </a:lnTo>
                    <a:lnTo>
                      <a:pt x="1078" y="227"/>
                    </a:lnTo>
                    <a:lnTo>
                      <a:pt x="1058" y="235"/>
                    </a:lnTo>
                    <a:lnTo>
                      <a:pt x="1037" y="240"/>
                    </a:lnTo>
                    <a:lnTo>
                      <a:pt x="1016" y="242"/>
                    </a:lnTo>
                    <a:lnTo>
                      <a:pt x="997" y="241"/>
                    </a:lnTo>
                    <a:lnTo>
                      <a:pt x="979" y="237"/>
                    </a:lnTo>
                    <a:lnTo>
                      <a:pt x="963" y="232"/>
                    </a:lnTo>
                    <a:lnTo>
                      <a:pt x="948" y="223"/>
                    </a:lnTo>
                    <a:lnTo>
                      <a:pt x="935" y="213"/>
                    </a:lnTo>
                    <a:lnTo>
                      <a:pt x="924" y="200"/>
                    </a:lnTo>
                    <a:lnTo>
                      <a:pt x="914" y="186"/>
                    </a:lnTo>
                    <a:lnTo>
                      <a:pt x="908" y="172"/>
                    </a:lnTo>
                    <a:lnTo>
                      <a:pt x="904" y="155"/>
                    </a:lnTo>
                    <a:lnTo>
                      <a:pt x="903" y="138"/>
                    </a:lnTo>
                    <a:lnTo>
                      <a:pt x="904" y="120"/>
                    </a:lnTo>
                    <a:lnTo>
                      <a:pt x="908" y="103"/>
                    </a:lnTo>
                    <a:lnTo>
                      <a:pt x="914" y="86"/>
                    </a:lnTo>
                    <a:lnTo>
                      <a:pt x="924" y="71"/>
                    </a:lnTo>
                    <a:lnTo>
                      <a:pt x="935" y="56"/>
                    </a:lnTo>
                    <a:lnTo>
                      <a:pt x="949" y="42"/>
                    </a:lnTo>
                    <a:lnTo>
                      <a:pt x="965" y="29"/>
                    </a:lnTo>
                    <a:lnTo>
                      <a:pt x="982" y="19"/>
                    </a:lnTo>
                    <a:lnTo>
                      <a:pt x="1000" y="11"/>
                    </a:lnTo>
                    <a:lnTo>
                      <a:pt x="1018" y="5"/>
                    </a:lnTo>
                    <a:lnTo>
                      <a:pt x="1038" y="1"/>
                    </a:lnTo>
                    <a:lnTo>
                      <a:pt x="1059" y="0"/>
                    </a:lnTo>
                    <a:close/>
                    <a:moveTo>
                      <a:pt x="329" y="0"/>
                    </a:moveTo>
                    <a:lnTo>
                      <a:pt x="336" y="1"/>
                    </a:lnTo>
                    <a:lnTo>
                      <a:pt x="342" y="4"/>
                    </a:lnTo>
                    <a:lnTo>
                      <a:pt x="348" y="8"/>
                    </a:lnTo>
                    <a:lnTo>
                      <a:pt x="353" y="14"/>
                    </a:lnTo>
                    <a:lnTo>
                      <a:pt x="355" y="20"/>
                    </a:lnTo>
                    <a:lnTo>
                      <a:pt x="356" y="28"/>
                    </a:lnTo>
                    <a:lnTo>
                      <a:pt x="355" y="35"/>
                    </a:lnTo>
                    <a:lnTo>
                      <a:pt x="353" y="41"/>
                    </a:lnTo>
                    <a:lnTo>
                      <a:pt x="348" y="47"/>
                    </a:lnTo>
                    <a:lnTo>
                      <a:pt x="342" y="51"/>
                    </a:lnTo>
                    <a:lnTo>
                      <a:pt x="336" y="54"/>
                    </a:lnTo>
                    <a:lnTo>
                      <a:pt x="329" y="55"/>
                    </a:lnTo>
                    <a:lnTo>
                      <a:pt x="322" y="54"/>
                    </a:lnTo>
                    <a:lnTo>
                      <a:pt x="316" y="51"/>
                    </a:lnTo>
                    <a:lnTo>
                      <a:pt x="310" y="47"/>
                    </a:lnTo>
                    <a:lnTo>
                      <a:pt x="306" y="41"/>
                    </a:lnTo>
                    <a:lnTo>
                      <a:pt x="303" y="35"/>
                    </a:lnTo>
                    <a:lnTo>
                      <a:pt x="302" y="28"/>
                    </a:lnTo>
                    <a:lnTo>
                      <a:pt x="303" y="20"/>
                    </a:lnTo>
                    <a:lnTo>
                      <a:pt x="306" y="14"/>
                    </a:lnTo>
                    <a:lnTo>
                      <a:pt x="310" y="8"/>
                    </a:lnTo>
                    <a:lnTo>
                      <a:pt x="316" y="4"/>
                    </a:lnTo>
                    <a:lnTo>
                      <a:pt x="322" y="1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1169" y="10257"/>
                <a:ext cx="528" cy="519"/>
                <a:chOff x="1191" y="10302"/>
                <a:chExt cx="528" cy="519"/>
              </a:xfrm>
            </p:grpSpPr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>
                  <a:off x="1191" y="10302"/>
                  <a:ext cx="513" cy="519"/>
                </a:xfrm>
                <a:custGeom>
                  <a:avLst/>
                  <a:gdLst/>
                  <a:ahLst/>
                  <a:cxnLst>
                    <a:cxn ang="0">
                      <a:pos x="256" y="0"/>
                    </a:cxn>
                    <a:cxn ang="0">
                      <a:pos x="284" y="2"/>
                    </a:cxn>
                    <a:cxn ang="0">
                      <a:pos x="311" y="6"/>
                    </a:cxn>
                    <a:cxn ang="0">
                      <a:pos x="338" y="13"/>
                    </a:cxn>
                    <a:cxn ang="0">
                      <a:pos x="362" y="23"/>
                    </a:cxn>
                    <a:cxn ang="0">
                      <a:pos x="386" y="35"/>
                    </a:cxn>
                    <a:cxn ang="0">
                      <a:pos x="408" y="50"/>
                    </a:cxn>
                    <a:cxn ang="0">
                      <a:pos x="429" y="67"/>
                    </a:cxn>
                    <a:cxn ang="0">
                      <a:pos x="447" y="86"/>
                    </a:cxn>
                    <a:cxn ang="0">
                      <a:pos x="464" y="106"/>
                    </a:cxn>
                    <a:cxn ang="0">
                      <a:pos x="478" y="129"/>
                    </a:cxn>
                    <a:cxn ang="0">
                      <a:pos x="490" y="153"/>
                    </a:cxn>
                    <a:cxn ang="0">
                      <a:pos x="500" y="178"/>
                    </a:cxn>
                    <a:cxn ang="0">
                      <a:pos x="507" y="204"/>
                    </a:cxn>
                    <a:cxn ang="0">
                      <a:pos x="511" y="231"/>
                    </a:cxn>
                    <a:cxn ang="0">
                      <a:pos x="513" y="260"/>
                    </a:cxn>
                    <a:cxn ang="0">
                      <a:pos x="511" y="288"/>
                    </a:cxn>
                    <a:cxn ang="0">
                      <a:pos x="507" y="315"/>
                    </a:cxn>
                    <a:cxn ang="0">
                      <a:pos x="500" y="342"/>
                    </a:cxn>
                    <a:cxn ang="0">
                      <a:pos x="490" y="367"/>
                    </a:cxn>
                    <a:cxn ang="0">
                      <a:pos x="478" y="391"/>
                    </a:cxn>
                    <a:cxn ang="0">
                      <a:pos x="464" y="413"/>
                    </a:cxn>
                    <a:cxn ang="0">
                      <a:pos x="447" y="433"/>
                    </a:cxn>
                    <a:cxn ang="0">
                      <a:pos x="429" y="453"/>
                    </a:cxn>
                    <a:cxn ang="0">
                      <a:pos x="408" y="469"/>
                    </a:cxn>
                    <a:cxn ang="0">
                      <a:pos x="386" y="484"/>
                    </a:cxn>
                    <a:cxn ang="0">
                      <a:pos x="362" y="496"/>
                    </a:cxn>
                    <a:cxn ang="0">
                      <a:pos x="338" y="506"/>
                    </a:cxn>
                    <a:cxn ang="0">
                      <a:pos x="311" y="513"/>
                    </a:cxn>
                    <a:cxn ang="0">
                      <a:pos x="284" y="518"/>
                    </a:cxn>
                    <a:cxn ang="0">
                      <a:pos x="256" y="519"/>
                    </a:cxn>
                    <a:cxn ang="0">
                      <a:pos x="228" y="518"/>
                    </a:cxn>
                    <a:cxn ang="0">
                      <a:pos x="202" y="513"/>
                    </a:cxn>
                    <a:cxn ang="0">
                      <a:pos x="175" y="506"/>
                    </a:cxn>
                    <a:cxn ang="0">
                      <a:pos x="150" y="496"/>
                    </a:cxn>
                    <a:cxn ang="0">
                      <a:pos x="127" y="484"/>
                    </a:cxn>
                    <a:cxn ang="0">
                      <a:pos x="105" y="469"/>
                    </a:cxn>
                    <a:cxn ang="0">
                      <a:pos x="85" y="453"/>
                    </a:cxn>
                    <a:cxn ang="0">
                      <a:pos x="66" y="433"/>
                    </a:cxn>
                    <a:cxn ang="0">
                      <a:pos x="49" y="413"/>
                    </a:cxn>
                    <a:cxn ang="0">
                      <a:pos x="35" y="391"/>
                    </a:cxn>
                    <a:cxn ang="0">
                      <a:pos x="23" y="367"/>
                    </a:cxn>
                    <a:cxn ang="0">
                      <a:pos x="13" y="342"/>
                    </a:cxn>
                    <a:cxn ang="0">
                      <a:pos x="6" y="315"/>
                    </a:cxn>
                    <a:cxn ang="0">
                      <a:pos x="1" y="288"/>
                    </a:cxn>
                    <a:cxn ang="0">
                      <a:pos x="0" y="260"/>
                    </a:cxn>
                    <a:cxn ang="0">
                      <a:pos x="1" y="231"/>
                    </a:cxn>
                    <a:cxn ang="0">
                      <a:pos x="6" y="204"/>
                    </a:cxn>
                    <a:cxn ang="0">
                      <a:pos x="13" y="178"/>
                    </a:cxn>
                    <a:cxn ang="0">
                      <a:pos x="23" y="153"/>
                    </a:cxn>
                    <a:cxn ang="0">
                      <a:pos x="35" y="129"/>
                    </a:cxn>
                    <a:cxn ang="0">
                      <a:pos x="49" y="106"/>
                    </a:cxn>
                    <a:cxn ang="0">
                      <a:pos x="66" y="86"/>
                    </a:cxn>
                    <a:cxn ang="0">
                      <a:pos x="85" y="67"/>
                    </a:cxn>
                    <a:cxn ang="0">
                      <a:pos x="105" y="50"/>
                    </a:cxn>
                    <a:cxn ang="0">
                      <a:pos x="127" y="35"/>
                    </a:cxn>
                    <a:cxn ang="0">
                      <a:pos x="150" y="23"/>
                    </a:cxn>
                    <a:cxn ang="0">
                      <a:pos x="175" y="13"/>
                    </a:cxn>
                    <a:cxn ang="0">
                      <a:pos x="202" y="6"/>
                    </a:cxn>
                    <a:cxn ang="0">
                      <a:pos x="228" y="2"/>
                    </a:cxn>
                    <a:cxn ang="0">
                      <a:pos x="256" y="0"/>
                    </a:cxn>
                  </a:cxnLst>
                  <a:rect l="0" t="0" r="r" b="b"/>
                  <a:pathLst>
                    <a:path w="513" h="519">
                      <a:moveTo>
                        <a:pt x="256" y="0"/>
                      </a:moveTo>
                      <a:lnTo>
                        <a:pt x="284" y="2"/>
                      </a:lnTo>
                      <a:lnTo>
                        <a:pt x="311" y="6"/>
                      </a:lnTo>
                      <a:lnTo>
                        <a:pt x="338" y="13"/>
                      </a:lnTo>
                      <a:lnTo>
                        <a:pt x="362" y="23"/>
                      </a:lnTo>
                      <a:lnTo>
                        <a:pt x="386" y="35"/>
                      </a:lnTo>
                      <a:lnTo>
                        <a:pt x="408" y="50"/>
                      </a:lnTo>
                      <a:lnTo>
                        <a:pt x="429" y="67"/>
                      </a:lnTo>
                      <a:lnTo>
                        <a:pt x="447" y="86"/>
                      </a:lnTo>
                      <a:lnTo>
                        <a:pt x="464" y="106"/>
                      </a:lnTo>
                      <a:lnTo>
                        <a:pt x="478" y="129"/>
                      </a:lnTo>
                      <a:lnTo>
                        <a:pt x="490" y="153"/>
                      </a:lnTo>
                      <a:lnTo>
                        <a:pt x="500" y="178"/>
                      </a:lnTo>
                      <a:lnTo>
                        <a:pt x="507" y="204"/>
                      </a:lnTo>
                      <a:lnTo>
                        <a:pt x="511" y="231"/>
                      </a:lnTo>
                      <a:lnTo>
                        <a:pt x="513" y="260"/>
                      </a:lnTo>
                      <a:lnTo>
                        <a:pt x="511" y="288"/>
                      </a:lnTo>
                      <a:lnTo>
                        <a:pt x="507" y="315"/>
                      </a:lnTo>
                      <a:lnTo>
                        <a:pt x="500" y="342"/>
                      </a:lnTo>
                      <a:lnTo>
                        <a:pt x="490" y="367"/>
                      </a:lnTo>
                      <a:lnTo>
                        <a:pt x="478" y="391"/>
                      </a:lnTo>
                      <a:lnTo>
                        <a:pt x="464" y="413"/>
                      </a:lnTo>
                      <a:lnTo>
                        <a:pt x="447" y="433"/>
                      </a:lnTo>
                      <a:lnTo>
                        <a:pt x="429" y="453"/>
                      </a:lnTo>
                      <a:lnTo>
                        <a:pt x="408" y="469"/>
                      </a:lnTo>
                      <a:lnTo>
                        <a:pt x="386" y="484"/>
                      </a:lnTo>
                      <a:lnTo>
                        <a:pt x="362" y="496"/>
                      </a:lnTo>
                      <a:lnTo>
                        <a:pt x="338" y="506"/>
                      </a:lnTo>
                      <a:lnTo>
                        <a:pt x="311" y="513"/>
                      </a:lnTo>
                      <a:lnTo>
                        <a:pt x="284" y="518"/>
                      </a:lnTo>
                      <a:lnTo>
                        <a:pt x="256" y="519"/>
                      </a:lnTo>
                      <a:lnTo>
                        <a:pt x="228" y="518"/>
                      </a:lnTo>
                      <a:lnTo>
                        <a:pt x="202" y="513"/>
                      </a:lnTo>
                      <a:lnTo>
                        <a:pt x="175" y="506"/>
                      </a:lnTo>
                      <a:lnTo>
                        <a:pt x="150" y="496"/>
                      </a:lnTo>
                      <a:lnTo>
                        <a:pt x="127" y="484"/>
                      </a:lnTo>
                      <a:lnTo>
                        <a:pt x="105" y="469"/>
                      </a:lnTo>
                      <a:lnTo>
                        <a:pt x="85" y="453"/>
                      </a:lnTo>
                      <a:lnTo>
                        <a:pt x="66" y="433"/>
                      </a:lnTo>
                      <a:lnTo>
                        <a:pt x="49" y="413"/>
                      </a:lnTo>
                      <a:lnTo>
                        <a:pt x="35" y="391"/>
                      </a:lnTo>
                      <a:lnTo>
                        <a:pt x="23" y="367"/>
                      </a:lnTo>
                      <a:lnTo>
                        <a:pt x="13" y="342"/>
                      </a:lnTo>
                      <a:lnTo>
                        <a:pt x="6" y="315"/>
                      </a:lnTo>
                      <a:lnTo>
                        <a:pt x="1" y="288"/>
                      </a:lnTo>
                      <a:lnTo>
                        <a:pt x="0" y="260"/>
                      </a:lnTo>
                      <a:lnTo>
                        <a:pt x="1" y="231"/>
                      </a:lnTo>
                      <a:lnTo>
                        <a:pt x="6" y="204"/>
                      </a:lnTo>
                      <a:lnTo>
                        <a:pt x="13" y="178"/>
                      </a:lnTo>
                      <a:lnTo>
                        <a:pt x="23" y="153"/>
                      </a:lnTo>
                      <a:lnTo>
                        <a:pt x="35" y="129"/>
                      </a:lnTo>
                      <a:lnTo>
                        <a:pt x="49" y="106"/>
                      </a:lnTo>
                      <a:lnTo>
                        <a:pt x="66" y="86"/>
                      </a:lnTo>
                      <a:lnTo>
                        <a:pt x="85" y="67"/>
                      </a:lnTo>
                      <a:lnTo>
                        <a:pt x="105" y="50"/>
                      </a:lnTo>
                      <a:lnTo>
                        <a:pt x="127" y="35"/>
                      </a:lnTo>
                      <a:lnTo>
                        <a:pt x="150" y="23"/>
                      </a:lnTo>
                      <a:lnTo>
                        <a:pt x="175" y="13"/>
                      </a:lnTo>
                      <a:lnTo>
                        <a:pt x="202" y="6"/>
                      </a:lnTo>
                      <a:lnTo>
                        <a:pt x="228" y="2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7"/>
                <p:cNvSpPr>
                  <a:spLocks/>
                </p:cNvSpPr>
                <p:nvPr/>
              </p:nvSpPr>
              <p:spPr bwMode="auto">
                <a:xfrm>
                  <a:off x="1510" y="10580"/>
                  <a:ext cx="209" cy="211"/>
                </a:xfrm>
                <a:custGeom>
                  <a:avLst/>
                  <a:gdLst/>
                  <a:ahLst/>
                  <a:cxnLst>
                    <a:cxn ang="0">
                      <a:pos x="105" y="0"/>
                    </a:cxn>
                    <a:cxn ang="0">
                      <a:pos x="123" y="2"/>
                    </a:cxn>
                    <a:cxn ang="0">
                      <a:pos x="141" y="7"/>
                    </a:cxn>
                    <a:cxn ang="0">
                      <a:pos x="157" y="14"/>
                    </a:cxn>
                    <a:cxn ang="0">
                      <a:pos x="172" y="25"/>
                    </a:cxn>
                    <a:cxn ang="0">
                      <a:pos x="184" y="38"/>
                    </a:cxn>
                    <a:cxn ang="0">
                      <a:pos x="194" y="52"/>
                    </a:cxn>
                    <a:cxn ang="0">
                      <a:pos x="202" y="69"/>
                    </a:cxn>
                    <a:cxn ang="0">
                      <a:pos x="207" y="86"/>
                    </a:cxn>
                    <a:cxn ang="0">
                      <a:pos x="209" y="105"/>
                    </a:cxn>
                    <a:cxn ang="0">
                      <a:pos x="207" y="124"/>
                    </a:cxn>
                    <a:cxn ang="0">
                      <a:pos x="202" y="142"/>
                    </a:cxn>
                    <a:cxn ang="0">
                      <a:pos x="194" y="159"/>
                    </a:cxn>
                    <a:cxn ang="0">
                      <a:pos x="184" y="173"/>
                    </a:cxn>
                    <a:cxn ang="0">
                      <a:pos x="172" y="186"/>
                    </a:cxn>
                    <a:cxn ang="0">
                      <a:pos x="157" y="196"/>
                    </a:cxn>
                    <a:cxn ang="0">
                      <a:pos x="141" y="204"/>
                    </a:cxn>
                    <a:cxn ang="0">
                      <a:pos x="123" y="209"/>
                    </a:cxn>
                    <a:cxn ang="0">
                      <a:pos x="105" y="211"/>
                    </a:cxn>
                    <a:cxn ang="0">
                      <a:pos x="86" y="209"/>
                    </a:cxn>
                    <a:cxn ang="0">
                      <a:pos x="68" y="204"/>
                    </a:cxn>
                    <a:cxn ang="0">
                      <a:pos x="52" y="196"/>
                    </a:cxn>
                    <a:cxn ang="0">
                      <a:pos x="37" y="186"/>
                    </a:cxn>
                    <a:cxn ang="0">
                      <a:pos x="25" y="173"/>
                    </a:cxn>
                    <a:cxn ang="0">
                      <a:pos x="15" y="159"/>
                    </a:cxn>
                    <a:cxn ang="0">
                      <a:pos x="7" y="142"/>
                    </a:cxn>
                    <a:cxn ang="0">
                      <a:pos x="2" y="124"/>
                    </a:cxn>
                    <a:cxn ang="0">
                      <a:pos x="0" y="105"/>
                    </a:cxn>
                    <a:cxn ang="0">
                      <a:pos x="2" y="86"/>
                    </a:cxn>
                    <a:cxn ang="0">
                      <a:pos x="7" y="69"/>
                    </a:cxn>
                    <a:cxn ang="0">
                      <a:pos x="15" y="52"/>
                    </a:cxn>
                    <a:cxn ang="0">
                      <a:pos x="25" y="38"/>
                    </a:cxn>
                    <a:cxn ang="0">
                      <a:pos x="37" y="25"/>
                    </a:cxn>
                    <a:cxn ang="0">
                      <a:pos x="52" y="14"/>
                    </a:cxn>
                    <a:cxn ang="0">
                      <a:pos x="68" y="7"/>
                    </a:cxn>
                    <a:cxn ang="0">
                      <a:pos x="86" y="2"/>
                    </a:cxn>
                    <a:cxn ang="0">
                      <a:pos x="105" y="0"/>
                    </a:cxn>
                  </a:cxnLst>
                  <a:rect l="0" t="0" r="r" b="b"/>
                  <a:pathLst>
                    <a:path w="209" h="211">
                      <a:moveTo>
                        <a:pt x="105" y="0"/>
                      </a:moveTo>
                      <a:lnTo>
                        <a:pt x="123" y="2"/>
                      </a:lnTo>
                      <a:lnTo>
                        <a:pt x="141" y="7"/>
                      </a:lnTo>
                      <a:lnTo>
                        <a:pt x="157" y="14"/>
                      </a:lnTo>
                      <a:lnTo>
                        <a:pt x="172" y="25"/>
                      </a:lnTo>
                      <a:lnTo>
                        <a:pt x="184" y="38"/>
                      </a:lnTo>
                      <a:lnTo>
                        <a:pt x="194" y="52"/>
                      </a:lnTo>
                      <a:lnTo>
                        <a:pt x="202" y="69"/>
                      </a:lnTo>
                      <a:lnTo>
                        <a:pt x="207" y="86"/>
                      </a:lnTo>
                      <a:lnTo>
                        <a:pt x="209" y="105"/>
                      </a:lnTo>
                      <a:lnTo>
                        <a:pt x="207" y="124"/>
                      </a:lnTo>
                      <a:lnTo>
                        <a:pt x="202" y="142"/>
                      </a:lnTo>
                      <a:lnTo>
                        <a:pt x="194" y="159"/>
                      </a:lnTo>
                      <a:lnTo>
                        <a:pt x="184" y="173"/>
                      </a:lnTo>
                      <a:lnTo>
                        <a:pt x="172" y="186"/>
                      </a:lnTo>
                      <a:lnTo>
                        <a:pt x="157" y="196"/>
                      </a:lnTo>
                      <a:lnTo>
                        <a:pt x="141" y="204"/>
                      </a:lnTo>
                      <a:lnTo>
                        <a:pt x="123" y="209"/>
                      </a:lnTo>
                      <a:lnTo>
                        <a:pt x="105" y="211"/>
                      </a:lnTo>
                      <a:lnTo>
                        <a:pt x="86" y="209"/>
                      </a:lnTo>
                      <a:lnTo>
                        <a:pt x="68" y="204"/>
                      </a:lnTo>
                      <a:lnTo>
                        <a:pt x="52" y="196"/>
                      </a:lnTo>
                      <a:lnTo>
                        <a:pt x="37" y="186"/>
                      </a:lnTo>
                      <a:lnTo>
                        <a:pt x="25" y="173"/>
                      </a:lnTo>
                      <a:lnTo>
                        <a:pt x="15" y="159"/>
                      </a:lnTo>
                      <a:lnTo>
                        <a:pt x="7" y="142"/>
                      </a:lnTo>
                      <a:lnTo>
                        <a:pt x="2" y="124"/>
                      </a:lnTo>
                      <a:lnTo>
                        <a:pt x="0" y="105"/>
                      </a:lnTo>
                      <a:lnTo>
                        <a:pt x="2" y="86"/>
                      </a:lnTo>
                      <a:lnTo>
                        <a:pt x="7" y="69"/>
                      </a:lnTo>
                      <a:lnTo>
                        <a:pt x="15" y="52"/>
                      </a:lnTo>
                      <a:lnTo>
                        <a:pt x="25" y="38"/>
                      </a:lnTo>
                      <a:lnTo>
                        <a:pt x="37" y="25"/>
                      </a:lnTo>
                      <a:lnTo>
                        <a:pt x="52" y="14"/>
                      </a:lnTo>
                      <a:lnTo>
                        <a:pt x="68" y="7"/>
                      </a:lnTo>
                      <a:lnTo>
                        <a:pt x="86" y="2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0" name="AutoShape 8"/>
              <p:cNvCxnSpPr>
                <a:cxnSpLocks noChangeShapeType="1"/>
              </p:cNvCxnSpPr>
              <p:nvPr/>
            </p:nvCxnSpPr>
            <p:spPr bwMode="auto">
              <a:xfrm>
                <a:off x="602" y="11266"/>
                <a:ext cx="1661" cy="0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5562601" y="5943600"/>
            <a:ext cx="3581400" cy="91440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948623" y="5943600"/>
            <a:ext cx="1161287" cy="914400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258659" y="5943600"/>
            <a:ext cx="1155192" cy="914400"/>
          </a:xfrm>
          <a:prstGeom prst="rect">
            <a:avLst/>
          </a:prstGeom>
          <a:solidFill>
            <a:srgbClr val="BFE5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715000" y="6096000"/>
            <a:ext cx="3276600" cy="555456"/>
            <a:chOff x="76200" y="6286500"/>
            <a:chExt cx="3276600" cy="555456"/>
          </a:xfrm>
        </p:grpSpPr>
        <p:sp>
          <p:nvSpPr>
            <p:cNvPr id="40" name="TextBox 39"/>
            <p:cNvSpPr txBox="1"/>
            <p:nvPr userDrawn="1"/>
          </p:nvSpPr>
          <p:spPr>
            <a:xfrm>
              <a:off x="76200" y="6334125"/>
              <a:ext cx="1905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P: 555.123.4568 F: 555.123.4567</a:t>
              </a:r>
            </a:p>
            <a:p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123 West Main Street, New York, </a:t>
              </a:r>
            </a:p>
            <a:p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NY 10001</a:t>
              </a:r>
              <a:endParaRPr lang="en-U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2209800" y="6438900"/>
              <a:ext cx="1143000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5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www.rightcare.com</a:t>
              </a:r>
              <a:endParaRPr lang="en-US" sz="850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1981200" y="6286500"/>
              <a:ext cx="228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rgbClr val="000000"/>
                  </a:solidFill>
                </a:rPr>
                <a:t>|</a:t>
              </a:r>
              <a:endParaRPr lang="en-US" sz="2500" dirty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7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4" y="4267200"/>
            <a:ext cx="9006616" cy="25908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Modular Incubation System</a:t>
            </a:r>
            <a:endParaRPr lang="en-US" sz="3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Delivering infants a better start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40199" y="-11955997"/>
            <a:ext cx="1977201" cy="915"/>
            <a:chOff x="602" y="10535"/>
            <a:chExt cx="1661" cy="915"/>
          </a:xfrm>
        </p:grpSpPr>
        <p:sp>
          <p:nvSpPr>
            <p:cNvPr id="6" name="Freeform 3"/>
            <p:cNvSpPr>
              <a:spLocks noEditPoints="1"/>
            </p:cNvSpPr>
            <p:nvPr/>
          </p:nvSpPr>
          <p:spPr bwMode="auto">
            <a:xfrm>
              <a:off x="769" y="11349"/>
              <a:ext cx="1327" cy="101"/>
            </a:xfrm>
            <a:custGeom>
              <a:avLst/>
              <a:gdLst/>
              <a:ahLst/>
              <a:cxnLst>
                <a:cxn ang="0">
                  <a:pos x="1102" y="59"/>
                </a:cxn>
                <a:cxn ang="0">
                  <a:pos x="1117" y="15"/>
                </a:cxn>
                <a:cxn ang="0">
                  <a:pos x="661" y="29"/>
                </a:cxn>
                <a:cxn ang="0">
                  <a:pos x="665" y="16"/>
                </a:cxn>
                <a:cxn ang="0">
                  <a:pos x="1223" y="43"/>
                </a:cxn>
                <a:cxn ang="0">
                  <a:pos x="1216" y="14"/>
                </a:cxn>
                <a:cxn ang="0">
                  <a:pos x="347" y="48"/>
                </a:cxn>
                <a:cxn ang="0">
                  <a:pos x="361" y="19"/>
                </a:cxn>
                <a:cxn ang="0">
                  <a:pos x="138" y="12"/>
                </a:cxn>
                <a:cxn ang="0">
                  <a:pos x="102" y="49"/>
                </a:cxn>
                <a:cxn ang="0">
                  <a:pos x="138" y="88"/>
                </a:cxn>
                <a:cxn ang="0">
                  <a:pos x="173" y="49"/>
                </a:cxn>
                <a:cxn ang="0">
                  <a:pos x="138" y="12"/>
                </a:cxn>
                <a:cxn ang="0">
                  <a:pos x="1317" y="44"/>
                </a:cxn>
                <a:cxn ang="0">
                  <a:pos x="1269" y="99"/>
                </a:cxn>
                <a:cxn ang="0">
                  <a:pos x="1225" y="4"/>
                </a:cxn>
                <a:cxn ang="0">
                  <a:pos x="1236" y="47"/>
                </a:cxn>
                <a:cxn ang="0">
                  <a:pos x="1247" y="99"/>
                </a:cxn>
                <a:cxn ang="0">
                  <a:pos x="1177" y="1"/>
                </a:cxn>
                <a:cxn ang="0">
                  <a:pos x="1099" y="71"/>
                </a:cxn>
                <a:cxn ang="0">
                  <a:pos x="891" y="44"/>
                </a:cxn>
                <a:cxn ang="0">
                  <a:pos x="941" y="56"/>
                </a:cxn>
                <a:cxn ang="0">
                  <a:pos x="860" y="1"/>
                </a:cxn>
                <a:cxn ang="0">
                  <a:pos x="780" y="13"/>
                </a:cxn>
                <a:cxn ang="0">
                  <a:pos x="781" y="99"/>
                </a:cxn>
                <a:cxn ang="0">
                  <a:pos x="692" y="99"/>
                </a:cxn>
                <a:cxn ang="0">
                  <a:pos x="552" y="1"/>
                </a:cxn>
                <a:cxn ang="0">
                  <a:pos x="600" y="55"/>
                </a:cxn>
                <a:cxn ang="0">
                  <a:pos x="552" y="1"/>
                </a:cxn>
                <a:cxn ang="0">
                  <a:pos x="522" y="1"/>
                </a:cxn>
                <a:cxn ang="0">
                  <a:pos x="445" y="99"/>
                </a:cxn>
                <a:cxn ang="0">
                  <a:pos x="361" y="4"/>
                </a:cxn>
                <a:cxn ang="0">
                  <a:pos x="373" y="47"/>
                </a:cxn>
                <a:cxn ang="0">
                  <a:pos x="364" y="61"/>
                </a:cxn>
                <a:cxn ang="0">
                  <a:pos x="314" y="99"/>
                </a:cxn>
                <a:cxn ang="0">
                  <a:pos x="227" y="79"/>
                </a:cxn>
                <a:cxn ang="0">
                  <a:pos x="267" y="79"/>
                </a:cxn>
                <a:cxn ang="0">
                  <a:pos x="284" y="74"/>
                </a:cxn>
                <a:cxn ang="0">
                  <a:pos x="237" y="99"/>
                </a:cxn>
                <a:cxn ang="0">
                  <a:pos x="209" y="1"/>
                </a:cxn>
                <a:cxn ang="0">
                  <a:pos x="40" y="46"/>
                </a:cxn>
                <a:cxn ang="0">
                  <a:pos x="46" y="58"/>
                </a:cxn>
                <a:cxn ang="0">
                  <a:pos x="1038" y="1"/>
                </a:cxn>
                <a:cxn ang="0">
                  <a:pos x="1055" y="23"/>
                </a:cxn>
                <a:cxn ang="0">
                  <a:pos x="1027" y="12"/>
                </a:cxn>
                <a:cxn ang="0">
                  <a:pos x="992" y="49"/>
                </a:cxn>
                <a:cxn ang="0">
                  <a:pos x="1028" y="88"/>
                </a:cxn>
                <a:cxn ang="0">
                  <a:pos x="1058" y="75"/>
                </a:cxn>
                <a:cxn ang="0">
                  <a:pos x="1045" y="97"/>
                </a:cxn>
                <a:cxn ang="0">
                  <a:pos x="988" y="82"/>
                </a:cxn>
                <a:cxn ang="0">
                  <a:pos x="988" y="18"/>
                </a:cxn>
                <a:cxn ang="0">
                  <a:pos x="149" y="1"/>
                </a:cxn>
                <a:cxn ang="0">
                  <a:pos x="187" y="49"/>
                </a:cxn>
                <a:cxn ang="0">
                  <a:pos x="149" y="99"/>
                </a:cxn>
                <a:cxn ang="0">
                  <a:pos x="93" y="72"/>
                </a:cxn>
                <a:cxn ang="0">
                  <a:pos x="106" y="10"/>
                </a:cxn>
              </a:cxnLst>
              <a:rect l="0" t="0" r="r" b="b"/>
              <a:pathLst>
                <a:path w="1327" h="101">
                  <a:moveTo>
                    <a:pt x="1117" y="15"/>
                  </a:moveTo>
                  <a:lnTo>
                    <a:pt x="1116" y="16"/>
                  </a:lnTo>
                  <a:lnTo>
                    <a:pt x="1116" y="19"/>
                  </a:lnTo>
                  <a:lnTo>
                    <a:pt x="1114" y="24"/>
                  </a:lnTo>
                  <a:lnTo>
                    <a:pt x="1113" y="29"/>
                  </a:lnTo>
                  <a:lnTo>
                    <a:pt x="1102" y="59"/>
                  </a:lnTo>
                  <a:lnTo>
                    <a:pt x="1131" y="59"/>
                  </a:lnTo>
                  <a:lnTo>
                    <a:pt x="1121" y="29"/>
                  </a:lnTo>
                  <a:lnTo>
                    <a:pt x="1120" y="24"/>
                  </a:lnTo>
                  <a:lnTo>
                    <a:pt x="1118" y="19"/>
                  </a:lnTo>
                  <a:lnTo>
                    <a:pt x="1118" y="16"/>
                  </a:lnTo>
                  <a:lnTo>
                    <a:pt x="1117" y="15"/>
                  </a:lnTo>
                  <a:close/>
                  <a:moveTo>
                    <a:pt x="664" y="15"/>
                  </a:moveTo>
                  <a:lnTo>
                    <a:pt x="664" y="16"/>
                  </a:lnTo>
                  <a:lnTo>
                    <a:pt x="663" y="19"/>
                  </a:lnTo>
                  <a:lnTo>
                    <a:pt x="662" y="24"/>
                  </a:lnTo>
                  <a:lnTo>
                    <a:pt x="661" y="29"/>
                  </a:lnTo>
                  <a:lnTo>
                    <a:pt x="650" y="59"/>
                  </a:lnTo>
                  <a:lnTo>
                    <a:pt x="678" y="59"/>
                  </a:lnTo>
                  <a:lnTo>
                    <a:pt x="668" y="29"/>
                  </a:lnTo>
                  <a:lnTo>
                    <a:pt x="667" y="24"/>
                  </a:lnTo>
                  <a:lnTo>
                    <a:pt x="665" y="19"/>
                  </a:lnTo>
                  <a:lnTo>
                    <a:pt x="665" y="16"/>
                  </a:lnTo>
                  <a:lnTo>
                    <a:pt x="664" y="15"/>
                  </a:lnTo>
                  <a:close/>
                  <a:moveTo>
                    <a:pt x="1191" y="13"/>
                  </a:moveTo>
                  <a:lnTo>
                    <a:pt x="1191" y="48"/>
                  </a:lnTo>
                  <a:lnTo>
                    <a:pt x="1210" y="48"/>
                  </a:lnTo>
                  <a:lnTo>
                    <a:pt x="1217" y="47"/>
                  </a:lnTo>
                  <a:lnTo>
                    <a:pt x="1223" y="43"/>
                  </a:lnTo>
                  <a:lnTo>
                    <a:pt x="1226" y="38"/>
                  </a:lnTo>
                  <a:lnTo>
                    <a:pt x="1227" y="30"/>
                  </a:lnTo>
                  <a:lnTo>
                    <a:pt x="1226" y="24"/>
                  </a:lnTo>
                  <a:lnTo>
                    <a:pt x="1224" y="19"/>
                  </a:lnTo>
                  <a:lnTo>
                    <a:pt x="1220" y="15"/>
                  </a:lnTo>
                  <a:lnTo>
                    <a:pt x="1216" y="14"/>
                  </a:lnTo>
                  <a:lnTo>
                    <a:pt x="1213" y="13"/>
                  </a:lnTo>
                  <a:lnTo>
                    <a:pt x="1206" y="13"/>
                  </a:lnTo>
                  <a:lnTo>
                    <a:pt x="1191" y="13"/>
                  </a:lnTo>
                  <a:close/>
                  <a:moveTo>
                    <a:pt x="327" y="13"/>
                  </a:moveTo>
                  <a:lnTo>
                    <a:pt x="327" y="48"/>
                  </a:lnTo>
                  <a:lnTo>
                    <a:pt x="347" y="48"/>
                  </a:lnTo>
                  <a:lnTo>
                    <a:pt x="354" y="47"/>
                  </a:lnTo>
                  <a:lnTo>
                    <a:pt x="359" y="43"/>
                  </a:lnTo>
                  <a:lnTo>
                    <a:pt x="363" y="38"/>
                  </a:lnTo>
                  <a:lnTo>
                    <a:pt x="364" y="30"/>
                  </a:lnTo>
                  <a:lnTo>
                    <a:pt x="363" y="24"/>
                  </a:lnTo>
                  <a:lnTo>
                    <a:pt x="361" y="19"/>
                  </a:lnTo>
                  <a:lnTo>
                    <a:pt x="357" y="15"/>
                  </a:lnTo>
                  <a:lnTo>
                    <a:pt x="353" y="14"/>
                  </a:lnTo>
                  <a:lnTo>
                    <a:pt x="350" y="13"/>
                  </a:lnTo>
                  <a:lnTo>
                    <a:pt x="343" y="13"/>
                  </a:lnTo>
                  <a:lnTo>
                    <a:pt x="327" y="13"/>
                  </a:lnTo>
                  <a:close/>
                  <a:moveTo>
                    <a:pt x="138" y="12"/>
                  </a:moveTo>
                  <a:lnTo>
                    <a:pt x="128" y="13"/>
                  </a:lnTo>
                  <a:lnTo>
                    <a:pt x="119" y="17"/>
                  </a:lnTo>
                  <a:lnTo>
                    <a:pt x="112" y="23"/>
                  </a:lnTo>
                  <a:lnTo>
                    <a:pt x="107" y="30"/>
                  </a:lnTo>
                  <a:lnTo>
                    <a:pt x="103" y="39"/>
                  </a:lnTo>
                  <a:lnTo>
                    <a:pt x="102" y="49"/>
                  </a:lnTo>
                  <a:lnTo>
                    <a:pt x="103" y="60"/>
                  </a:lnTo>
                  <a:lnTo>
                    <a:pt x="107" y="69"/>
                  </a:lnTo>
                  <a:lnTo>
                    <a:pt x="112" y="77"/>
                  </a:lnTo>
                  <a:lnTo>
                    <a:pt x="119" y="83"/>
                  </a:lnTo>
                  <a:lnTo>
                    <a:pt x="128" y="87"/>
                  </a:lnTo>
                  <a:lnTo>
                    <a:pt x="138" y="88"/>
                  </a:lnTo>
                  <a:lnTo>
                    <a:pt x="147" y="87"/>
                  </a:lnTo>
                  <a:lnTo>
                    <a:pt x="155" y="83"/>
                  </a:lnTo>
                  <a:lnTo>
                    <a:pt x="162" y="77"/>
                  </a:lnTo>
                  <a:lnTo>
                    <a:pt x="168" y="69"/>
                  </a:lnTo>
                  <a:lnTo>
                    <a:pt x="172" y="60"/>
                  </a:lnTo>
                  <a:lnTo>
                    <a:pt x="173" y="49"/>
                  </a:lnTo>
                  <a:lnTo>
                    <a:pt x="172" y="39"/>
                  </a:lnTo>
                  <a:lnTo>
                    <a:pt x="168" y="30"/>
                  </a:lnTo>
                  <a:lnTo>
                    <a:pt x="162" y="23"/>
                  </a:lnTo>
                  <a:lnTo>
                    <a:pt x="155" y="17"/>
                  </a:lnTo>
                  <a:lnTo>
                    <a:pt x="147" y="13"/>
                  </a:lnTo>
                  <a:lnTo>
                    <a:pt x="138" y="12"/>
                  </a:lnTo>
                  <a:close/>
                  <a:moveTo>
                    <a:pt x="1269" y="1"/>
                  </a:moveTo>
                  <a:lnTo>
                    <a:pt x="1325" y="1"/>
                  </a:lnTo>
                  <a:lnTo>
                    <a:pt x="1325" y="13"/>
                  </a:lnTo>
                  <a:lnTo>
                    <a:pt x="1283" y="13"/>
                  </a:lnTo>
                  <a:lnTo>
                    <a:pt x="1283" y="44"/>
                  </a:lnTo>
                  <a:lnTo>
                    <a:pt x="1317" y="44"/>
                  </a:lnTo>
                  <a:lnTo>
                    <a:pt x="1317" y="55"/>
                  </a:lnTo>
                  <a:lnTo>
                    <a:pt x="1283" y="55"/>
                  </a:lnTo>
                  <a:lnTo>
                    <a:pt x="1283" y="87"/>
                  </a:lnTo>
                  <a:lnTo>
                    <a:pt x="1327" y="87"/>
                  </a:lnTo>
                  <a:lnTo>
                    <a:pt x="1327" y="99"/>
                  </a:lnTo>
                  <a:lnTo>
                    <a:pt x="1269" y="99"/>
                  </a:lnTo>
                  <a:lnTo>
                    <a:pt x="1269" y="1"/>
                  </a:lnTo>
                  <a:close/>
                  <a:moveTo>
                    <a:pt x="1177" y="1"/>
                  </a:moveTo>
                  <a:lnTo>
                    <a:pt x="1213" y="1"/>
                  </a:lnTo>
                  <a:lnTo>
                    <a:pt x="1218" y="2"/>
                  </a:lnTo>
                  <a:lnTo>
                    <a:pt x="1222" y="3"/>
                  </a:lnTo>
                  <a:lnTo>
                    <a:pt x="1225" y="4"/>
                  </a:lnTo>
                  <a:lnTo>
                    <a:pt x="1231" y="7"/>
                  </a:lnTo>
                  <a:lnTo>
                    <a:pt x="1237" y="13"/>
                  </a:lnTo>
                  <a:lnTo>
                    <a:pt x="1240" y="21"/>
                  </a:lnTo>
                  <a:lnTo>
                    <a:pt x="1241" y="30"/>
                  </a:lnTo>
                  <a:lnTo>
                    <a:pt x="1240" y="38"/>
                  </a:lnTo>
                  <a:lnTo>
                    <a:pt x="1236" y="47"/>
                  </a:lnTo>
                  <a:lnTo>
                    <a:pt x="1231" y="53"/>
                  </a:lnTo>
                  <a:lnTo>
                    <a:pt x="1224" y="56"/>
                  </a:lnTo>
                  <a:lnTo>
                    <a:pt x="1224" y="58"/>
                  </a:lnTo>
                  <a:lnTo>
                    <a:pt x="1225" y="59"/>
                  </a:lnTo>
                  <a:lnTo>
                    <a:pt x="1227" y="61"/>
                  </a:lnTo>
                  <a:lnTo>
                    <a:pt x="1247" y="99"/>
                  </a:lnTo>
                  <a:lnTo>
                    <a:pt x="1232" y="99"/>
                  </a:lnTo>
                  <a:lnTo>
                    <a:pt x="1211" y="60"/>
                  </a:lnTo>
                  <a:lnTo>
                    <a:pt x="1191" y="60"/>
                  </a:lnTo>
                  <a:lnTo>
                    <a:pt x="1191" y="99"/>
                  </a:lnTo>
                  <a:lnTo>
                    <a:pt x="1177" y="99"/>
                  </a:lnTo>
                  <a:lnTo>
                    <a:pt x="1177" y="1"/>
                  </a:lnTo>
                  <a:close/>
                  <a:moveTo>
                    <a:pt x="1110" y="1"/>
                  </a:moveTo>
                  <a:lnTo>
                    <a:pt x="1124" y="1"/>
                  </a:lnTo>
                  <a:lnTo>
                    <a:pt x="1159" y="99"/>
                  </a:lnTo>
                  <a:lnTo>
                    <a:pt x="1145" y="99"/>
                  </a:lnTo>
                  <a:lnTo>
                    <a:pt x="1135" y="71"/>
                  </a:lnTo>
                  <a:lnTo>
                    <a:pt x="1099" y="71"/>
                  </a:lnTo>
                  <a:lnTo>
                    <a:pt x="1089" y="99"/>
                  </a:lnTo>
                  <a:lnTo>
                    <a:pt x="1075" y="99"/>
                  </a:lnTo>
                  <a:lnTo>
                    <a:pt x="1110" y="1"/>
                  </a:lnTo>
                  <a:close/>
                  <a:moveTo>
                    <a:pt x="877" y="1"/>
                  </a:moveTo>
                  <a:lnTo>
                    <a:pt x="891" y="1"/>
                  </a:lnTo>
                  <a:lnTo>
                    <a:pt x="891" y="44"/>
                  </a:lnTo>
                  <a:lnTo>
                    <a:pt x="941" y="44"/>
                  </a:lnTo>
                  <a:lnTo>
                    <a:pt x="941" y="1"/>
                  </a:lnTo>
                  <a:lnTo>
                    <a:pt x="954" y="1"/>
                  </a:lnTo>
                  <a:lnTo>
                    <a:pt x="954" y="99"/>
                  </a:lnTo>
                  <a:lnTo>
                    <a:pt x="941" y="99"/>
                  </a:lnTo>
                  <a:lnTo>
                    <a:pt x="941" y="56"/>
                  </a:lnTo>
                  <a:lnTo>
                    <a:pt x="891" y="56"/>
                  </a:lnTo>
                  <a:lnTo>
                    <a:pt x="891" y="99"/>
                  </a:lnTo>
                  <a:lnTo>
                    <a:pt x="877" y="99"/>
                  </a:lnTo>
                  <a:lnTo>
                    <a:pt x="877" y="1"/>
                  </a:lnTo>
                  <a:close/>
                  <a:moveTo>
                    <a:pt x="780" y="1"/>
                  </a:moveTo>
                  <a:lnTo>
                    <a:pt x="860" y="1"/>
                  </a:lnTo>
                  <a:lnTo>
                    <a:pt x="860" y="13"/>
                  </a:lnTo>
                  <a:lnTo>
                    <a:pt x="826" y="13"/>
                  </a:lnTo>
                  <a:lnTo>
                    <a:pt x="826" y="99"/>
                  </a:lnTo>
                  <a:lnTo>
                    <a:pt x="813" y="99"/>
                  </a:lnTo>
                  <a:lnTo>
                    <a:pt x="813" y="13"/>
                  </a:lnTo>
                  <a:lnTo>
                    <a:pt x="780" y="13"/>
                  </a:lnTo>
                  <a:lnTo>
                    <a:pt x="780" y="1"/>
                  </a:lnTo>
                  <a:close/>
                  <a:moveTo>
                    <a:pt x="725" y="1"/>
                  </a:moveTo>
                  <a:lnTo>
                    <a:pt x="738" y="1"/>
                  </a:lnTo>
                  <a:lnTo>
                    <a:pt x="738" y="87"/>
                  </a:lnTo>
                  <a:lnTo>
                    <a:pt x="781" y="87"/>
                  </a:lnTo>
                  <a:lnTo>
                    <a:pt x="781" y="99"/>
                  </a:lnTo>
                  <a:lnTo>
                    <a:pt x="725" y="99"/>
                  </a:lnTo>
                  <a:lnTo>
                    <a:pt x="725" y="1"/>
                  </a:lnTo>
                  <a:close/>
                  <a:moveTo>
                    <a:pt x="657" y="1"/>
                  </a:moveTo>
                  <a:lnTo>
                    <a:pt x="671" y="1"/>
                  </a:lnTo>
                  <a:lnTo>
                    <a:pt x="706" y="99"/>
                  </a:lnTo>
                  <a:lnTo>
                    <a:pt x="692" y="99"/>
                  </a:lnTo>
                  <a:lnTo>
                    <a:pt x="682" y="71"/>
                  </a:lnTo>
                  <a:lnTo>
                    <a:pt x="646" y="71"/>
                  </a:lnTo>
                  <a:lnTo>
                    <a:pt x="636" y="99"/>
                  </a:lnTo>
                  <a:lnTo>
                    <a:pt x="622" y="99"/>
                  </a:lnTo>
                  <a:lnTo>
                    <a:pt x="657" y="1"/>
                  </a:lnTo>
                  <a:close/>
                  <a:moveTo>
                    <a:pt x="552" y="1"/>
                  </a:moveTo>
                  <a:lnTo>
                    <a:pt x="608" y="1"/>
                  </a:lnTo>
                  <a:lnTo>
                    <a:pt x="608" y="13"/>
                  </a:lnTo>
                  <a:lnTo>
                    <a:pt x="566" y="13"/>
                  </a:lnTo>
                  <a:lnTo>
                    <a:pt x="566" y="44"/>
                  </a:lnTo>
                  <a:lnTo>
                    <a:pt x="600" y="44"/>
                  </a:lnTo>
                  <a:lnTo>
                    <a:pt x="600" y="55"/>
                  </a:lnTo>
                  <a:lnTo>
                    <a:pt x="566" y="55"/>
                  </a:lnTo>
                  <a:lnTo>
                    <a:pt x="566" y="87"/>
                  </a:lnTo>
                  <a:lnTo>
                    <a:pt x="610" y="87"/>
                  </a:lnTo>
                  <a:lnTo>
                    <a:pt x="610" y="99"/>
                  </a:lnTo>
                  <a:lnTo>
                    <a:pt x="552" y="99"/>
                  </a:lnTo>
                  <a:lnTo>
                    <a:pt x="552" y="1"/>
                  </a:lnTo>
                  <a:close/>
                  <a:moveTo>
                    <a:pt x="445" y="1"/>
                  </a:moveTo>
                  <a:lnTo>
                    <a:pt x="458" y="1"/>
                  </a:lnTo>
                  <a:lnTo>
                    <a:pt x="458" y="44"/>
                  </a:lnTo>
                  <a:lnTo>
                    <a:pt x="508" y="44"/>
                  </a:lnTo>
                  <a:lnTo>
                    <a:pt x="508" y="1"/>
                  </a:lnTo>
                  <a:lnTo>
                    <a:pt x="522" y="1"/>
                  </a:lnTo>
                  <a:lnTo>
                    <a:pt x="522" y="99"/>
                  </a:lnTo>
                  <a:lnTo>
                    <a:pt x="508" y="99"/>
                  </a:lnTo>
                  <a:lnTo>
                    <a:pt x="508" y="56"/>
                  </a:lnTo>
                  <a:lnTo>
                    <a:pt x="458" y="56"/>
                  </a:lnTo>
                  <a:lnTo>
                    <a:pt x="458" y="99"/>
                  </a:lnTo>
                  <a:lnTo>
                    <a:pt x="445" y="99"/>
                  </a:lnTo>
                  <a:lnTo>
                    <a:pt x="445" y="1"/>
                  </a:lnTo>
                  <a:close/>
                  <a:moveTo>
                    <a:pt x="314" y="1"/>
                  </a:moveTo>
                  <a:lnTo>
                    <a:pt x="350" y="1"/>
                  </a:lnTo>
                  <a:lnTo>
                    <a:pt x="355" y="2"/>
                  </a:lnTo>
                  <a:lnTo>
                    <a:pt x="359" y="3"/>
                  </a:lnTo>
                  <a:lnTo>
                    <a:pt x="361" y="4"/>
                  </a:lnTo>
                  <a:lnTo>
                    <a:pt x="368" y="7"/>
                  </a:lnTo>
                  <a:lnTo>
                    <a:pt x="374" y="13"/>
                  </a:lnTo>
                  <a:lnTo>
                    <a:pt x="377" y="21"/>
                  </a:lnTo>
                  <a:lnTo>
                    <a:pt x="378" y="30"/>
                  </a:lnTo>
                  <a:lnTo>
                    <a:pt x="377" y="38"/>
                  </a:lnTo>
                  <a:lnTo>
                    <a:pt x="373" y="47"/>
                  </a:lnTo>
                  <a:lnTo>
                    <a:pt x="368" y="53"/>
                  </a:lnTo>
                  <a:lnTo>
                    <a:pt x="360" y="56"/>
                  </a:lnTo>
                  <a:lnTo>
                    <a:pt x="361" y="57"/>
                  </a:lnTo>
                  <a:lnTo>
                    <a:pt x="361" y="58"/>
                  </a:lnTo>
                  <a:lnTo>
                    <a:pt x="362" y="59"/>
                  </a:lnTo>
                  <a:lnTo>
                    <a:pt x="364" y="61"/>
                  </a:lnTo>
                  <a:lnTo>
                    <a:pt x="384" y="99"/>
                  </a:lnTo>
                  <a:lnTo>
                    <a:pt x="368" y="99"/>
                  </a:lnTo>
                  <a:lnTo>
                    <a:pt x="348" y="60"/>
                  </a:lnTo>
                  <a:lnTo>
                    <a:pt x="327" y="60"/>
                  </a:lnTo>
                  <a:lnTo>
                    <a:pt x="327" y="99"/>
                  </a:lnTo>
                  <a:lnTo>
                    <a:pt x="314" y="99"/>
                  </a:lnTo>
                  <a:lnTo>
                    <a:pt x="314" y="1"/>
                  </a:lnTo>
                  <a:close/>
                  <a:moveTo>
                    <a:pt x="209" y="1"/>
                  </a:moveTo>
                  <a:lnTo>
                    <a:pt x="223" y="1"/>
                  </a:lnTo>
                  <a:lnTo>
                    <a:pt x="223" y="64"/>
                  </a:lnTo>
                  <a:lnTo>
                    <a:pt x="224" y="72"/>
                  </a:lnTo>
                  <a:lnTo>
                    <a:pt x="227" y="79"/>
                  </a:lnTo>
                  <a:lnTo>
                    <a:pt x="232" y="84"/>
                  </a:lnTo>
                  <a:lnTo>
                    <a:pt x="239" y="87"/>
                  </a:lnTo>
                  <a:lnTo>
                    <a:pt x="247" y="88"/>
                  </a:lnTo>
                  <a:lnTo>
                    <a:pt x="255" y="87"/>
                  </a:lnTo>
                  <a:lnTo>
                    <a:pt x="262" y="84"/>
                  </a:lnTo>
                  <a:lnTo>
                    <a:pt x="267" y="79"/>
                  </a:lnTo>
                  <a:lnTo>
                    <a:pt x="270" y="72"/>
                  </a:lnTo>
                  <a:lnTo>
                    <a:pt x="272" y="64"/>
                  </a:lnTo>
                  <a:lnTo>
                    <a:pt x="272" y="1"/>
                  </a:lnTo>
                  <a:lnTo>
                    <a:pt x="285" y="1"/>
                  </a:lnTo>
                  <a:lnTo>
                    <a:pt x="285" y="64"/>
                  </a:lnTo>
                  <a:lnTo>
                    <a:pt x="284" y="74"/>
                  </a:lnTo>
                  <a:lnTo>
                    <a:pt x="280" y="83"/>
                  </a:lnTo>
                  <a:lnTo>
                    <a:pt x="275" y="91"/>
                  </a:lnTo>
                  <a:lnTo>
                    <a:pt x="267" y="96"/>
                  </a:lnTo>
                  <a:lnTo>
                    <a:pt x="258" y="99"/>
                  </a:lnTo>
                  <a:lnTo>
                    <a:pt x="247" y="101"/>
                  </a:lnTo>
                  <a:lnTo>
                    <a:pt x="237" y="99"/>
                  </a:lnTo>
                  <a:lnTo>
                    <a:pt x="227" y="96"/>
                  </a:lnTo>
                  <a:lnTo>
                    <a:pt x="220" y="91"/>
                  </a:lnTo>
                  <a:lnTo>
                    <a:pt x="214" y="83"/>
                  </a:lnTo>
                  <a:lnTo>
                    <a:pt x="210" y="74"/>
                  </a:lnTo>
                  <a:lnTo>
                    <a:pt x="209" y="64"/>
                  </a:lnTo>
                  <a:lnTo>
                    <a:pt x="209" y="1"/>
                  </a:lnTo>
                  <a:close/>
                  <a:moveTo>
                    <a:pt x="0" y="1"/>
                  </a:moveTo>
                  <a:lnTo>
                    <a:pt x="16" y="1"/>
                  </a:lnTo>
                  <a:lnTo>
                    <a:pt x="34" y="33"/>
                  </a:lnTo>
                  <a:lnTo>
                    <a:pt x="36" y="37"/>
                  </a:lnTo>
                  <a:lnTo>
                    <a:pt x="37" y="41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6" y="33"/>
                  </a:lnTo>
                  <a:lnTo>
                    <a:pt x="63" y="1"/>
                  </a:lnTo>
                  <a:lnTo>
                    <a:pt x="78" y="1"/>
                  </a:lnTo>
                  <a:lnTo>
                    <a:pt x="46" y="58"/>
                  </a:lnTo>
                  <a:lnTo>
                    <a:pt x="46" y="99"/>
                  </a:lnTo>
                  <a:lnTo>
                    <a:pt x="33" y="99"/>
                  </a:lnTo>
                  <a:lnTo>
                    <a:pt x="33" y="58"/>
                  </a:lnTo>
                  <a:lnTo>
                    <a:pt x="0" y="1"/>
                  </a:lnTo>
                  <a:close/>
                  <a:moveTo>
                    <a:pt x="1027" y="0"/>
                  </a:moveTo>
                  <a:lnTo>
                    <a:pt x="1038" y="1"/>
                  </a:lnTo>
                  <a:lnTo>
                    <a:pt x="1047" y="3"/>
                  </a:lnTo>
                  <a:lnTo>
                    <a:pt x="1054" y="6"/>
                  </a:lnTo>
                  <a:lnTo>
                    <a:pt x="1059" y="9"/>
                  </a:lnTo>
                  <a:lnTo>
                    <a:pt x="1061" y="11"/>
                  </a:lnTo>
                  <a:lnTo>
                    <a:pt x="1062" y="12"/>
                  </a:lnTo>
                  <a:lnTo>
                    <a:pt x="1055" y="23"/>
                  </a:lnTo>
                  <a:lnTo>
                    <a:pt x="1054" y="22"/>
                  </a:lnTo>
                  <a:lnTo>
                    <a:pt x="1052" y="20"/>
                  </a:lnTo>
                  <a:lnTo>
                    <a:pt x="1048" y="17"/>
                  </a:lnTo>
                  <a:lnTo>
                    <a:pt x="1042" y="15"/>
                  </a:lnTo>
                  <a:lnTo>
                    <a:pt x="1036" y="12"/>
                  </a:lnTo>
                  <a:lnTo>
                    <a:pt x="1027" y="12"/>
                  </a:lnTo>
                  <a:lnTo>
                    <a:pt x="1017" y="13"/>
                  </a:lnTo>
                  <a:lnTo>
                    <a:pt x="1009" y="17"/>
                  </a:lnTo>
                  <a:lnTo>
                    <a:pt x="1002" y="23"/>
                  </a:lnTo>
                  <a:lnTo>
                    <a:pt x="996" y="30"/>
                  </a:lnTo>
                  <a:lnTo>
                    <a:pt x="993" y="40"/>
                  </a:lnTo>
                  <a:lnTo>
                    <a:pt x="992" y="49"/>
                  </a:lnTo>
                  <a:lnTo>
                    <a:pt x="993" y="59"/>
                  </a:lnTo>
                  <a:lnTo>
                    <a:pt x="996" y="68"/>
                  </a:lnTo>
                  <a:lnTo>
                    <a:pt x="1002" y="77"/>
                  </a:lnTo>
                  <a:lnTo>
                    <a:pt x="1009" y="83"/>
                  </a:lnTo>
                  <a:lnTo>
                    <a:pt x="1018" y="86"/>
                  </a:lnTo>
                  <a:lnTo>
                    <a:pt x="1028" y="88"/>
                  </a:lnTo>
                  <a:lnTo>
                    <a:pt x="1037" y="87"/>
                  </a:lnTo>
                  <a:lnTo>
                    <a:pt x="1044" y="85"/>
                  </a:lnTo>
                  <a:lnTo>
                    <a:pt x="1050" y="82"/>
                  </a:lnTo>
                  <a:lnTo>
                    <a:pt x="1054" y="78"/>
                  </a:lnTo>
                  <a:lnTo>
                    <a:pt x="1057" y="76"/>
                  </a:lnTo>
                  <a:lnTo>
                    <a:pt x="1058" y="75"/>
                  </a:lnTo>
                  <a:lnTo>
                    <a:pt x="1065" y="85"/>
                  </a:lnTo>
                  <a:lnTo>
                    <a:pt x="1064" y="86"/>
                  </a:lnTo>
                  <a:lnTo>
                    <a:pt x="1061" y="88"/>
                  </a:lnTo>
                  <a:lnTo>
                    <a:pt x="1058" y="91"/>
                  </a:lnTo>
                  <a:lnTo>
                    <a:pt x="1052" y="95"/>
                  </a:lnTo>
                  <a:lnTo>
                    <a:pt x="1045" y="97"/>
                  </a:lnTo>
                  <a:lnTo>
                    <a:pt x="1037" y="99"/>
                  </a:lnTo>
                  <a:lnTo>
                    <a:pt x="1027" y="101"/>
                  </a:lnTo>
                  <a:lnTo>
                    <a:pt x="1016" y="99"/>
                  </a:lnTo>
                  <a:lnTo>
                    <a:pt x="1005" y="96"/>
                  </a:lnTo>
                  <a:lnTo>
                    <a:pt x="996" y="90"/>
                  </a:lnTo>
                  <a:lnTo>
                    <a:pt x="988" y="82"/>
                  </a:lnTo>
                  <a:lnTo>
                    <a:pt x="983" y="72"/>
                  </a:lnTo>
                  <a:lnTo>
                    <a:pt x="979" y="61"/>
                  </a:lnTo>
                  <a:lnTo>
                    <a:pt x="978" y="49"/>
                  </a:lnTo>
                  <a:lnTo>
                    <a:pt x="979" y="38"/>
                  </a:lnTo>
                  <a:lnTo>
                    <a:pt x="983" y="27"/>
                  </a:lnTo>
                  <a:lnTo>
                    <a:pt x="988" y="18"/>
                  </a:lnTo>
                  <a:lnTo>
                    <a:pt x="996" y="10"/>
                  </a:lnTo>
                  <a:lnTo>
                    <a:pt x="1005" y="5"/>
                  </a:lnTo>
                  <a:lnTo>
                    <a:pt x="1016" y="1"/>
                  </a:lnTo>
                  <a:lnTo>
                    <a:pt x="1027" y="0"/>
                  </a:lnTo>
                  <a:close/>
                  <a:moveTo>
                    <a:pt x="138" y="0"/>
                  </a:moveTo>
                  <a:lnTo>
                    <a:pt x="149" y="1"/>
                  </a:lnTo>
                  <a:lnTo>
                    <a:pt x="160" y="5"/>
                  </a:lnTo>
                  <a:lnTo>
                    <a:pt x="169" y="10"/>
                  </a:lnTo>
                  <a:lnTo>
                    <a:pt x="176" y="18"/>
                  </a:lnTo>
                  <a:lnTo>
                    <a:pt x="182" y="27"/>
                  </a:lnTo>
                  <a:lnTo>
                    <a:pt x="186" y="38"/>
                  </a:lnTo>
                  <a:lnTo>
                    <a:pt x="187" y="49"/>
                  </a:lnTo>
                  <a:lnTo>
                    <a:pt x="186" y="61"/>
                  </a:lnTo>
                  <a:lnTo>
                    <a:pt x="182" y="72"/>
                  </a:lnTo>
                  <a:lnTo>
                    <a:pt x="176" y="82"/>
                  </a:lnTo>
                  <a:lnTo>
                    <a:pt x="169" y="90"/>
                  </a:lnTo>
                  <a:lnTo>
                    <a:pt x="160" y="96"/>
                  </a:lnTo>
                  <a:lnTo>
                    <a:pt x="149" y="99"/>
                  </a:lnTo>
                  <a:lnTo>
                    <a:pt x="138" y="101"/>
                  </a:lnTo>
                  <a:lnTo>
                    <a:pt x="126" y="99"/>
                  </a:lnTo>
                  <a:lnTo>
                    <a:pt x="115" y="96"/>
                  </a:lnTo>
                  <a:lnTo>
                    <a:pt x="106" y="90"/>
                  </a:lnTo>
                  <a:lnTo>
                    <a:pt x="99" y="82"/>
                  </a:lnTo>
                  <a:lnTo>
                    <a:pt x="93" y="72"/>
                  </a:lnTo>
                  <a:lnTo>
                    <a:pt x="89" y="61"/>
                  </a:lnTo>
                  <a:lnTo>
                    <a:pt x="88" y="49"/>
                  </a:lnTo>
                  <a:lnTo>
                    <a:pt x="89" y="38"/>
                  </a:lnTo>
                  <a:lnTo>
                    <a:pt x="93" y="27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5" y="5"/>
                  </a:lnTo>
                  <a:lnTo>
                    <a:pt x="126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488" y="10535"/>
              <a:ext cx="209" cy="211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3" y="2"/>
                </a:cxn>
                <a:cxn ang="0">
                  <a:pos x="141" y="7"/>
                </a:cxn>
                <a:cxn ang="0">
                  <a:pos x="157" y="14"/>
                </a:cxn>
                <a:cxn ang="0">
                  <a:pos x="172" y="25"/>
                </a:cxn>
                <a:cxn ang="0">
                  <a:pos x="184" y="38"/>
                </a:cxn>
                <a:cxn ang="0">
                  <a:pos x="194" y="52"/>
                </a:cxn>
                <a:cxn ang="0">
                  <a:pos x="202" y="69"/>
                </a:cxn>
                <a:cxn ang="0">
                  <a:pos x="207" y="86"/>
                </a:cxn>
                <a:cxn ang="0">
                  <a:pos x="209" y="105"/>
                </a:cxn>
                <a:cxn ang="0">
                  <a:pos x="207" y="124"/>
                </a:cxn>
                <a:cxn ang="0">
                  <a:pos x="202" y="142"/>
                </a:cxn>
                <a:cxn ang="0">
                  <a:pos x="194" y="159"/>
                </a:cxn>
                <a:cxn ang="0">
                  <a:pos x="184" y="173"/>
                </a:cxn>
                <a:cxn ang="0">
                  <a:pos x="172" y="186"/>
                </a:cxn>
                <a:cxn ang="0">
                  <a:pos x="157" y="196"/>
                </a:cxn>
                <a:cxn ang="0">
                  <a:pos x="141" y="204"/>
                </a:cxn>
                <a:cxn ang="0">
                  <a:pos x="123" y="209"/>
                </a:cxn>
                <a:cxn ang="0">
                  <a:pos x="105" y="211"/>
                </a:cxn>
                <a:cxn ang="0">
                  <a:pos x="86" y="209"/>
                </a:cxn>
                <a:cxn ang="0">
                  <a:pos x="68" y="204"/>
                </a:cxn>
                <a:cxn ang="0">
                  <a:pos x="52" y="196"/>
                </a:cxn>
                <a:cxn ang="0">
                  <a:pos x="37" y="186"/>
                </a:cxn>
                <a:cxn ang="0">
                  <a:pos x="25" y="173"/>
                </a:cxn>
                <a:cxn ang="0">
                  <a:pos x="15" y="159"/>
                </a:cxn>
                <a:cxn ang="0">
                  <a:pos x="7" y="142"/>
                </a:cxn>
                <a:cxn ang="0">
                  <a:pos x="2" y="124"/>
                </a:cxn>
                <a:cxn ang="0">
                  <a:pos x="0" y="105"/>
                </a:cxn>
                <a:cxn ang="0">
                  <a:pos x="2" y="86"/>
                </a:cxn>
                <a:cxn ang="0">
                  <a:pos x="7" y="69"/>
                </a:cxn>
                <a:cxn ang="0">
                  <a:pos x="15" y="52"/>
                </a:cxn>
                <a:cxn ang="0">
                  <a:pos x="25" y="38"/>
                </a:cxn>
                <a:cxn ang="0">
                  <a:pos x="37" y="25"/>
                </a:cxn>
                <a:cxn ang="0">
                  <a:pos x="52" y="14"/>
                </a:cxn>
                <a:cxn ang="0">
                  <a:pos x="68" y="7"/>
                </a:cxn>
                <a:cxn ang="0">
                  <a:pos x="86" y="2"/>
                </a:cxn>
                <a:cxn ang="0">
                  <a:pos x="105" y="0"/>
                </a:cxn>
              </a:cxnLst>
              <a:rect l="0" t="0" r="r" b="b"/>
              <a:pathLst>
                <a:path w="209" h="211">
                  <a:moveTo>
                    <a:pt x="105" y="0"/>
                  </a:moveTo>
                  <a:lnTo>
                    <a:pt x="123" y="2"/>
                  </a:lnTo>
                  <a:lnTo>
                    <a:pt x="141" y="7"/>
                  </a:lnTo>
                  <a:lnTo>
                    <a:pt x="157" y="14"/>
                  </a:lnTo>
                  <a:lnTo>
                    <a:pt x="172" y="25"/>
                  </a:lnTo>
                  <a:lnTo>
                    <a:pt x="184" y="38"/>
                  </a:lnTo>
                  <a:lnTo>
                    <a:pt x="194" y="52"/>
                  </a:lnTo>
                  <a:lnTo>
                    <a:pt x="202" y="69"/>
                  </a:lnTo>
                  <a:lnTo>
                    <a:pt x="207" y="86"/>
                  </a:lnTo>
                  <a:lnTo>
                    <a:pt x="209" y="105"/>
                  </a:lnTo>
                  <a:lnTo>
                    <a:pt x="207" y="124"/>
                  </a:lnTo>
                  <a:lnTo>
                    <a:pt x="202" y="142"/>
                  </a:lnTo>
                  <a:lnTo>
                    <a:pt x="194" y="159"/>
                  </a:lnTo>
                  <a:lnTo>
                    <a:pt x="184" y="173"/>
                  </a:lnTo>
                  <a:lnTo>
                    <a:pt x="172" y="186"/>
                  </a:lnTo>
                  <a:lnTo>
                    <a:pt x="157" y="196"/>
                  </a:lnTo>
                  <a:lnTo>
                    <a:pt x="141" y="204"/>
                  </a:lnTo>
                  <a:lnTo>
                    <a:pt x="123" y="209"/>
                  </a:lnTo>
                  <a:lnTo>
                    <a:pt x="105" y="211"/>
                  </a:lnTo>
                  <a:lnTo>
                    <a:pt x="86" y="209"/>
                  </a:lnTo>
                  <a:lnTo>
                    <a:pt x="68" y="204"/>
                  </a:lnTo>
                  <a:lnTo>
                    <a:pt x="52" y="196"/>
                  </a:lnTo>
                  <a:lnTo>
                    <a:pt x="37" y="186"/>
                  </a:lnTo>
                  <a:lnTo>
                    <a:pt x="25" y="173"/>
                  </a:lnTo>
                  <a:lnTo>
                    <a:pt x="15" y="159"/>
                  </a:lnTo>
                  <a:lnTo>
                    <a:pt x="7" y="142"/>
                  </a:lnTo>
                  <a:lnTo>
                    <a:pt x="2" y="124"/>
                  </a:lnTo>
                  <a:lnTo>
                    <a:pt x="0" y="105"/>
                  </a:lnTo>
                  <a:lnTo>
                    <a:pt x="2" y="86"/>
                  </a:lnTo>
                  <a:lnTo>
                    <a:pt x="7" y="69"/>
                  </a:lnTo>
                  <a:lnTo>
                    <a:pt x="15" y="52"/>
                  </a:lnTo>
                  <a:lnTo>
                    <a:pt x="25" y="38"/>
                  </a:lnTo>
                  <a:lnTo>
                    <a:pt x="37" y="25"/>
                  </a:lnTo>
                  <a:lnTo>
                    <a:pt x="52" y="14"/>
                  </a:lnTo>
                  <a:lnTo>
                    <a:pt x="68" y="7"/>
                  </a:lnTo>
                  <a:lnTo>
                    <a:pt x="86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>
              <a:off x="602" y="11266"/>
              <a:ext cx="1661" cy="0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</p:grpSp>
      <p:grpSp>
        <p:nvGrpSpPr>
          <p:cNvPr id="12" name="Group 11"/>
          <p:cNvGrpSpPr/>
          <p:nvPr/>
        </p:nvGrpSpPr>
        <p:grpSpPr>
          <a:xfrm>
            <a:off x="228600" y="5867400"/>
            <a:ext cx="3429000" cy="798731"/>
            <a:chOff x="76200" y="5852100"/>
            <a:chExt cx="3429000" cy="798731"/>
          </a:xfrm>
        </p:grpSpPr>
        <p:sp>
          <p:nvSpPr>
            <p:cNvPr id="13" name="TextBox 12"/>
            <p:cNvSpPr txBox="1"/>
            <p:nvPr/>
          </p:nvSpPr>
          <p:spPr>
            <a:xfrm>
              <a:off x="76200" y="6004500"/>
              <a:ext cx="1915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alibri" pitchFamily="34" charset="0"/>
                  <a:cs typeface="Calibri" pitchFamily="34" charset="0"/>
                </a:rPr>
                <a:t>P: 212.854.6196 F: 212.854.8725</a:t>
              </a:r>
            </a:p>
            <a:p>
              <a:r>
                <a:rPr lang="en-US" sz="900" dirty="0" smtClean="0">
                  <a:latin typeface="Calibri" pitchFamily="34" charset="0"/>
                  <a:cs typeface="Calibri" pitchFamily="34" charset="0"/>
                </a:rPr>
                <a:t>351 Engineering Terrace</a:t>
              </a:r>
            </a:p>
            <a:p>
              <a:r>
                <a:rPr lang="en-US" sz="900" dirty="0" smtClean="0">
                  <a:latin typeface="Calibri" pitchFamily="34" charset="0"/>
                  <a:cs typeface="Calibri" pitchFamily="34" charset="0"/>
                </a:rPr>
                <a:t>1210 Amsterdam Ave</a:t>
              </a:r>
            </a:p>
            <a:p>
              <a:r>
                <a:rPr lang="en-US" sz="900" dirty="0" smtClean="0">
                  <a:latin typeface="Calibri" pitchFamily="34" charset="0"/>
                  <a:cs typeface="Calibri" pitchFamily="34" charset="0"/>
                </a:rPr>
                <a:t>New York, NY 10027</a:t>
              </a:r>
              <a:endParaRPr 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3600" y="6154668"/>
              <a:ext cx="13716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alibri" pitchFamily="34" charset="0"/>
                  <a:cs typeface="Calibri" pitchFamily="34" charset="0"/>
                </a:rPr>
                <a:t>Incuvive.weebly.com</a:t>
              </a:r>
              <a:endParaRPr 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5000" y="5852100"/>
              <a:ext cx="2286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 smtClean="0">
                  <a:latin typeface="Calibri" pitchFamily="34" charset="0"/>
                  <a:cs typeface="Calibri" pitchFamily="34" charset="0"/>
                </a:rPr>
                <a:t>|</a:t>
              </a:r>
              <a:endParaRPr lang="en-US" sz="45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" y="241299"/>
            <a:ext cx="2917981" cy="1892301"/>
            <a:chOff x="771178" y="312174"/>
            <a:chExt cx="1841855" cy="12183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1" t="4902" r="11631" b="22058"/>
            <a:stretch/>
          </p:blipFill>
          <p:spPr>
            <a:xfrm>
              <a:off x="841419" y="312174"/>
              <a:ext cx="1771614" cy="1218305"/>
            </a:xfrm>
            <a:prstGeom prst="rect">
              <a:avLst/>
            </a:prstGeom>
          </p:spPr>
        </p:pic>
        <p:cxnSp>
          <p:nvCxnSpPr>
            <p:cNvPr id="17" name="AutoShape 8"/>
            <p:cNvCxnSpPr>
              <a:cxnSpLocks noChangeShapeType="1"/>
            </p:cNvCxnSpPr>
            <p:nvPr/>
          </p:nvCxnSpPr>
          <p:spPr bwMode="auto">
            <a:xfrm>
              <a:off x="771178" y="1285183"/>
              <a:ext cx="1779630" cy="0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</p:grpSp>
      <p:pic>
        <p:nvPicPr>
          <p:cNvPr id="18" name="Picture Placeholder 17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sp>
        <p:nvSpPr>
          <p:cNvPr id="21" name="Text Placeholder 2"/>
          <p:cNvSpPr txBox="1">
            <a:spLocks/>
          </p:cNvSpPr>
          <p:nvPr/>
        </p:nvSpPr>
        <p:spPr>
          <a:xfrm>
            <a:off x="5715000" y="2438400"/>
            <a:ext cx="33528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bg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Indy </a:t>
            </a:r>
            <a:r>
              <a:rPr lang="en-US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Bekerie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Annabelle Chu </a:t>
            </a:r>
          </a:p>
          <a:p>
            <a:pPr algn="r"/>
            <a:r>
              <a:rPr lang="en-US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Leeanna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Hyacinth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 Ye </a:t>
            </a:r>
            <a:r>
              <a:rPr lang="en-US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Shen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Kiet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Vo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BME Senior Design 2011-2012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562600" y="1066800"/>
            <a:ext cx="3581400" cy="4800600"/>
          </a:xfrm>
          <a:prstGeom prst="rect">
            <a:avLst/>
          </a:prstGeom>
          <a:solidFill>
            <a:srgbClr val="B4DFE4"/>
          </a:solidFill>
          <a:ln>
            <a:solidFill>
              <a:srgbClr val="B4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5410200" cy="5791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5715000" y="152400"/>
            <a:ext cx="2971800" cy="381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Embrace Warmer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5562600" y="1066800"/>
            <a:ext cx="3581400" cy="4800600"/>
          </a:xfrm>
          <a:prstGeom prst="rect">
            <a:avLst/>
          </a:prstGeom>
        </p:spPr>
        <p:txBody>
          <a:bodyPr/>
          <a:lstStyle/>
          <a:p>
            <a:pPr marL="285750" lvl="1" indent="-28575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 infant warmer designed for neonatal transport in the developing world</a:t>
            </a: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Uses a phase change material to warm the child</a:t>
            </a:r>
          </a:p>
          <a:p>
            <a:pPr marL="171450" lvl="1" indent="-171450">
              <a:tabLst>
                <a:tab pos="228600" algn="l"/>
              </a:tabLst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marL="171450" lvl="1" indent="-171450">
              <a:tabLst>
                <a:tab pos="228600" algn="l"/>
              </a:tabLst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Pros:</a:t>
            </a:r>
          </a:p>
          <a:p>
            <a:pPr marL="171450" lvl="1" indent="-171450">
              <a:buFont typeface="Calibri" pitchFamily="34" charset="0"/>
              <a:buChar char="–"/>
              <a:tabLst>
                <a:tab pos="228600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Cheap</a:t>
            </a:r>
          </a:p>
          <a:p>
            <a:pPr marL="171450" lvl="1" indent="-171450">
              <a:buFont typeface="Calibri" pitchFamily="34" charset="0"/>
              <a:buChar char="–"/>
              <a:tabLst>
                <a:tab pos="228600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Portable</a:t>
            </a:r>
          </a:p>
          <a:p>
            <a:pPr marL="171450" lvl="1" indent="-171450">
              <a:tabLst>
                <a:tab pos="228600" algn="l"/>
              </a:tabLst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171450" lvl="1" indent="-171450">
              <a:tabLst>
                <a:tab pos="228600" algn="l"/>
              </a:tabLst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Cons: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Warming only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No temperature monitoring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Low infant visibility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Need to refresh phase change material every 4 hours</a:t>
            </a:r>
          </a:p>
          <a:p>
            <a:pPr lvl="1">
              <a:tabLst>
                <a:tab pos="228600" algn="l"/>
              </a:tabLst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tabLst>
                <a:tab pos="228600" algn="l"/>
              </a:tabLst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spcBef>
                <a:spcPct val="20000"/>
              </a:spcBef>
              <a:tabLst>
                <a:tab pos="228600" algn="l"/>
              </a:tabLst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Chart Placeholder 8"/>
          <p:cNvPicPr>
            <a:picLocks noGrp="1"/>
          </p:cNvPicPr>
          <p:nvPr>
            <p:ph type="chart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1102"/>
            <a:ext cx="3124200" cy="405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D:\Documents\DS\Midterm Presentation\bottom right addre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14696"/>
            <a:ext cx="3723640" cy="9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496560" y="5914696"/>
            <a:ext cx="3647440" cy="943304"/>
            <a:chOff x="5486400" y="5914696"/>
            <a:chExt cx="3723640" cy="943304"/>
          </a:xfrm>
        </p:grpSpPr>
        <p:pic>
          <p:nvPicPr>
            <p:cNvPr id="22" name="Picture 2" descr="D:\Documents\DS\Midterm Presentation\bottom right addres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914696"/>
              <a:ext cx="3723640" cy="9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5486400" y="5943600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2"/>
          <p:cNvSpPr txBox="1"/>
          <p:nvPr/>
        </p:nvSpPr>
        <p:spPr>
          <a:xfrm>
            <a:off x="1143000" y="48768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 smtClean="0">
                <a:latin typeface="Arial" pitchFamily="34" charset="0"/>
                <a:cs typeface="Arial" pitchFamily="34" charset="0"/>
              </a:rPr>
              <a:t>Embrace.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http://embraceglobal.org/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stA="0" endPos="49000" dist="63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Concept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Selection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03454"/>
            <a:ext cx="5410200" cy="486394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http://www.alphamedsupply.com/product_images/i/817/A-5701__26125_thumb.jpg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7175" y="1022187"/>
            <a:ext cx="5991225" cy="2406813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spAutoFit/>
          </a:bodyPr>
          <a:lstStyle/>
          <a:p>
            <a:pPr marL="228600" lvl="1" indent="-228600">
              <a:spcBef>
                <a:spcPct val="20000"/>
              </a:spcBef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Maintain a temperature range</a:t>
            </a:r>
          </a:p>
          <a:p>
            <a:pPr marL="742950" lvl="2" indent="-285750">
              <a:spcBef>
                <a:spcPct val="20000"/>
              </a:spcBef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Space heater</a:t>
            </a:r>
          </a:p>
          <a:p>
            <a:pPr marL="742950" lvl="2" indent="-285750">
              <a:spcBef>
                <a:spcPct val="20000"/>
              </a:spcBef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Phase change material</a:t>
            </a:r>
          </a:p>
          <a:p>
            <a:pPr marL="742950" lvl="2" indent="-285750">
              <a:spcBef>
                <a:spcPct val="20000"/>
              </a:spcBef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Heating mat</a:t>
            </a:r>
          </a:p>
          <a:p>
            <a:pPr marL="228600" lvl="1" indent="-228600">
              <a:spcBef>
                <a:spcPct val="20000"/>
              </a:spcBef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Monitor infant temperature</a:t>
            </a:r>
          </a:p>
          <a:p>
            <a:pPr marL="742950" lvl="2" indent="-285750">
              <a:spcBef>
                <a:spcPct val="20000"/>
              </a:spcBef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Feedback system</a:t>
            </a:r>
          </a:p>
          <a:p>
            <a:pPr marL="742950" lvl="2" indent="-285750">
              <a:spcBef>
                <a:spcPct val="20000"/>
              </a:spcBef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Sound and/or light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alarm</a:t>
            </a:r>
          </a:p>
          <a:p>
            <a:pPr marL="742950" lvl="2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system</a:t>
            </a:r>
          </a:p>
          <a:p>
            <a:pPr marL="457200" lvl="2">
              <a:spcBef>
                <a:spcPct val="20000"/>
              </a:spcBef>
              <a:tabLst>
                <a:tab pos="228600" algn="l"/>
              </a:tabLst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0" lvl="1">
              <a:spcBef>
                <a:spcPct val="20000"/>
              </a:spcBef>
              <a:tabLst>
                <a:tab pos="228600" algn="l"/>
              </a:tabLst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D:\Documents\DS\Midterm Presentation\bottom right addr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29148"/>
            <a:ext cx="4973944" cy="9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42790" y="1012853"/>
            <a:ext cx="4572000" cy="21113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spcBef>
                <a:spcPct val="20000"/>
              </a:spcBef>
              <a:buFont typeface="+mj-lt"/>
              <a:buAutoNum type="arabicPeriod" startAt="3"/>
              <a:tabLst>
                <a:tab pos="228600" algn="l"/>
              </a:tabLst>
              <a:defRPr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Ventilation </a:t>
            </a:r>
          </a:p>
          <a:p>
            <a:pPr marL="742950" lvl="2" indent="-285750">
              <a:spcBef>
                <a:spcPct val="20000"/>
              </a:spcBef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Fan</a:t>
            </a:r>
          </a:p>
          <a:p>
            <a:pPr marL="742950" lvl="2" indent="-285750">
              <a:spcBef>
                <a:spcPct val="20000"/>
              </a:spcBef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Simple vents</a:t>
            </a:r>
          </a:p>
          <a:p>
            <a:pPr marL="228600" lvl="1" indent="-228600">
              <a:spcBef>
                <a:spcPct val="20000"/>
              </a:spcBef>
              <a:buFont typeface="+mj-lt"/>
              <a:buAutoNum type="arabicPeriod" startAt="3"/>
              <a:tabLst>
                <a:tab pos="228600" algn="l"/>
              </a:tabLst>
              <a:defRPr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Humidification</a:t>
            </a:r>
          </a:p>
          <a:p>
            <a:pPr marL="742950" lvl="2" indent="-285750">
              <a:spcBef>
                <a:spcPct val="20000"/>
              </a:spcBef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Wick humidifier</a:t>
            </a:r>
          </a:p>
          <a:p>
            <a:pPr marL="742950" lvl="2" indent="-285750">
              <a:spcBef>
                <a:spcPct val="20000"/>
              </a:spcBef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Bubble humidifier</a:t>
            </a:r>
          </a:p>
          <a:p>
            <a:pPr marL="742950" lvl="2" indent="-285750">
              <a:spcBef>
                <a:spcPct val="20000"/>
              </a:spcBef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Vaporizer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4" t="-2799" r="1744" b="823"/>
          <a:stretch/>
        </p:blipFill>
        <p:spPr bwMode="auto">
          <a:xfrm>
            <a:off x="6629400" y="3505200"/>
            <a:ext cx="1857374" cy="20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541011"/>
            <a:ext cx="1066799" cy="210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2359" r="4173" b="3265"/>
          <a:stretch/>
        </p:blipFill>
        <p:spPr bwMode="auto">
          <a:xfrm>
            <a:off x="365760" y="3597154"/>
            <a:ext cx="16916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1184" y="5638800"/>
            <a:ext cx="752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Heater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2332" y="5638800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Wick Humidifier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5638800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Bubble Humidifier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3354" y="5638800"/>
            <a:ext cx="1216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Heating Mat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593467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-</a:t>
            </a:r>
            <a:r>
              <a:rPr lang="en-US" sz="900" dirty="0" err="1" smtClean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Vornada</a:t>
            </a:r>
            <a:r>
              <a:rPr lang="en-US" sz="900" dirty="0" smtClean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 </a:t>
            </a:r>
            <a:r>
              <a:rPr lang="en-US" sz="900" dirty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&lt;http://www.vornado.com/Home.aspx&gt;</a:t>
            </a:r>
          </a:p>
          <a:p>
            <a:r>
              <a:rPr lang="en-US" sz="900" dirty="0" smtClean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-</a:t>
            </a:r>
            <a:r>
              <a:rPr lang="en-US" sz="900" dirty="0" err="1" smtClean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Walmart</a:t>
            </a:r>
            <a:r>
              <a:rPr lang="en-US" sz="900" dirty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, Sunbeam Health King-Size Programmable Heating Pad, &lt;http://www.walmart.com/ip/Sunbeam-Health-King-Size-Programmable-Heating-Pad/3205707&gt;</a:t>
            </a:r>
          </a:p>
          <a:p>
            <a:r>
              <a:rPr lang="en-US" sz="900" dirty="0" smtClean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-Alpha </a:t>
            </a:r>
            <a:r>
              <a:rPr lang="en-US" sz="900" dirty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Medical, Bubble Humidifier, 400 cc/ml 4PSI &lt;http://www.alphamedsupply.com/product_images/i/817/A-5701__26125_thumb.jpg&gt;</a:t>
            </a:r>
          </a:p>
          <a:p>
            <a:r>
              <a:rPr lang="en-US" sz="900" dirty="0" smtClean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-Winter </a:t>
            </a:r>
            <a:r>
              <a:rPr lang="en-US" sz="900" dirty="0">
                <a:ln w="3175">
                  <a:noFill/>
                </a:ln>
                <a:solidFill>
                  <a:sysClr val="windowText" lastClr="000000"/>
                </a:solidFill>
                <a:latin typeface="Ariel"/>
              </a:rPr>
              <a:t>Skin Care Blog &lt;http://winterskincareblog.com/wp-content/uploads/2008/05/33.jpg&gt;</a:t>
            </a:r>
          </a:p>
        </p:txBody>
      </p:sp>
      <p:pic>
        <p:nvPicPr>
          <p:cNvPr id="3" name="Picture 2" descr="https://lh4.googleusercontent.com/TUgvXKsygnQniEx-Fbq6BeKR6zdKUe2KyNhJc8H3-p_oQ5hU0ZbhLcSimdK7T4jql_AAuSbLmexNLsNUpY4Zh2iRTIFWQ7v5LI8wFR2KoV1KN9me6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39" y="3557074"/>
            <a:ext cx="2196442" cy="18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3877056" y="228600"/>
            <a:ext cx="5076825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43199" y="76200"/>
            <a:ext cx="6400801" cy="441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978" y="5943600"/>
            <a:ext cx="9132022" cy="990600"/>
            <a:chOff x="11978" y="5943600"/>
            <a:chExt cx="9132022" cy="990600"/>
          </a:xfrm>
        </p:grpSpPr>
        <p:pic>
          <p:nvPicPr>
            <p:cNvPr id="15" name="Picture 2" descr="D:\Documents\DS\Midterm Presentation\bottom right addres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168" y="5943600"/>
              <a:ext cx="3692832" cy="9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8" y="6019800"/>
              <a:ext cx="143582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Chart Placeholder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3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72" y="164528"/>
            <a:ext cx="6220728" cy="424294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6039" y="76200"/>
            <a:ext cx="2524761" cy="4419600"/>
          </a:xfrm>
          <a:prstGeom prst="rect">
            <a:avLst/>
          </a:prstGeom>
          <a:solidFill>
            <a:srgbClr val="B4DFE4"/>
          </a:solidFill>
          <a:ln>
            <a:solidFill>
              <a:srgbClr val="B4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6039" y="76200"/>
            <a:ext cx="2524761" cy="3810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Idea #1</a:t>
            </a: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 Placeholder 5"/>
          <p:cNvSpPr txBox="1">
            <a:spLocks/>
          </p:cNvSpPr>
          <p:nvPr/>
        </p:nvSpPr>
        <p:spPr>
          <a:xfrm>
            <a:off x="152400" y="609600"/>
            <a:ext cx="2362200" cy="1295401"/>
          </a:xfrm>
          <a:prstGeom prst="rect">
            <a:avLst/>
          </a:prstGeom>
        </p:spPr>
        <p:txBody>
          <a:bodyPr/>
          <a:lstStyle/>
          <a:p>
            <a:pPr marL="171450" lvl="1" indent="-17145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Lines the perimeter of incubator</a:t>
            </a:r>
          </a:p>
          <a:p>
            <a:pPr marL="171450" lvl="1" indent="-17145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Makes use of a heater, bubble humidifier, and a fan to accommodate functional requirements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4560" y="4572000"/>
            <a:ext cx="9163282" cy="1300216"/>
            <a:chOff x="-4560" y="4572000"/>
            <a:chExt cx="9163282" cy="1300216"/>
          </a:xfrm>
        </p:grpSpPr>
        <p:sp>
          <p:nvSpPr>
            <p:cNvPr id="37" name="Rectangle 36"/>
            <p:cNvSpPr/>
            <p:nvPr/>
          </p:nvSpPr>
          <p:spPr>
            <a:xfrm>
              <a:off x="-4560" y="4572000"/>
              <a:ext cx="9163282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 Placeholder 5"/>
            <p:cNvSpPr txBox="1">
              <a:spLocks/>
            </p:cNvSpPr>
            <p:nvPr/>
          </p:nvSpPr>
          <p:spPr>
            <a:xfrm>
              <a:off x="0" y="4653016"/>
              <a:ext cx="4572000" cy="1219200"/>
            </a:xfrm>
            <a:prstGeom prst="rect">
              <a:avLst/>
            </a:prstGeom>
          </p:spPr>
          <p:txBody>
            <a:bodyPr/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PROS: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Char char="–"/>
                <a:tabLst>
                  <a:tab pos="228600" algn="l"/>
                </a:tabLst>
                <a:defRPr/>
              </a:pPr>
              <a:r>
                <a:rPr lang="en-US" sz="1400" noProof="0" dirty="0" smtClean="0">
                  <a:latin typeface="Calibri" pitchFamily="34" charset="0"/>
                  <a:cs typeface="Calibri" pitchFamily="34" charset="0"/>
                </a:rPr>
                <a:t>M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ay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 be used in a crib with dome covering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Char char="–"/>
                <a:tabLst>
                  <a:tab pos="228600" algn="l"/>
                </a:tabLst>
                <a:defRPr/>
              </a:pPr>
              <a:r>
                <a:rPr lang="en-US" sz="1400" dirty="0"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omfortable 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Char char="–"/>
                <a:tabLst>
                  <a:tab pos="228600" algn="l"/>
                </a:tabLst>
                <a:defRPr/>
              </a:pP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High infant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 visibility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 Placeholder 5"/>
            <p:cNvSpPr txBox="1">
              <a:spLocks/>
            </p:cNvSpPr>
            <p:nvPr/>
          </p:nvSpPr>
          <p:spPr>
            <a:xfrm>
              <a:off x="4561838" y="4648200"/>
              <a:ext cx="4596883" cy="1219200"/>
            </a:xfrm>
            <a:prstGeom prst="rect">
              <a:avLst/>
            </a:prstGeom>
          </p:spPr>
          <p:txBody>
            <a:bodyPr/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 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CONS: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Char char="–"/>
                <a:tabLst>
                  <a:tab pos="228600" algn="l"/>
                </a:tabLst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Shape may need to be adjusted for each incubator unit</a:t>
              </a:r>
            </a:p>
            <a:p>
              <a:pPr marL="171450" lvl="1" indent="-171450">
                <a:spcBef>
                  <a:spcPct val="20000"/>
                </a:spcBef>
                <a:buFont typeface="Calibri" pitchFamily="34" charset="0"/>
                <a:buChar char="–"/>
                <a:tabLst>
                  <a:tab pos="228600" algn="l"/>
                </a:tabLst>
                <a:defRPr/>
              </a:pPr>
              <a:r>
                <a:rPr lang="en-US" sz="1400" dirty="0">
                  <a:latin typeface="Calibri" pitchFamily="34" charset="0"/>
                  <a:cs typeface="Calibri" pitchFamily="34" charset="0"/>
                </a:rPr>
                <a:t>Safety concern of location of heater and humidification 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system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>
                  <a:tab pos="228600" algn="l"/>
                </a:tabLst>
                <a:defRPr/>
              </a:pPr>
              <a:endParaRPr lang="en-US" sz="1400" noProof="0" dirty="0" smtClean="0">
                <a:latin typeface="Calibri" pitchFamily="34" charset="0"/>
                <a:cs typeface="Calibri" pitchFamily="34" charset="0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>
                  <a:tab pos="228600" algn="l"/>
                </a:tabLst>
                <a:defRPr/>
              </a:pPr>
              <a:endParaRPr kumimoji="0" 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endParaRPr lang="en-US" sz="1400" dirty="0">
                <a:latin typeface="Calibri" pitchFamily="34" charset="0"/>
                <a:cs typeface="Calibri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3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61925" y="3695700"/>
            <a:ext cx="3267075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1925" y="1143000"/>
            <a:ext cx="3267075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57161" y="1447801"/>
            <a:ext cx="3286124" cy="205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3877056" y="228600"/>
            <a:ext cx="5076825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648200"/>
            <a:ext cx="913384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9144000" cy="449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hart Placeholder 20"/>
          <p:cNvPicPr>
            <a:picLocks noGrp="1" noChangeAspect="1"/>
          </p:cNvPicPr>
          <p:nvPr>
            <p:ph type="chart" sz="quarter" idx="14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8"/>
          <a:stretch/>
        </p:blipFill>
        <p:spPr>
          <a:xfrm>
            <a:off x="304800" y="152400"/>
            <a:ext cx="8395461" cy="4211092"/>
          </a:xfrm>
        </p:spPr>
      </p:pic>
      <p:sp>
        <p:nvSpPr>
          <p:cNvPr id="36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364011" y="3124200"/>
            <a:ext cx="2524761" cy="3810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Idea #2</a:t>
            </a: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Placeholder 5"/>
          <p:cNvSpPr txBox="1">
            <a:spLocks/>
          </p:cNvSpPr>
          <p:nvPr/>
        </p:nvSpPr>
        <p:spPr>
          <a:xfrm>
            <a:off x="4379002" y="3581400"/>
            <a:ext cx="4307798" cy="304800"/>
          </a:xfrm>
          <a:prstGeom prst="rect">
            <a:avLst/>
          </a:prstGeom>
        </p:spPr>
        <p:txBody>
          <a:bodyPr/>
          <a:lstStyle/>
          <a:p>
            <a:pPr marL="171450" lvl="1" indent="-17145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Portable box that is inserted into incubator</a:t>
            </a:r>
          </a:p>
          <a:p>
            <a:pPr marL="171450" lvl="1" indent="-17145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Makes use of a heater, bubble humidifier, and a fan to accommodate function requirements</a:t>
            </a:r>
          </a:p>
          <a:p>
            <a:pPr marL="171450" lvl="1" indent="-17145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648200"/>
            <a:ext cx="9158721" cy="1224016"/>
            <a:chOff x="0" y="4648200"/>
            <a:chExt cx="9158721" cy="1224016"/>
          </a:xfrm>
        </p:grpSpPr>
        <p:sp>
          <p:nvSpPr>
            <p:cNvPr id="40" name="Text Placeholder 5"/>
            <p:cNvSpPr txBox="1">
              <a:spLocks/>
            </p:cNvSpPr>
            <p:nvPr/>
          </p:nvSpPr>
          <p:spPr>
            <a:xfrm>
              <a:off x="0" y="4653016"/>
              <a:ext cx="4572000" cy="1219200"/>
            </a:xfrm>
            <a:prstGeom prst="rect">
              <a:avLst/>
            </a:prstGeom>
          </p:spPr>
          <p:txBody>
            <a:bodyPr/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PROS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: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Char char="–"/>
                <a:tabLst>
                  <a:tab pos="228600" algn="l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Comfortable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Char char="–"/>
                <a:tabLst>
                  <a:tab pos="228600" algn="l"/>
                </a:tabLst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High infant visibility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Char char="–"/>
                <a:tabLst>
                  <a:tab pos="228600" algn="l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Portable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endParaRPr lang="en-US" sz="1400" dirty="0">
                <a:latin typeface="Calibri" pitchFamily="34" charset="0"/>
                <a:cs typeface="Calibri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 Placeholder 5"/>
            <p:cNvSpPr txBox="1">
              <a:spLocks/>
            </p:cNvSpPr>
            <p:nvPr/>
          </p:nvSpPr>
          <p:spPr>
            <a:xfrm>
              <a:off x="4561838" y="4648200"/>
              <a:ext cx="4596883" cy="1219200"/>
            </a:xfrm>
            <a:prstGeom prst="rect">
              <a:avLst/>
            </a:prstGeom>
          </p:spPr>
          <p:txBody>
            <a:bodyPr/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 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CONS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: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Char char="–"/>
                <a:tabLst>
                  <a:tab pos="228600" algn="l"/>
                </a:tabLst>
                <a:defRPr/>
              </a:pPr>
              <a:r>
                <a:rPr lang="en-US" sz="1400" baseline="0" dirty="0" smtClean="0">
                  <a:latin typeface="Calibri" pitchFamily="34" charset="0"/>
                  <a:cs typeface="Calibri" pitchFamily="34" charset="0"/>
                </a:rPr>
                <a:t>Safety concern 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of location of h</a:t>
              </a:r>
              <a:r>
                <a:rPr lang="en-US" sz="1400" baseline="0" dirty="0" smtClean="0">
                  <a:latin typeface="Calibri" pitchFamily="34" charset="0"/>
                  <a:cs typeface="Calibri" pitchFamily="34" charset="0"/>
                </a:rPr>
                <a:t>eater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 and humidification system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alibri" pitchFamily="34" charset="0"/>
                <a:buChar char="–"/>
                <a:tabLst>
                  <a:tab pos="228600" algn="l"/>
                </a:tabLst>
                <a:defRPr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May reduce space available for infant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228600" algn="l"/>
                </a:tabLst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978" y="5943600"/>
            <a:ext cx="9132022" cy="990600"/>
            <a:chOff x="11978" y="5943600"/>
            <a:chExt cx="9132022" cy="990600"/>
          </a:xfrm>
        </p:grpSpPr>
        <p:pic>
          <p:nvPicPr>
            <p:cNvPr id="23" name="Picture 2" descr="D:\Documents\DS\Midterm Presentation\bottom right addres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168" y="5943600"/>
              <a:ext cx="3692832" cy="9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8" y="6019800"/>
              <a:ext cx="143582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95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61925" y="3695700"/>
            <a:ext cx="3267075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1925" y="1143000"/>
            <a:ext cx="3267075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57161" y="1447801"/>
            <a:ext cx="3286124" cy="205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3877056" y="228600"/>
            <a:ext cx="5076825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648200"/>
            <a:ext cx="9133840" cy="1219200"/>
          </a:xfrm>
          <a:prstGeom prst="rect">
            <a:avLst/>
          </a:prstGeom>
          <a:solidFill>
            <a:srgbClr val="B4DFE4"/>
          </a:solidFill>
          <a:ln>
            <a:solidFill>
              <a:srgbClr val="B4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9144000" cy="449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52400"/>
            <a:ext cx="8883289" cy="4242943"/>
            <a:chOff x="260711" y="152400"/>
            <a:chExt cx="8883289" cy="4242943"/>
          </a:xfrm>
        </p:grpSpPr>
        <p:pic>
          <p:nvPicPr>
            <p:cNvPr id="20" name="Chart Placeholder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3000" contras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" r="809"/>
            <a:stretch/>
          </p:blipFill>
          <p:spPr>
            <a:xfrm>
              <a:off x="260711" y="152400"/>
              <a:ext cx="7740289" cy="4242943"/>
            </a:xfrm>
            <a:prstGeom prst="rect">
              <a:avLst/>
            </a:prstGeom>
          </p:spPr>
        </p:pic>
        <p:pic>
          <p:nvPicPr>
            <p:cNvPr id="33" name="Chart Placeholder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3000" contras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" r="85835" b="61608"/>
            <a:stretch/>
          </p:blipFill>
          <p:spPr>
            <a:xfrm>
              <a:off x="7956707" y="152400"/>
              <a:ext cx="1187293" cy="4242943"/>
            </a:xfrm>
            <a:prstGeom prst="rect">
              <a:avLst/>
            </a:prstGeom>
          </p:spPr>
        </p:pic>
      </p:grpSp>
      <p:sp>
        <p:nvSpPr>
          <p:cNvPr id="31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7239001" y="3009900"/>
            <a:ext cx="1676400" cy="3810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Idea #3</a:t>
            </a: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6477001" y="3428999"/>
            <a:ext cx="2591346" cy="1295401"/>
          </a:xfrm>
          <a:prstGeom prst="rect">
            <a:avLst/>
          </a:prstGeom>
        </p:spPr>
        <p:txBody>
          <a:bodyPr/>
          <a:lstStyle/>
          <a:p>
            <a:pPr marL="171450" lvl="1" indent="-17145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Mat that can be inserted into incubator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171450" lvl="1" indent="-17145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Makes use of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phase change material and a fan. 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978" y="5943600"/>
            <a:ext cx="9132022" cy="990600"/>
            <a:chOff x="11978" y="5943600"/>
            <a:chExt cx="9132022" cy="990600"/>
          </a:xfrm>
        </p:grpSpPr>
        <p:pic>
          <p:nvPicPr>
            <p:cNvPr id="21" name="Picture 2" descr="D:\Documents\DS\Midterm Presentation\bottom right addres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168" y="5943600"/>
              <a:ext cx="3692832" cy="9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8" y="6019800"/>
              <a:ext cx="143582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0160" y="4648200"/>
            <a:ext cx="913384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5"/>
          <p:cNvSpPr txBox="1">
            <a:spLocks/>
          </p:cNvSpPr>
          <p:nvPr/>
        </p:nvSpPr>
        <p:spPr>
          <a:xfrm>
            <a:off x="0" y="4653016"/>
            <a:ext cx="4572000" cy="1219200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286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400" noProof="0" dirty="0" smtClean="0">
                <a:latin typeface="Calibri" pitchFamily="34" charset="0"/>
                <a:cs typeface="Calibri" pitchFamily="34" charset="0"/>
              </a:rPr>
              <a:t>Eliminates the need for a separate humidification system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Portable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Prevents infant skin burns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286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 Placeholder 5"/>
          <p:cNvSpPr txBox="1">
            <a:spLocks/>
          </p:cNvSpPr>
          <p:nvPr/>
        </p:nvSpPr>
        <p:spPr>
          <a:xfrm>
            <a:off x="4561838" y="4648200"/>
            <a:ext cx="4596883" cy="1219200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28600" algn="l"/>
              </a:tabLst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CONS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May limit infant visibility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>
                <a:tab pos="228600" algn="l"/>
              </a:tabLst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May require large quantities of power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28600" algn="l"/>
              </a:tabLst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28600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286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5410200" cy="486394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295400"/>
            <a:ext cx="4572000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Provide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warmth to 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baby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Test the ability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of the phase change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material (PCM) to maintain a constant temperature for a saline bag</a:t>
            </a:r>
          </a:p>
          <a:p>
            <a:pPr marL="742950" lvl="1" indent="-285750">
              <a:buFont typeface="Calibri" pitchFamily="34" charset="0"/>
              <a:buChar char="»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Heat the PCM (with an electric heat mat)</a:t>
            </a:r>
          </a:p>
          <a:p>
            <a:pPr marL="742950" lvl="1" indent="-285750">
              <a:buFont typeface="Calibri" pitchFamily="34" charset="0"/>
              <a:buChar char="»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Place a bag of saline on the PCM and monitor the saline’s temperature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295400"/>
            <a:ext cx="457200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Monitor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temperature</a:t>
            </a:r>
          </a:p>
          <a:p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Test the accuracy  of different temperature sensors </a:t>
            </a:r>
          </a:p>
          <a:p>
            <a:pPr marL="742950" lvl="1" indent="-285750">
              <a:buFont typeface="Calibri" pitchFamily="34" charset="0"/>
              <a:buChar char="»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Build circuitry</a:t>
            </a:r>
          </a:p>
          <a:p>
            <a:pPr marL="742950" lvl="1" indent="-285750">
              <a:buFont typeface="Calibri" pitchFamily="34" charset="0"/>
              <a:buChar char="»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Calibrate</a:t>
            </a:r>
          </a:p>
          <a:p>
            <a:pPr marL="742950" lvl="1" indent="-285750">
              <a:buFont typeface="Calibri" pitchFamily="34" charset="0"/>
              <a:buChar char="»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Correlate with the saline’s temperature being heated by PCM</a:t>
            </a:r>
          </a:p>
          <a:p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70746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Main Functional Requirements: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83553"/>
            <a:ext cx="3124200" cy="23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160" y="76200"/>
            <a:ext cx="9133840" cy="914400"/>
          </a:xfrm>
          <a:prstGeom prst="rect">
            <a:avLst/>
          </a:prstGeom>
          <a:solidFill>
            <a:srgbClr val="B4DFE4"/>
          </a:solidFill>
          <a:ln>
            <a:solidFill>
              <a:srgbClr val="B4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ffectLst>
            <a:reflection stA="0" endPos="49000" dist="63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Proof of Concept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978" y="5943600"/>
            <a:ext cx="9132022" cy="990600"/>
            <a:chOff x="11978" y="5943600"/>
            <a:chExt cx="9132022" cy="990600"/>
          </a:xfrm>
        </p:grpSpPr>
        <p:pic>
          <p:nvPicPr>
            <p:cNvPr id="21" name="Picture 2" descr="D:\Documents\DS\Midterm Presentation\bottom right addres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168" y="5943600"/>
              <a:ext cx="3692832" cy="9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8" y="6019800"/>
              <a:ext cx="143582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451168" y="5943600"/>
            <a:ext cx="3845232" cy="63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60248"/>
            <a:ext cx="8991600" cy="987552"/>
          </a:xfrm>
          <a:ln>
            <a:noFill/>
          </a:ln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Acknowledgments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52400" y="1143000"/>
            <a:ext cx="87630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Instructors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Dr. Elizabeth Hillman, Ph.D.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Aaron Kyle, Ph.D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Mr. Keith Yeager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Sarah De Leo (TA)</a:t>
            </a:r>
          </a:p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Advisers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Dr. Lance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Kam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Ph.D.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Dr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Margaret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Nakakeeto-Kijjambu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MD,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Mulago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Hospital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Dr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Richard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Polin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MD,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CUMC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Pediatrics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Dr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Helen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Towers, MD, CUMC Pediatrics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Dr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Yvonne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Vaucher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MD, UCSD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28009" r="15184" b="36463"/>
          <a:stretch/>
        </p:blipFill>
        <p:spPr>
          <a:xfrm>
            <a:off x="3175000" y="4953000"/>
            <a:ext cx="5765800" cy="173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2514600" cy="144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5000" y="4953000"/>
            <a:ext cx="5765800" cy="1739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5816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96560" y="115669"/>
            <a:ext cx="3647440" cy="57517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Infant Health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694528" y="4953000"/>
            <a:ext cx="3286124" cy="533400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Deaths from hypothermia is often masked under other causes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grpSp>
          <p:nvGrpSpPr>
            <p:cNvPr id="12" name="Group 11"/>
            <p:cNvGrpSpPr/>
            <p:nvPr/>
          </p:nvGrpSpPr>
          <p:grpSpPr>
            <a:xfrm>
              <a:off x="5715000" y="5996970"/>
              <a:ext cx="3429000" cy="784830"/>
              <a:chOff x="76200" y="5852100"/>
              <a:chExt cx="3429000" cy="78483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6200" y="5928300"/>
                <a:ext cx="1915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alibri" pitchFamily="34" charset="0"/>
                    <a:cs typeface="Calibri" pitchFamily="34" charset="0"/>
                  </a:rPr>
                  <a:t>P: 212.854.6196 F: 212.854.8725</a:t>
                </a:r>
              </a:p>
              <a:p>
                <a:r>
                  <a:rPr lang="en-US" sz="900" dirty="0" smtClean="0">
                    <a:latin typeface="Calibri" pitchFamily="34" charset="0"/>
                    <a:cs typeface="Calibri" pitchFamily="34" charset="0"/>
                  </a:rPr>
                  <a:t>351 Engineering Terrace</a:t>
                </a:r>
              </a:p>
              <a:p>
                <a:r>
                  <a:rPr lang="en-US" sz="900" dirty="0" smtClean="0">
                    <a:latin typeface="Calibri" pitchFamily="34" charset="0"/>
                    <a:cs typeface="Calibri" pitchFamily="34" charset="0"/>
                  </a:rPr>
                  <a:t>1210 Amsterdam Ave</a:t>
                </a:r>
              </a:p>
              <a:p>
                <a:r>
                  <a:rPr lang="en-US" sz="900" dirty="0" smtClean="0">
                    <a:latin typeface="Calibri" pitchFamily="34" charset="0"/>
                    <a:cs typeface="Calibri" pitchFamily="34" charset="0"/>
                  </a:rPr>
                  <a:t>New York, NY 10027</a:t>
                </a:r>
                <a:endParaRPr lang="en-US" sz="9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133600" y="6154668"/>
                <a:ext cx="13716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alibri" pitchFamily="34" charset="0"/>
                    <a:cs typeface="Calibri" pitchFamily="34" charset="0"/>
                  </a:rPr>
                  <a:t>Incuvive.weebly.com</a:t>
                </a:r>
                <a:endParaRPr lang="en-US" sz="9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05000" y="5852100"/>
                <a:ext cx="2286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dirty="0" smtClean="0">
                    <a:latin typeface="Calibri" pitchFamily="34" charset="0"/>
                    <a:cs typeface="Calibri" pitchFamily="34" charset="0"/>
                  </a:rPr>
                  <a:t>|</a:t>
                </a:r>
                <a:endParaRPr lang="en-US" sz="45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43600"/>
              <a:ext cx="14478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28845"/>
              </p:ext>
            </p:extLst>
          </p:nvPr>
        </p:nvGraphicFramePr>
        <p:xfrm>
          <a:off x="5715000" y="762000"/>
          <a:ext cx="329252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762000"/>
                <a:gridCol w="1082723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Causes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Deaths (%)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Regional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average (%)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Total neonatal</a:t>
                      </a:r>
                      <a:r>
                        <a:rPr lang="en-US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deaths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Neonatal tetanus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Severe infection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Birth asphyxia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Diarrheal</a:t>
                      </a:r>
                      <a:r>
                        <a:rPr lang="en-US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diseases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Congenital</a:t>
                      </a:r>
                      <a:r>
                        <a:rPr lang="en-US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anomalies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Preterm</a:t>
                      </a:r>
                      <a:r>
                        <a:rPr lang="en-US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birth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Others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86400" y="11566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Annual estimated proportions of death by cause for neonates Uganda, 2000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 descr="D:\Documents\DS\Midterm Presentation\bottom right addr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14696"/>
            <a:ext cx="3647440" cy="9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6200" y="838201"/>
            <a:ext cx="5105400" cy="48005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Worldwide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38% of all under-5-year-old deaths occurred in the neonatal period (2001) [1]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99% occurred in the developing countries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¾ of neonatal deaths occurred during the 1</a:t>
            </a:r>
            <a:r>
              <a:rPr lang="en-US" sz="15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week of life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24-45% of neonatal deaths occur during the 1</a:t>
            </a:r>
            <a:r>
              <a:rPr lang="en-US" sz="15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24 hrs.</a:t>
            </a:r>
          </a:p>
          <a:p>
            <a:pPr marL="742950" lvl="3" indent="-285750">
              <a:spcBef>
                <a:spcPts val="0"/>
              </a:spcBef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Uganda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Infant mortality rate 80/1000 live births (2009) [2]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Ranked 177 of 224 countries [3]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United States: 7/1000</a:t>
            </a:r>
          </a:p>
          <a:p>
            <a:pPr marL="285750" lvl="2" indent="-28575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Neonatal mortality rate 30/1000 (2009)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United States: 4/1000</a:t>
            </a:r>
          </a:p>
          <a:p>
            <a:pPr marL="285750" lvl="2" indent="-28575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Health expenditure per capita (2006)[4]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Uganda: $71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United States: $6,719</a:t>
            </a:r>
            <a:endParaRPr lang="en-US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5943600"/>
            <a:ext cx="3657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World Health Organization. Estimates. In: </a:t>
            </a:r>
            <a:r>
              <a:rPr lang="en-US" sz="900" i="1" dirty="0" smtClean="0">
                <a:latin typeface="Arial" pitchFamily="34" charset="0"/>
                <a:cs typeface="Arial" pitchFamily="34" charset="0"/>
              </a:rPr>
              <a:t>State of the world's newborns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 Washington: Saving Newborn Lives, Save the Children/USA; 2001: PN1–49.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i="1" dirty="0" smtClean="0">
                <a:latin typeface="Arial" pitchFamily="34" charset="0"/>
                <a:cs typeface="Arial" pitchFamily="34" charset="0"/>
              </a:rPr>
              <a:t>Infant mortality rate, Uganda.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Google.com/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publicdata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Cia World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Factbook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, 2009.  http://www.cia.gov.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Uganda. World Health Organization. 2006. www.who.int</a:t>
            </a:r>
          </a:p>
          <a:p>
            <a:endParaRPr lang="en-029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Documents\DS\Midterm Presentation\bottom right addr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14696"/>
            <a:ext cx="3581400" cy="9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Hypothermia: Definition and Causes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715000" y="4229100"/>
            <a:ext cx="3286124" cy="1790700"/>
          </a:xfrm>
        </p:spPr>
        <p:txBody>
          <a:bodyPr/>
          <a:lstStyle/>
          <a:p>
            <a:pPr marL="285750" lvl="2" indent="-285750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Those that survive often face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[6]: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742950" lvl="3" indent="-285750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Diabetes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Heart disease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Low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IQ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Other complications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10863" r="31256" b="5515"/>
          <a:stretch/>
        </p:blipFill>
        <p:spPr>
          <a:xfrm>
            <a:off x="5956300" y="1140005"/>
            <a:ext cx="2794000" cy="3127195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52400" y="914400"/>
            <a:ext cx="5105400" cy="47244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Normal temperature of newborn 36.5-37.5 °C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Temperatures &lt; 35 °C is “under temperature”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hypothermic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Indicates either surrounding is too cold or infection</a:t>
            </a:r>
          </a:p>
          <a:p>
            <a:pPr marL="742950" lvl="3" indent="-285750">
              <a:spcBef>
                <a:spcPts val="0"/>
              </a:spcBef>
            </a:pPr>
            <a:endParaRPr lang="en-US" sz="1700" dirty="0" smtClean="0">
              <a:latin typeface="Calibri" pitchFamily="34" charset="0"/>
              <a:cs typeface="Calibri" pitchFamily="34" charset="0"/>
            </a:endParaRPr>
          </a:p>
          <a:p>
            <a:pPr marL="285750" lvl="2" indent="-285750">
              <a:spcBef>
                <a:spcPts val="0"/>
              </a:spcBef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Infant body acts as a </a:t>
            </a: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heat sink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[5]: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Poor thermal insulation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Large SA:V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7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mall mass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Heat loss via conduction, radiation, convection, and evaporation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Preterm infants are at highest risk of hypothermia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5934670"/>
            <a:ext cx="358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</a:t>
            </a:r>
            <a:r>
              <a:rPr lang="en-US" sz="900" dirty="0" smtClean="0"/>
              <a:t>. </a:t>
            </a:r>
            <a:r>
              <a:rPr lang="en-US" sz="900" dirty="0" err="1"/>
              <a:t>Kawaji</a:t>
            </a:r>
            <a:r>
              <a:rPr lang="en-US" sz="900" dirty="0"/>
              <a:t>, Q. </a:t>
            </a:r>
            <a:r>
              <a:rPr lang="en-US" sz="900" i="1" dirty="0"/>
              <a:t>An alternative infant incubator: incubators for third world countries.</a:t>
            </a:r>
            <a:r>
              <a:rPr lang="en-US" sz="900" dirty="0"/>
              <a:t> Johns Hopkins University. </a:t>
            </a:r>
            <a:r>
              <a:rPr lang="en-US" sz="900" i="1" dirty="0"/>
              <a:t>https://</a:t>
            </a:r>
            <a:r>
              <a:rPr lang="en-US" sz="900" i="1" dirty="0" smtClean="0"/>
              <a:t>jscholarship.library.jhu.edu.</a:t>
            </a:r>
            <a:endParaRPr lang="en-US" sz="900" i="1" dirty="0"/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900" i="1" dirty="0" smtClean="0">
                <a:latin typeface="Arial" pitchFamily="34" charset="0"/>
                <a:cs typeface="Arial" pitchFamily="34" charset="0"/>
              </a:rPr>
              <a:t>Why embrace.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Embrace. http://www.embraceglobal.org.</a:t>
            </a:r>
            <a:endParaRPr lang="en-029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Mulago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Hospital, Kampala, Uganda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705477" y="3581400"/>
            <a:ext cx="3286124" cy="1895475"/>
          </a:xfrm>
        </p:spPr>
        <p:txBody>
          <a:bodyPr/>
          <a:lstStyle/>
          <a:p>
            <a:pPr marL="285750" lvl="2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There is a need for a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modular incubator system</a:t>
            </a:r>
            <a:endParaRPr lang="en-US" sz="16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742950" lvl="3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revive current nonfunctional incubators</a:t>
            </a:r>
            <a:endParaRPr lang="en-US" sz="16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742950" lvl="3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convert available cribs to modest incubators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52400" y="228600"/>
            <a:ext cx="5076825" cy="381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854075" algn="l"/>
              </a:tabLst>
              <a:defRPr sz="2500" b="1" kern="1200">
                <a:solidFill>
                  <a:schemeClr val="bg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6400" y="5914696"/>
            <a:ext cx="3723640" cy="943304"/>
            <a:chOff x="5486400" y="5914696"/>
            <a:chExt cx="3723640" cy="943304"/>
          </a:xfrm>
        </p:grpSpPr>
        <p:pic>
          <p:nvPicPr>
            <p:cNvPr id="11" name="Picture 2" descr="D:\Documents\DS\Midterm Presentation\bottom right addres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914696"/>
              <a:ext cx="3723640" cy="9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5715000" y="5996970"/>
              <a:ext cx="3429000" cy="784830"/>
              <a:chOff x="76200" y="5852100"/>
              <a:chExt cx="3429000" cy="78483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6200" y="5928300"/>
                <a:ext cx="1915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alibri" pitchFamily="34" charset="0"/>
                    <a:cs typeface="Calibri" pitchFamily="34" charset="0"/>
                  </a:rPr>
                  <a:t>P: 212.854.6196 F: 212.854.8725</a:t>
                </a:r>
              </a:p>
              <a:p>
                <a:r>
                  <a:rPr lang="en-US" sz="900" dirty="0" smtClean="0">
                    <a:latin typeface="Calibri" pitchFamily="34" charset="0"/>
                    <a:cs typeface="Calibri" pitchFamily="34" charset="0"/>
                  </a:rPr>
                  <a:t>351 Engineering Terrace</a:t>
                </a:r>
              </a:p>
              <a:p>
                <a:r>
                  <a:rPr lang="en-US" sz="900" dirty="0" smtClean="0">
                    <a:latin typeface="Calibri" pitchFamily="34" charset="0"/>
                    <a:cs typeface="Calibri" pitchFamily="34" charset="0"/>
                  </a:rPr>
                  <a:t>1210 Amsterdam Ave</a:t>
                </a:r>
              </a:p>
              <a:p>
                <a:r>
                  <a:rPr lang="en-US" sz="900" dirty="0" smtClean="0">
                    <a:latin typeface="Calibri" pitchFamily="34" charset="0"/>
                    <a:cs typeface="Calibri" pitchFamily="34" charset="0"/>
                  </a:rPr>
                  <a:t>New York, NY 10027</a:t>
                </a:r>
                <a:endParaRPr lang="en-US" sz="9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133600" y="6154668"/>
                <a:ext cx="13716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Calibri" pitchFamily="34" charset="0"/>
                    <a:cs typeface="Calibri" pitchFamily="34" charset="0"/>
                  </a:rPr>
                  <a:t>Incuvive.weebly.com</a:t>
                </a:r>
                <a:endParaRPr lang="en-US" sz="9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05000" y="5852100"/>
                <a:ext cx="2286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dirty="0" smtClean="0">
                    <a:latin typeface="Calibri" pitchFamily="34" charset="0"/>
                    <a:cs typeface="Calibri" pitchFamily="34" charset="0"/>
                  </a:rPr>
                  <a:t>|</a:t>
                </a:r>
                <a:endParaRPr lang="en-US" sz="45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26158" r="9797"/>
          <a:stretch/>
        </p:blipFill>
        <p:spPr>
          <a:xfrm>
            <a:off x="5562600" y="1371598"/>
            <a:ext cx="3581400" cy="198297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86400" y="5914696"/>
            <a:ext cx="3647440" cy="943304"/>
            <a:chOff x="5486400" y="5914696"/>
            <a:chExt cx="3723640" cy="943304"/>
          </a:xfrm>
        </p:grpSpPr>
        <p:pic>
          <p:nvPicPr>
            <p:cNvPr id="22" name="Picture 2" descr="D:\Documents\DS\Midterm Presentation\bottom right addres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914696"/>
              <a:ext cx="3723640" cy="9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486400" y="5943600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410200" y="5943600"/>
            <a:ext cx="152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52400" y="762000"/>
            <a:ext cx="5105400" cy="4343399"/>
          </a:xfrm>
        </p:spPr>
        <p:txBody>
          <a:bodyPr/>
          <a:lstStyle/>
          <a:p>
            <a:pPr marL="285750" lvl="2" indent="-28575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Uganda’s largest regional hospital</a:t>
            </a:r>
          </a:p>
          <a:p>
            <a:pPr marL="285750" lvl="2" indent="-285750">
              <a:spcBef>
                <a:spcPts val="0"/>
              </a:spcBef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lvl="2" indent="-28575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Neonatal intensive care unit (NICU) cares for 56 babies on a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light day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Roughly 60% are born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premature</a:t>
            </a:r>
            <a:endParaRPr lang="en-US" sz="1600" i="1" dirty="0" smtClean="0">
              <a:latin typeface="Calibri" pitchFamily="34" charset="0"/>
              <a:cs typeface="Calibri" pitchFamily="34" charset="0"/>
            </a:endParaRPr>
          </a:p>
          <a:p>
            <a:pPr marL="742950" lvl="3" indent="-28575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3 nurses (2 at night) to split between two 20’x35’ rooms</a:t>
            </a:r>
          </a:p>
          <a:p>
            <a:pPr marL="742950" lvl="3" indent="-285750">
              <a:spcBef>
                <a:spcPts val="0"/>
              </a:spcBef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lvl="2" indent="-28575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Incubators exist but are nonfunctional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Over 95% of medical equipment in public hospitals are imported [6]</a:t>
            </a:r>
          </a:p>
          <a:p>
            <a:pPr marL="1200150" lvl="4" indent="-28575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96% of foreign donated equipment do not work 5 years after donation</a:t>
            </a:r>
          </a:p>
          <a:p>
            <a:pPr marL="742950" lvl="3" indent="-285750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most common part that breaks down is the thermostat</a:t>
            </a: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0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2900" y="304800"/>
            <a:ext cx="605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propose to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develop a low-cost, portable, easy to use, and easy to maintain modular system that provides a warm, humid, and safe environment for at-risk infants.</a:t>
            </a:r>
          </a:p>
        </p:txBody>
      </p:sp>
      <p:pic>
        <p:nvPicPr>
          <p:cNvPr id="6" name="Chart Placeholder 8"/>
          <p:cNvPicPr>
            <a:picLocks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57"/>
          <a:stretch/>
        </p:blipFill>
        <p:spPr bwMode="auto">
          <a:xfrm>
            <a:off x="1371600" y="1600200"/>
            <a:ext cx="6413500" cy="4236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80000" endPos="13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8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stA="0" endPos="49000" dist="63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Functional Requirements and Constraints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03454"/>
            <a:ext cx="5410200" cy="486394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http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://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08576" y="990600"/>
            <a:ext cx="4535424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Constraints: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100000"/>
              </a:lnSpc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Affordable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Durable</a:t>
            </a: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Easy to maintain and repair</a:t>
            </a: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Portable</a:t>
            </a: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Biocompatible 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comfortable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Intuitive and easy to use</a:t>
            </a: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Useable in a variety of incubators and cribs</a:t>
            </a: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Low powered</a:t>
            </a: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Easy to sterilize and clean</a:t>
            </a: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Allow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for high infant visibility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D:\Documents\DS\Midterm Presentation\bottom right addr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08" y="5914696"/>
            <a:ext cx="3692832" cy="9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66700" y="990600"/>
            <a:ext cx="45339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Functional Requirements: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>
              <a:buFont typeface="Calibri" pitchFamily="34" charset="0"/>
              <a:buChar char="–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Maintain a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temperature range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35-37 </a:t>
            </a:r>
            <a:r>
              <a:rPr lang="en-US" sz="1600" baseline="30000" dirty="0" err="1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C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Monitor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infant temperature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Ventilation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Humidification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40-80% relative humidity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stA="0" endPos="49000" dist="63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Functional Requirements and Constraints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03454"/>
            <a:ext cx="5410200" cy="486394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http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://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6402" r="2001" b="1407"/>
          <a:stretch/>
        </p:blipFill>
        <p:spPr bwMode="auto">
          <a:xfrm>
            <a:off x="3158022" y="1204459"/>
            <a:ext cx="3886200" cy="446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Documents\DS\Midterm Presentation\bottom right addr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08" y="5914696"/>
            <a:ext cx="3692832" cy="9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1150" y="5943600"/>
            <a:ext cx="398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Jones T,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Belsinger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H,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Mackin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M, inventors; 1996 Jul.23.Heat controlled humidifier for infant incubator. United States patent US 5,539,854.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8686" y="2181425"/>
            <a:ext cx="34254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28 - Conventional heater</a:t>
            </a:r>
          </a:p>
          <a:p>
            <a:r>
              <a:rPr lang="en-US" sz="1400" dirty="0" smtClean="0">
                <a:latin typeface="Calibri" pitchFamily="34" charset="0"/>
              </a:rPr>
              <a:t>30 - Fan</a:t>
            </a:r>
          </a:p>
          <a:p>
            <a:r>
              <a:rPr lang="en-US" sz="1400" dirty="0" smtClean="0">
                <a:latin typeface="Calibri" pitchFamily="34" charset="0"/>
              </a:rPr>
              <a:t>32 - Electric motor</a:t>
            </a:r>
          </a:p>
          <a:p>
            <a:r>
              <a:rPr lang="en-US" sz="1400" dirty="0" smtClean="0">
                <a:latin typeface="Calibri" pitchFamily="34" charset="0"/>
              </a:rPr>
              <a:t>34 - Reservoir of water</a:t>
            </a:r>
          </a:p>
          <a:p>
            <a:r>
              <a:rPr lang="en-US" sz="1400" dirty="0" smtClean="0">
                <a:latin typeface="Calibri" pitchFamily="34" charset="0"/>
              </a:rPr>
              <a:t>40 - Strip heater </a:t>
            </a:r>
          </a:p>
          <a:p>
            <a:r>
              <a:rPr lang="en-US" sz="1400" dirty="0" smtClean="0">
                <a:latin typeface="Calibri" pitchFamily="34" charset="0"/>
              </a:rPr>
              <a:t>42 - Heat exchanger</a:t>
            </a:r>
          </a:p>
          <a:p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562600" y="1066800"/>
            <a:ext cx="3581400" cy="4800600"/>
          </a:xfrm>
          <a:prstGeom prst="rect">
            <a:avLst/>
          </a:prstGeom>
          <a:solidFill>
            <a:srgbClr val="B4DFE4"/>
          </a:solidFill>
          <a:ln>
            <a:solidFill>
              <a:srgbClr val="B4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5715000" y="152400"/>
            <a:ext cx="2971800" cy="3810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Caleo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Neonatal Incubator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5562600" y="1066800"/>
            <a:ext cx="3581400" cy="4800599"/>
          </a:xfrm>
          <a:prstGeom prst="rect">
            <a:avLst/>
          </a:prstGeom>
        </p:spPr>
        <p:txBody>
          <a:bodyPr/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Provides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 controlled warm, humid, and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oxyge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n-enriched environment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Monitors and controls air temperature, skin temperature, humidity, oxygen concentration, and weight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28600" algn="l"/>
              </a:tabLst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Pros: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171450" lvl="1" indent="-171450">
              <a:buFont typeface="Calibri" pitchFamily="34" charset="0"/>
              <a:buChar char="–"/>
              <a:tabLst>
                <a:tab pos="0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Intuitive and easy to use</a:t>
            </a:r>
          </a:p>
          <a:p>
            <a:pPr marL="171450" lvl="1" indent="-171450">
              <a:buFont typeface="Calibri" pitchFamily="34" charset="0"/>
              <a:buChar char="–"/>
              <a:tabLst>
                <a:tab pos="0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High infant visibility</a:t>
            </a:r>
          </a:p>
          <a:p>
            <a:pPr marL="171450" lvl="1" indent="-171450">
              <a:buFont typeface="Calibri" pitchFamily="34" charset="0"/>
              <a:buChar char="–"/>
              <a:tabLst>
                <a:tab pos="0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Monitors and alarms</a:t>
            </a:r>
          </a:p>
          <a:p>
            <a:pPr marL="171450" lvl="1" indent="-171450">
              <a:buFont typeface="Calibri" pitchFamily="34" charset="0"/>
              <a:buChar char="–"/>
              <a:tabLst>
                <a:tab pos="0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Rechargeable battery</a:t>
            </a:r>
          </a:p>
          <a:p>
            <a:pPr marL="171450" lvl="1" indent="-171450">
              <a:tabLst>
                <a:tab pos="0" algn="l"/>
              </a:tabLst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marL="171450" lvl="1" indent="-171450">
              <a:tabLst>
                <a:tab pos="0" algn="l"/>
              </a:tabLst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Cons: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Bulky and expensive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Requires trained technician to repair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Parts not widely available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286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5486400" y="5914696"/>
            <a:ext cx="3723640" cy="943304"/>
            <a:chOff x="5486400" y="5914696"/>
            <a:chExt cx="3723640" cy="943304"/>
          </a:xfrm>
        </p:grpSpPr>
        <p:pic>
          <p:nvPicPr>
            <p:cNvPr id="15" name="Picture 2" descr="D:\Documents\DS\Midterm Presentation\bottom right addres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914696"/>
              <a:ext cx="3723640" cy="9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15"/>
            <p:cNvGrpSpPr/>
            <p:nvPr/>
          </p:nvGrpSpPr>
          <p:grpSpPr>
            <a:xfrm>
              <a:off x="5715000" y="5996970"/>
              <a:ext cx="3429000" cy="784830"/>
              <a:chOff x="76200" y="5852100"/>
              <a:chExt cx="3429000" cy="78483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6200" y="5928300"/>
                <a:ext cx="1915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P: 212.854.6196 F: 212.854.8725</a:t>
                </a:r>
              </a:p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351 Engineering Terrace</a:t>
                </a:r>
              </a:p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1210 Amsterdam Ave</a:t>
                </a:r>
              </a:p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New York, NY 10027</a:t>
                </a:r>
                <a:endParaRPr lang="en-US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3600" y="6154668"/>
                <a:ext cx="13716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Incuvive.weebly.com</a:t>
                </a:r>
                <a:endParaRPr lang="en-US" sz="9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05000" y="5852100"/>
                <a:ext cx="2286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dirty="0" smtClean="0"/>
                  <a:t>|</a:t>
                </a:r>
                <a:endParaRPr lang="en-US" sz="4500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0" y="76200"/>
            <a:ext cx="5410200" cy="5838496"/>
            <a:chOff x="0" y="76200"/>
            <a:chExt cx="5410200" cy="5838496"/>
          </a:xfrm>
        </p:grpSpPr>
        <p:sp>
          <p:nvSpPr>
            <p:cNvPr id="24" name="Rectangle 23"/>
            <p:cNvSpPr/>
            <p:nvPr/>
          </p:nvSpPr>
          <p:spPr>
            <a:xfrm>
              <a:off x="0" y="76200"/>
              <a:ext cx="5410200" cy="5838496"/>
            </a:xfrm>
            <a:prstGeom prst="rect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6300" y="533400"/>
              <a:ext cx="3543300" cy="4528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5496560" y="5914696"/>
            <a:ext cx="3647440" cy="943304"/>
            <a:chOff x="5486400" y="5914696"/>
            <a:chExt cx="3723640" cy="943304"/>
          </a:xfrm>
        </p:grpSpPr>
        <p:pic>
          <p:nvPicPr>
            <p:cNvPr id="22" name="Picture 2" descr="D:\Documents\DS\Midterm Presentation\bottom right addres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914696"/>
              <a:ext cx="3723640" cy="9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486400" y="5943600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12"/>
          <p:cNvSpPr txBox="1"/>
          <p:nvPr/>
        </p:nvSpPr>
        <p:spPr>
          <a:xfrm>
            <a:off x="762000" y="5061514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 err="1" smtClean="0">
                <a:latin typeface="Arial" pitchFamily="34" charset="0"/>
                <a:cs typeface="Arial" pitchFamily="34" charset="0"/>
              </a:rPr>
              <a:t>Caleo</a:t>
            </a:r>
            <a:r>
              <a:rPr lang="en-US" sz="800" i="1" dirty="0" smtClean="0">
                <a:latin typeface="Arial" pitchFamily="34" charset="0"/>
                <a:cs typeface="Arial" pitchFamily="34" charset="0"/>
              </a:rPr>
              <a:t> Neonatal Incubator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Drager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Medical. http://clinicalengineering.duhs.duke.edu/wysiwyg/downloads/caleo.pdf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562600" y="1066800"/>
            <a:ext cx="3581400" cy="4800600"/>
          </a:xfrm>
          <a:prstGeom prst="rect">
            <a:avLst/>
          </a:prstGeom>
          <a:solidFill>
            <a:srgbClr val="B4DFE4"/>
          </a:solidFill>
          <a:ln>
            <a:solidFill>
              <a:srgbClr val="B4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5715000" y="152400"/>
            <a:ext cx="2971800" cy="381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VAN HEMEL Baby Incubator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5562600" y="1066800"/>
            <a:ext cx="3581400" cy="4800600"/>
          </a:xfrm>
          <a:prstGeom prst="rect">
            <a:avLst/>
          </a:prstGeom>
        </p:spPr>
        <p:txBody>
          <a:bodyPr/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Built specifically for the developing world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Uses light bulbs and the 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chimney principle</a:t>
            </a:r>
            <a:r>
              <a:rPr kumimoji="0" lang="en-US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to heat and humidify 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Has an on/off switch for lights, a thermometer, and a hydrometer</a:t>
            </a:r>
          </a:p>
          <a:p>
            <a:pPr marL="171450" lvl="1" indent="-171450">
              <a:tabLst>
                <a:tab pos="228600" algn="l"/>
              </a:tabLst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Pros:</a:t>
            </a:r>
          </a:p>
          <a:p>
            <a:pPr marL="171450" lvl="1" indent="-171450">
              <a:buFont typeface="Calibri" pitchFamily="34" charset="0"/>
              <a:buChar char="–"/>
              <a:tabLst>
                <a:tab pos="228600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Cheap (~$500)</a:t>
            </a:r>
          </a:p>
          <a:p>
            <a:pPr marL="171450" lvl="1" indent="-171450">
              <a:buFont typeface="Calibri" pitchFamily="34" charset="0"/>
              <a:buChar char="–"/>
              <a:tabLst>
                <a:tab pos="228600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Made with highly available materials</a:t>
            </a:r>
          </a:p>
          <a:p>
            <a:pPr marL="171450" lvl="1" indent="-171450">
              <a:buFont typeface="Calibri" pitchFamily="34" charset="0"/>
              <a:buChar char="–"/>
              <a:tabLst>
                <a:tab pos="228600" algn="l"/>
              </a:tabLs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High infant visibility</a:t>
            </a:r>
          </a:p>
          <a:p>
            <a:pPr marL="171450" lvl="1" indent="-171450">
              <a:tabLst>
                <a:tab pos="228600" algn="l"/>
              </a:tabLst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171450" lvl="1" indent="-171450">
              <a:tabLst>
                <a:tab pos="228600" algn="l"/>
              </a:tabLst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Cons: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Not portable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Bulky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Does not have fine temperature control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Only monitors ambient temperature</a:t>
            </a:r>
          </a:p>
          <a:p>
            <a:pPr marL="171450" indent="-171450">
              <a:buFont typeface="Calibri" pitchFamily="34" charset="0"/>
              <a:buChar char="–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Must be shipped from Amsterdam</a:t>
            </a:r>
          </a:p>
          <a:p>
            <a:pPr marL="171450" lvl="1" indent="-171450">
              <a:tabLst>
                <a:tab pos="228600" algn="l"/>
              </a:tabLst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171450" lvl="1" indent="-171450">
              <a:tabLst>
                <a:tab pos="228600" algn="l"/>
              </a:tabLst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286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6200"/>
            <a:ext cx="5410200" cy="5791199"/>
            <a:chOff x="0" y="76200"/>
            <a:chExt cx="5410200" cy="579119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"/>
              <a:ext cx="5410200" cy="5791199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1676400"/>
              <a:ext cx="4791075" cy="310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5496560" y="5914696"/>
            <a:ext cx="3647440" cy="943304"/>
            <a:chOff x="5486400" y="5914696"/>
            <a:chExt cx="3723640" cy="943304"/>
          </a:xfrm>
        </p:grpSpPr>
        <p:pic>
          <p:nvPicPr>
            <p:cNvPr id="15" name="Picture 2" descr="D:\Documents\DS\Midterm Presentation\bottom right addres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914696"/>
              <a:ext cx="3723640" cy="9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486400" y="5943600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304800" y="478155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 smtClean="0">
                <a:latin typeface="Arial" pitchFamily="34" charset="0"/>
                <a:cs typeface="Arial" pitchFamily="34" charset="0"/>
              </a:rPr>
              <a:t>HEBI </a:t>
            </a:r>
            <a:r>
              <a:rPr lang="en-US" sz="800" i="1" dirty="0" err="1" smtClean="0">
                <a:latin typeface="Arial" pitchFamily="34" charset="0"/>
                <a:cs typeface="Arial" pitchFamily="34" charset="0"/>
              </a:rPr>
              <a:t>Hemel</a:t>
            </a:r>
            <a:r>
              <a:rPr lang="en-US" sz="800" i="1" dirty="0" smtClean="0">
                <a:latin typeface="Arial" pitchFamily="34" charset="0"/>
                <a:cs typeface="Arial" pitchFamily="34" charset="0"/>
              </a:rPr>
              <a:t> Baby Incubator. </a:t>
            </a:r>
          </a:p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http://www.hebi-incubator.org/templates/heb/global/index.php?lngid=2&amp;sqlmode=1&amp;fid=144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915334">
  <a:themeElements>
    <a:clrScheme name="lharris_healthcare_presentation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FC20E"/>
      </a:accent1>
      <a:accent2>
        <a:srgbClr val="FAAEE3"/>
      </a:accent2>
      <a:accent3>
        <a:srgbClr val="CEE39F"/>
      </a:accent3>
      <a:accent4>
        <a:srgbClr val="36363E"/>
      </a:accent4>
      <a:accent5>
        <a:srgbClr val="3FAEDE"/>
      </a:accent5>
      <a:accent6>
        <a:srgbClr val="B5D55B"/>
      </a:accent6>
      <a:hlink>
        <a:srgbClr val="3FAEDE"/>
      </a:hlink>
      <a:folHlink>
        <a:srgbClr val="B5D55B"/>
      </a:folHlink>
    </a:clrScheme>
    <a:fontScheme name="lharris_travel">
      <a:majorFont>
        <a:latin typeface="times new roman"/>
        <a:ea typeface=""/>
        <a:cs typeface=""/>
      </a:majorFont>
      <a:minorFont>
        <a:latin typeface="Trebus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E8AA36-F33F-41D9-8BB3-2FE38E87B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TS101915334</Template>
  <TotalTime>1041</TotalTime>
  <Words>1399</Words>
  <Application>Microsoft Office PowerPoint</Application>
  <PresentationFormat>On-screen Show (4:3)</PresentationFormat>
  <Paragraphs>319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TS101915334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kvv2103</dc:creator>
  <cp:lastModifiedBy>Default</cp:lastModifiedBy>
  <cp:revision>338</cp:revision>
  <cp:lastPrinted>2011-10-19T03:08:47Z</cp:lastPrinted>
  <dcterms:created xsi:type="dcterms:W3CDTF">2011-10-15T15:58:50Z</dcterms:created>
  <dcterms:modified xsi:type="dcterms:W3CDTF">2011-10-22T20:07:09Z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TC019153349991</vt:lpwstr>
  </property>
</Properties>
</file>