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64" r:id="rId3"/>
    <p:sldId id="385" r:id="rId4"/>
    <p:sldId id="333" r:id="rId5"/>
    <p:sldId id="370" r:id="rId6"/>
    <p:sldId id="365" r:id="rId7"/>
    <p:sldId id="342" r:id="rId8"/>
    <p:sldId id="343" r:id="rId9"/>
    <p:sldId id="374" r:id="rId10"/>
    <p:sldId id="386" r:id="rId11"/>
    <p:sldId id="375" r:id="rId12"/>
    <p:sldId id="376" r:id="rId13"/>
    <p:sldId id="377" r:id="rId14"/>
    <p:sldId id="384" r:id="rId15"/>
    <p:sldId id="378" r:id="rId16"/>
    <p:sldId id="380" r:id="rId17"/>
    <p:sldId id="357" r:id="rId18"/>
    <p:sldId id="358" r:id="rId19"/>
  </p:sldIdLst>
  <p:sldSz cx="9144000" cy="6858000" type="screen4x3"/>
  <p:notesSz cx="6997700" cy="9271000"/>
  <p:defaultTextStyle>
    <a:defPPr>
      <a:defRPr lang="en-US"/>
    </a:defPPr>
    <a:lvl1pPr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sz="2400"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et VO" initials="KV"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C2D78D"/>
    <a:srgbClr val="DEE9C1"/>
    <a:srgbClr val="D3E2AC"/>
    <a:srgbClr val="F0F5E3"/>
    <a:srgbClr val="ECF5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80" autoAdjust="0"/>
    <p:restoredTop sz="95360" autoAdjust="0"/>
  </p:normalViewPr>
  <p:slideViewPr>
    <p:cSldViewPr>
      <p:cViewPr varScale="1">
        <p:scale>
          <a:sx n="69" d="100"/>
          <a:sy n="69" d="100"/>
        </p:scale>
        <p:origin x="-1266" y="-108"/>
      </p:cViewPr>
      <p:guideLst>
        <p:guide orient="horz" pos="2160"/>
        <p:guide pos="2880"/>
      </p:guideLst>
    </p:cSldViewPr>
  </p:slideViewPr>
  <p:outlineViewPr>
    <p:cViewPr>
      <p:scale>
        <a:sx n="33" d="100"/>
        <a:sy n="33" d="100"/>
      </p:scale>
      <p:origin x="0" y="168"/>
    </p:cViewPr>
  </p:outlineViewPr>
  <p:notesTextViewPr>
    <p:cViewPr>
      <p:scale>
        <a:sx n="100" d="100"/>
        <a:sy n="100" d="100"/>
      </p:scale>
      <p:origin x="0" y="0"/>
    </p:cViewPr>
  </p:notesTextViewPr>
  <p:sorterViewPr>
    <p:cViewPr>
      <p:scale>
        <a:sx n="200" d="100"/>
        <a:sy n="200" d="100"/>
      </p:scale>
      <p:origin x="0" y="142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3-06T02:18:37.341" idx="64">
    <p:pos x="10" y="10"/>
    <p:text>-Maybe this is too crowded--add animations</p:text>
  </p:cm>
</p:cmLst>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D26094-7597-4B76-BC28-0321C6BF141D}" type="doc">
      <dgm:prSet loTypeId="urn:microsoft.com/office/officeart/2005/8/layout/chevron2" loCatId="list" qsTypeId="urn:microsoft.com/office/officeart/2005/8/quickstyle/simple1" qsCatId="simple" csTypeId="urn:microsoft.com/office/officeart/2005/8/colors/accent1_2#1" csCatId="accent1" phldr="1"/>
      <dgm:spPr/>
      <dgm:t>
        <a:bodyPr/>
        <a:lstStyle/>
        <a:p>
          <a:endParaRPr lang="en-US"/>
        </a:p>
      </dgm:t>
    </dgm:pt>
    <dgm:pt modelId="{8B966230-F114-49B5-B632-9959F6D20A4C}">
      <dgm:prSet phldrT="[Text]" custT="1"/>
      <dgm:spPr>
        <a:solidFill>
          <a:schemeClr val="accent1">
            <a:lumMod val="60000"/>
            <a:lumOff val="40000"/>
          </a:schemeClr>
        </a:solidFill>
      </dgm:spPr>
      <dgm:t>
        <a:bodyPr/>
        <a:lstStyle/>
        <a:p>
          <a:r>
            <a:rPr lang="en-US" sz="1800" dirty="0" smtClean="0">
              <a:latin typeface="Calibri" pitchFamily="34" charset="0"/>
              <a:cs typeface="Calibri" pitchFamily="34" charset="0"/>
            </a:rPr>
            <a:t>   </a:t>
          </a:r>
          <a:endParaRPr lang="en-US" sz="1800" dirty="0">
            <a:latin typeface="Calibri" pitchFamily="34" charset="0"/>
            <a:cs typeface="Calibri" pitchFamily="34" charset="0"/>
          </a:endParaRPr>
        </a:p>
      </dgm:t>
    </dgm:pt>
    <dgm:pt modelId="{F5620807-2FBD-4560-A2AF-C15839653A5F}" type="parTrans" cxnId="{922FC7DD-3953-4E38-9CB7-CA154FBAA745}">
      <dgm:prSet/>
      <dgm:spPr/>
      <dgm:t>
        <a:bodyPr/>
        <a:lstStyle/>
        <a:p>
          <a:endParaRPr lang="en-US" sz="1600"/>
        </a:p>
      </dgm:t>
    </dgm:pt>
    <dgm:pt modelId="{ADC40D1D-A7A8-47AD-B285-2C5499202D8E}" type="sibTrans" cxnId="{922FC7DD-3953-4E38-9CB7-CA154FBAA745}">
      <dgm:prSet/>
      <dgm:spPr/>
      <dgm:t>
        <a:bodyPr/>
        <a:lstStyle/>
        <a:p>
          <a:endParaRPr lang="en-US" sz="1600"/>
        </a:p>
      </dgm:t>
    </dgm:pt>
    <dgm:pt modelId="{77A32DF7-CBC9-40BB-A1E6-F3D3337CE8B8}">
      <dgm:prSet phldrT="[Text]" custT="1"/>
      <dgm:spPr>
        <a:solidFill>
          <a:schemeClr val="accent3"/>
        </a:solidFill>
        <a:ln>
          <a:noFill/>
        </a:ln>
      </dgm:spPr>
      <dgm:t>
        <a:bodyPr/>
        <a:lstStyle/>
        <a:p>
          <a:r>
            <a:rPr lang="en-US" sz="1800" dirty="0" err="1" smtClean="0">
              <a:solidFill>
                <a:schemeClr val="tx1"/>
              </a:solidFill>
              <a:latin typeface="Calibri" pitchFamily="34" charset="0"/>
              <a:cs typeface="Calibri" pitchFamily="34" charset="0"/>
            </a:rPr>
            <a:t>T</a:t>
          </a:r>
          <a:r>
            <a:rPr lang="en-US" sz="1800" baseline="-25000" dirty="0" err="1" smtClean="0">
              <a:solidFill>
                <a:schemeClr val="tx1"/>
              </a:solidFill>
              <a:latin typeface="Calibri" pitchFamily="34" charset="0"/>
              <a:cs typeface="Calibri" pitchFamily="34" charset="0"/>
            </a:rPr>
            <a:t>feedback</a:t>
          </a:r>
          <a:r>
            <a:rPr lang="en-US" sz="1800" dirty="0" smtClean="0">
              <a:solidFill>
                <a:schemeClr val="tx1"/>
              </a:solidFill>
              <a:latin typeface="Calibri" pitchFamily="34" charset="0"/>
              <a:cs typeface="Calibri" pitchFamily="34" charset="0"/>
            </a:rPr>
            <a:t>&lt;</a:t>
          </a:r>
          <a:r>
            <a:rPr lang="en-US" sz="1800" dirty="0" err="1" smtClean="0">
              <a:solidFill>
                <a:schemeClr val="tx1"/>
              </a:solidFill>
              <a:latin typeface="Calibri" pitchFamily="34" charset="0"/>
              <a:cs typeface="Calibri" pitchFamily="34" charset="0"/>
            </a:rPr>
            <a:t>T</a:t>
          </a:r>
          <a:r>
            <a:rPr lang="en-US" sz="1800" baseline="-25000" dirty="0" err="1" smtClean="0">
              <a:solidFill>
                <a:schemeClr val="tx1"/>
              </a:solidFill>
              <a:latin typeface="Calibri" pitchFamily="34" charset="0"/>
              <a:cs typeface="Calibri" pitchFamily="34" charset="0"/>
            </a:rPr>
            <a:t>feedback</a:t>
          </a:r>
          <a:r>
            <a:rPr lang="en-US" sz="1800" baseline="-25000" dirty="0" smtClean="0">
              <a:solidFill>
                <a:schemeClr val="tx1"/>
              </a:solidFill>
              <a:latin typeface="Calibri" pitchFamily="34" charset="0"/>
              <a:cs typeface="Calibri" pitchFamily="34" charset="0"/>
            </a:rPr>
            <a:t> target</a:t>
          </a:r>
          <a:endParaRPr lang="en-US" sz="1800" dirty="0">
            <a:latin typeface="Calibri" pitchFamily="34" charset="0"/>
            <a:cs typeface="Calibri" pitchFamily="34" charset="0"/>
          </a:endParaRPr>
        </a:p>
      </dgm:t>
    </dgm:pt>
    <dgm:pt modelId="{F399B09A-A7F8-40BA-B9DD-1DD35B5929D5}" type="parTrans" cxnId="{6DD8733C-BFCE-4EFF-884F-285E973BF393}">
      <dgm:prSet/>
      <dgm:spPr/>
      <dgm:t>
        <a:bodyPr/>
        <a:lstStyle/>
        <a:p>
          <a:endParaRPr lang="en-US" sz="1600"/>
        </a:p>
      </dgm:t>
    </dgm:pt>
    <dgm:pt modelId="{D7BAE94C-80F6-4174-B241-F6F0EF9682B4}" type="sibTrans" cxnId="{6DD8733C-BFCE-4EFF-884F-285E973BF393}">
      <dgm:prSet/>
      <dgm:spPr/>
      <dgm:t>
        <a:bodyPr/>
        <a:lstStyle/>
        <a:p>
          <a:endParaRPr lang="en-US" sz="1600"/>
        </a:p>
      </dgm:t>
    </dgm:pt>
    <dgm:pt modelId="{9B14CE86-F188-4B0D-8D5B-A78E79D01489}">
      <dgm:prSet phldrT="[Text]" custT="1"/>
      <dgm:spPr>
        <a:solidFill>
          <a:schemeClr val="accent3"/>
        </a:solidFill>
        <a:ln>
          <a:noFill/>
        </a:ln>
      </dgm:spPr>
      <dgm:t>
        <a:bodyPr/>
        <a:lstStyle/>
        <a:p>
          <a:r>
            <a:rPr lang="en-US" sz="1800" dirty="0" smtClean="0">
              <a:solidFill>
                <a:schemeClr val="tx1"/>
              </a:solidFill>
              <a:latin typeface="Calibri" pitchFamily="34" charset="0"/>
              <a:cs typeface="Calibri" pitchFamily="34" charset="0"/>
            </a:rPr>
            <a:t>T&lt;</a:t>
          </a:r>
          <a:r>
            <a:rPr lang="en-US" sz="1800" dirty="0" err="1" smtClean="0">
              <a:solidFill>
                <a:schemeClr val="tx1"/>
              </a:solidFill>
              <a:latin typeface="Calibri" pitchFamily="34" charset="0"/>
              <a:cs typeface="Calibri" pitchFamily="34" charset="0"/>
            </a:rPr>
            <a:t>T</a:t>
          </a:r>
          <a:r>
            <a:rPr lang="en-US" sz="1800" baseline="-25000" dirty="0" err="1" smtClean="0">
              <a:solidFill>
                <a:schemeClr val="tx1"/>
              </a:solidFill>
              <a:latin typeface="Calibri" pitchFamily="34" charset="0"/>
              <a:cs typeface="Calibri" pitchFamily="34" charset="0"/>
            </a:rPr>
            <a:t>cutoff</a:t>
          </a:r>
          <a:r>
            <a:rPr lang="en-US" sz="1800" baseline="-25000" dirty="0" smtClean="0">
              <a:solidFill>
                <a:schemeClr val="tx1"/>
              </a:solidFill>
              <a:latin typeface="Calibri" pitchFamily="34" charset="0"/>
              <a:cs typeface="Calibri" pitchFamily="34" charset="0"/>
            </a:rPr>
            <a:t> </a:t>
          </a:r>
          <a:endParaRPr lang="en-US" sz="1800" dirty="0">
            <a:latin typeface="Calibri" pitchFamily="34" charset="0"/>
            <a:cs typeface="Calibri" pitchFamily="34" charset="0"/>
          </a:endParaRPr>
        </a:p>
      </dgm:t>
    </dgm:pt>
    <dgm:pt modelId="{43722B4B-9CA5-4CA4-BFDE-BF756C2BA950}" type="parTrans" cxnId="{EBC022BD-1FF7-417D-9CD8-48EB0CA0769B}">
      <dgm:prSet/>
      <dgm:spPr/>
      <dgm:t>
        <a:bodyPr/>
        <a:lstStyle/>
        <a:p>
          <a:endParaRPr lang="en-US" sz="1600"/>
        </a:p>
      </dgm:t>
    </dgm:pt>
    <dgm:pt modelId="{E6277494-996A-4E47-8649-DFC741AECE06}" type="sibTrans" cxnId="{EBC022BD-1FF7-417D-9CD8-48EB0CA0769B}">
      <dgm:prSet/>
      <dgm:spPr/>
      <dgm:t>
        <a:bodyPr/>
        <a:lstStyle/>
        <a:p>
          <a:endParaRPr lang="en-US" sz="1600"/>
        </a:p>
      </dgm:t>
    </dgm:pt>
    <dgm:pt modelId="{A84CF3AB-6ADB-49FB-BF50-48427C52D713}">
      <dgm:prSet custT="1"/>
      <dgm:spPr>
        <a:solidFill>
          <a:schemeClr val="accent3"/>
        </a:solidFill>
        <a:ln>
          <a:noFill/>
        </a:ln>
      </dgm:spPr>
      <dgm:t>
        <a:bodyPr/>
        <a:lstStyle/>
        <a:p>
          <a:r>
            <a:rPr lang="en-US" sz="1800" dirty="0" err="1" smtClean="0">
              <a:solidFill>
                <a:schemeClr val="tx1"/>
              </a:solidFill>
              <a:latin typeface="Calibri" pitchFamily="34" charset="0"/>
              <a:cs typeface="Calibri" pitchFamily="34" charset="0"/>
            </a:rPr>
            <a:t>T</a:t>
          </a:r>
          <a:r>
            <a:rPr lang="en-US" sz="1800" baseline="-25000" dirty="0" err="1" smtClean="0">
              <a:solidFill>
                <a:schemeClr val="tx1"/>
              </a:solidFill>
              <a:latin typeface="Calibri" pitchFamily="34" charset="0"/>
              <a:cs typeface="Calibri" pitchFamily="34" charset="0"/>
            </a:rPr>
            <a:t>mat</a:t>
          </a:r>
          <a:r>
            <a:rPr lang="en-US" sz="1800" dirty="0" smtClean="0">
              <a:solidFill>
                <a:schemeClr val="tx1"/>
              </a:solidFill>
              <a:latin typeface="Calibri" pitchFamily="34" charset="0"/>
              <a:cs typeface="Calibri" pitchFamily="34" charset="0"/>
            </a:rPr>
            <a:t>&lt; </a:t>
          </a:r>
          <a:r>
            <a:rPr lang="en-US" sz="1800" dirty="0" err="1" smtClean="0">
              <a:solidFill>
                <a:schemeClr val="tx1"/>
              </a:solidFill>
              <a:latin typeface="Calibri" pitchFamily="34" charset="0"/>
              <a:cs typeface="Calibri" pitchFamily="34" charset="0"/>
            </a:rPr>
            <a:t>T</a:t>
          </a:r>
          <a:r>
            <a:rPr lang="en-US" sz="1800" baseline="-25000" dirty="0" err="1" smtClean="0">
              <a:solidFill>
                <a:schemeClr val="tx1"/>
              </a:solidFill>
              <a:latin typeface="Calibri" pitchFamily="34" charset="0"/>
              <a:cs typeface="Calibri" pitchFamily="34" charset="0"/>
            </a:rPr>
            <a:t>mat</a:t>
          </a:r>
          <a:r>
            <a:rPr lang="en-US" sz="1800" baseline="-25000" dirty="0" smtClean="0">
              <a:solidFill>
                <a:schemeClr val="tx1"/>
              </a:solidFill>
              <a:latin typeface="Calibri" pitchFamily="34" charset="0"/>
              <a:cs typeface="Calibri" pitchFamily="34" charset="0"/>
            </a:rPr>
            <a:t> cutoff</a:t>
          </a:r>
          <a:endParaRPr lang="en-US" sz="1800" dirty="0">
            <a:latin typeface="Calibri" pitchFamily="34" charset="0"/>
            <a:cs typeface="Calibri" pitchFamily="34" charset="0"/>
          </a:endParaRPr>
        </a:p>
      </dgm:t>
    </dgm:pt>
    <dgm:pt modelId="{A7B3852F-3798-4EE3-928C-5A7E57D9ECEA}" type="parTrans" cxnId="{232A51E5-D8BC-4E20-9D7D-FD6543B30055}">
      <dgm:prSet/>
      <dgm:spPr/>
      <dgm:t>
        <a:bodyPr/>
        <a:lstStyle/>
        <a:p>
          <a:endParaRPr lang="en-US" sz="1600"/>
        </a:p>
      </dgm:t>
    </dgm:pt>
    <dgm:pt modelId="{A7D6AF52-522B-4FF3-8021-C9BC2CE32F0D}" type="sibTrans" cxnId="{232A51E5-D8BC-4E20-9D7D-FD6543B30055}">
      <dgm:prSet/>
      <dgm:spPr/>
      <dgm:t>
        <a:bodyPr/>
        <a:lstStyle/>
        <a:p>
          <a:endParaRPr lang="en-US" sz="1600"/>
        </a:p>
      </dgm:t>
    </dgm:pt>
    <dgm:pt modelId="{2D031D06-9A16-40C3-9A9D-A57B200A1614}">
      <dgm:prSet custT="1"/>
      <dgm:spPr>
        <a:solidFill>
          <a:schemeClr val="accent3"/>
        </a:solidFill>
        <a:ln>
          <a:noFill/>
        </a:ln>
      </dgm:spPr>
      <dgm:t>
        <a:bodyPr/>
        <a:lstStyle/>
        <a:p>
          <a:r>
            <a:rPr lang="en-US" sz="1800" dirty="0" err="1" smtClean="0">
              <a:solidFill>
                <a:schemeClr val="tx1"/>
              </a:solidFill>
              <a:latin typeface="Calibri" pitchFamily="34" charset="0"/>
              <a:cs typeface="Calibri" pitchFamily="34" charset="0"/>
            </a:rPr>
            <a:t>T</a:t>
          </a:r>
          <a:r>
            <a:rPr lang="en-US" sz="1800" baseline="-25000" dirty="0" err="1" smtClean="0">
              <a:solidFill>
                <a:schemeClr val="tx1"/>
              </a:solidFill>
              <a:latin typeface="Calibri" pitchFamily="34" charset="0"/>
              <a:cs typeface="Calibri" pitchFamily="34" charset="0"/>
            </a:rPr>
            <a:t>infant</a:t>
          </a:r>
          <a:r>
            <a:rPr lang="en-US" sz="1800" dirty="0" smtClean="0">
              <a:solidFill>
                <a:schemeClr val="tx1"/>
              </a:solidFill>
              <a:latin typeface="Calibri" pitchFamily="34" charset="0"/>
              <a:cs typeface="Calibri" pitchFamily="34" charset="0"/>
            </a:rPr>
            <a:t>&lt;</a:t>
          </a:r>
          <a:r>
            <a:rPr lang="en-US" sz="1800" dirty="0" err="1" smtClean="0">
              <a:solidFill>
                <a:schemeClr val="tx1"/>
              </a:solidFill>
              <a:latin typeface="Calibri" pitchFamily="34" charset="0"/>
              <a:cs typeface="Calibri" pitchFamily="34" charset="0"/>
            </a:rPr>
            <a:t>T</a:t>
          </a:r>
          <a:r>
            <a:rPr lang="en-US" sz="1800" baseline="-25000" dirty="0" err="1" smtClean="0">
              <a:solidFill>
                <a:schemeClr val="tx1"/>
              </a:solidFill>
              <a:latin typeface="Calibri" pitchFamily="34" charset="0"/>
              <a:cs typeface="Calibri" pitchFamily="34" charset="0"/>
            </a:rPr>
            <a:t>overheating</a:t>
          </a:r>
          <a:endParaRPr lang="en-US" sz="1800" dirty="0">
            <a:latin typeface="Calibri" pitchFamily="34" charset="0"/>
            <a:cs typeface="Calibri" pitchFamily="34" charset="0"/>
          </a:endParaRPr>
        </a:p>
      </dgm:t>
    </dgm:pt>
    <dgm:pt modelId="{222292D4-6E40-4F4E-BD2D-2967B67B486B}" type="sibTrans" cxnId="{5D95C865-47D8-41A2-A535-1931DA222C07}">
      <dgm:prSet/>
      <dgm:spPr/>
      <dgm:t>
        <a:bodyPr/>
        <a:lstStyle/>
        <a:p>
          <a:endParaRPr lang="en-US" sz="1600"/>
        </a:p>
      </dgm:t>
    </dgm:pt>
    <dgm:pt modelId="{DE8F74F3-97CB-4ADB-92E8-9800D1584FB5}" type="parTrans" cxnId="{5D95C865-47D8-41A2-A535-1931DA222C07}">
      <dgm:prSet/>
      <dgm:spPr/>
      <dgm:t>
        <a:bodyPr/>
        <a:lstStyle/>
        <a:p>
          <a:endParaRPr lang="en-US" sz="1600"/>
        </a:p>
      </dgm:t>
    </dgm:pt>
    <dgm:pt modelId="{DD70B442-DAE6-41DD-A0C7-A8ECBB0EABC3}">
      <dgm:prSet custT="1"/>
      <dgm:spPr/>
      <dgm:t>
        <a:bodyPr/>
        <a:lstStyle/>
        <a:p>
          <a:endParaRPr lang="en-US" sz="1800" dirty="0">
            <a:latin typeface="Calibri" pitchFamily="34" charset="0"/>
            <a:cs typeface="Calibri" pitchFamily="34" charset="0"/>
          </a:endParaRPr>
        </a:p>
      </dgm:t>
    </dgm:pt>
    <dgm:pt modelId="{20C38EA6-C09D-4922-97CB-E0A3E24F5C4F}" type="parTrans" cxnId="{32878D87-591E-45BC-9FE3-211D764401B8}">
      <dgm:prSet/>
      <dgm:spPr/>
      <dgm:t>
        <a:bodyPr/>
        <a:lstStyle/>
        <a:p>
          <a:endParaRPr lang="en-US" sz="1600"/>
        </a:p>
      </dgm:t>
    </dgm:pt>
    <dgm:pt modelId="{6B58B181-AB26-4986-8F78-AA42DA8E00E6}" type="sibTrans" cxnId="{32878D87-591E-45BC-9FE3-211D764401B8}">
      <dgm:prSet/>
      <dgm:spPr/>
      <dgm:t>
        <a:bodyPr/>
        <a:lstStyle/>
        <a:p>
          <a:endParaRPr lang="en-US" sz="1600"/>
        </a:p>
      </dgm:t>
    </dgm:pt>
    <dgm:pt modelId="{4E2FD46B-3055-4E1B-B6BC-0A7368ED2009}">
      <dgm:prSet phldrT="[Text]" custT="1"/>
      <dgm:spPr>
        <a:solidFill>
          <a:schemeClr val="accent1">
            <a:lumMod val="40000"/>
            <a:lumOff val="60000"/>
            <a:alpha val="90000"/>
          </a:schemeClr>
        </a:solidFill>
      </dgm:spPr>
      <dgm:t>
        <a:bodyPr/>
        <a:lstStyle/>
        <a:p>
          <a:endParaRPr lang="en-US" sz="1800" dirty="0">
            <a:latin typeface="Calibri" pitchFamily="34" charset="0"/>
            <a:cs typeface="Calibri" pitchFamily="34" charset="0"/>
          </a:endParaRPr>
        </a:p>
      </dgm:t>
    </dgm:pt>
    <dgm:pt modelId="{AD7E2659-ABC9-4EB4-B3B7-C08A5EA8981D}" type="parTrans" cxnId="{64A3D9F6-56DF-4B54-80D7-3836734F4E24}">
      <dgm:prSet/>
      <dgm:spPr/>
      <dgm:t>
        <a:bodyPr/>
        <a:lstStyle/>
        <a:p>
          <a:endParaRPr lang="en-US" sz="1600"/>
        </a:p>
      </dgm:t>
    </dgm:pt>
    <dgm:pt modelId="{3AEFA352-E53F-4747-99F3-617DBA813404}" type="sibTrans" cxnId="{64A3D9F6-56DF-4B54-80D7-3836734F4E24}">
      <dgm:prSet/>
      <dgm:spPr/>
      <dgm:t>
        <a:bodyPr/>
        <a:lstStyle/>
        <a:p>
          <a:endParaRPr lang="en-US" sz="1600"/>
        </a:p>
      </dgm:t>
    </dgm:pt>
    <dgm:pt modelId="{C4FAF494-3CA7-4FFA-A213-9804E15207E6}">
      <dgm:prSet phldrT="[Text]" custT="1"/>
      <dgm:spPr>
        <a:solidFill>
          <a:schemeClr val="accent1">
            <a:lumMod val="20000"/>
            <a:lumOff val="80000"/>
            <a:alpha val="90000"/>
          </a:schemeClr>
        </a:solidFill>
      </dgm:spPr>
      <dgm:t>
        <a:bodyPr/>
        <a:lstStyle/>
        <a:p>
          <a:endParaRPr lang="en-US" sz="1800" dirty="0">
            <a:latin typeface="Calibri" pitchFamily="34" charset="0"/>
            <a:cs typeface="Calibri" pitchFamily="34" charset="0"/>
          </a:endParaRPr>
        </a:p>
      </dgm:t>
    </dgm:pt>
    <dgm:pt modelId="{720CF8D1-96F8-4CB7-9BAB-A0DB6C6B90FF}" type="parTrans" cxnId="{9A495624-22DE-43F9-9A04-86DCC1AFA30B}">
      <dgm:prSet/>
      <dgm:spPr/>
      <dgm:t>
        <a:bodyPr/>
        <a:lstStyle/>
        <a:p>
          <a:endParaRPr lang="en-US" sz="1600"/>
        </a:p>
      </dgm:t>
    </dgm:pt>
    <dgm:pt modelId="{F9AC27EB-71FC-4EF4-B769-4AF43BC5B2CE}" type="sibTrans" cxnId="{9A495624-22DE-43F9-9A04-86DCC1AFA30B}">
      <dgm:prSet/>
      <dgm:spPr/>
      <dgm:t>
        <a:bodyPr/>
        <a:lstStyle/>
        <a:p>
          <a:endParaRPr lang="en-US" sz="1600"/>
        </a:p>
      </dgm:t>
    </dgm:pt>
    <dgm:pt modelId="{299921C8-358F-455A-8711-F49479D294E7}">
      <dgm:prSet phldrT="[Text]" custT="1"/>
      <dgm:spPr>
        <a:solidFill>
          <a:schemeClr val="accent3"/>
        </a:solidFill>
        <a:ln>
          <a:noFill/>
        </a:ln>
      </dgm:spPr>
      <dgm:t>
        <a:bodyPr/>
        <a:lstStyle/>
        <a:p>
          <a:r>
            <a:rPr lang="en-US" sz="1800" dirty="0" smtClean="0">
              <a:solidFill>
                <a:schemeClr val="tx1"/>
              </a:solidFill>
              <a:latin typeface="Calibri" pitchFamily="34" charset="0"/>
              <a:cs typeface="Calibri" pitchFamily="34" charset="0"/>
            </a:rPr>
            <a:t>T&gt;0 °C</a:t>
          </a:r>
          <a:endParaRPr lang="en-US" sz="1800" dirty="0">
            <a:latin typeface="Calibri" pitchFamily="34" charset="0"/>
            <a:cs typeface="Calibri" pitchFamily="34" charset="0"/>
          </a:endParaRPr>
        </a:p>
      </dgm:t>
    </dgm:pt>
    <dgm:pt modelId="{EE5F8341-EA73-4CD9-9DBF-782BE03B0C6B}" type="sibTrans" cxnId="{95CC91F3-C4D9-4990-B71A-62045C701A23}">
      <dgm:prSet/>
      <dgm:spPr/>
      <dgm:t>
        <a:bodyPr/>
        <a:lstStyle/>
        <a:p>
          <a:endParaRPr lang="en-US" sz="1600"/>
        </a:p>
      </dgm:t>
    </dgm:pt>
    <dgm:pt modelId="{760DA7E5-4F84-4B53-93B4-1B071DA277E3}" type="parTrans" cxnId="{95CC91F3-C4D9-4990-B71A-62045C701A23}">
      <dgm:prSet/>
      <dgm:spPr/>
      <dgm:t>
        <a:bodyPr/>
        <a:lstStyle/>
        <a:p>
          <a:endParaRPr lang="en-US" sz="1600"/>
        </a:p>
      </dgm:t>
    </dgm:pt>
    <dgm:pt modelId="{92037F14-C7BB-4E06-83E9-3DFDFC9DAF03}">
      <dgm:prSet phldrT="[Text]" custT="1"/>
      <dgm:spPr>
        <a:solidFill>
          <a:schemeClr val="accent1">
            <a:lumMod val="40000"/>
            <a:lumOff val="60000"/>
          </a:schemeClr>
        </a:solidFill>
      </dgm:spPr>
      <dgm:t>
        <a:bodyPr/>
        <a:lstStyle/>
        <a:p>
          <a:endParaRPr lang="en-US" sz="1800" dirty="0">
            <a:latin typeface="Calibri" pitchFamily="34" charset="0"/>
            <a:cs typeface="Calibri" pitchFamily="34" charset="0"/>
          </a:endParaRPr>
        </a:p>
      </dgm:t>
    </dgm:pt>
    <dgm:pt modelId="{28F68B56-94D8-4E53-90CE-A437F75575BE}" type="sibTrans" cxnId="{7CF5585C-2863-4288-AD58-6BDE8915F9E8}">
      <dgm:prSet/>
      <dgm:spPr/>
      <dgm:t>
        <a:bodyPr/>
        <a:lstStyle/>
        <a:p>
          <a:endParaRPr lang="en-US" sz="1600"/>
        </a:p>
      </dgm:t>
    </dgm:pt>
    <dgm:pt modelId="{7A56BE2E-7FB0-4C50-A62C-A96D57CF22DC}" type="parTrans" cxnId="{7CF5585C-2863-4288-AD58-6BDE8915F9E8}">
      <dgm:prSet/>
      <dgm:spPr/>
      <dgm:t>
        <a:bodyPr/>
        <a:lstStyle/>
        <a:p>
          <a:endParaRPr lang="en-US" sz="1600"/>
        </a:p>
      </dgm:t>
    </dgm:pt>
    <dgm:pt modelId="{650A0A6C-DFD1-4492-ABBC-8AA3C222287B}" type="pres">
      <dgm:prSet presAssocID="{26D26094-7597-4B76-BC28-0321C6BF141D}" presName="linearFlow" presStyleCnt="0">
        <dgm:presLayoutVars>
          <dgm:dir/>
          <dgm:animLvl val="lvl"/>
          <dgm:resizeHandles val="exact"/>
        </dgm:presLayoutVars>
      </dgm:prSet>
      <dgm:spPr/>
      <dgm:t>
        <a:bodyPr/>
        <a:lstStyle/>
        <a:p>
          <a:endParaRPr lang="en-US"/>
        </a:p>
      </dgm:t>
    </dgm:pt>
    <dgm:pt modelId="{6B999379-175A-439C-9F69-C9095526D713}" type="pres">
      <dgm:prSet presAssocID="{8B966230-F114-49B5-B632-9959F6D20A4C}" presName="composite" presStyleCnt="0"/>
      <dgm:spPr/>
    </dgm:pt>
    <dgm:pt modelId="{A16482D9-B775-46AA-B649-C3E431A85391}" type="pres">
      <dgm:prSet presAssocID="{8B966230-F114-49B5-B632-9959F6D20A4C}" presName="parentText" presStyleLbl="alignNode1" presStyleIdx="0" presStyleCnt="5">
        <dgm:presLayoutVars>
          <dgm:chMax val="1"/>
          <dgm:bulletEnabled val="1"/>
        </dgm:presLayoutVars>
      </dgm:prSet>
      <dgm:spPr/>
      <dgm:t>
        <a:bodyPr/>
        <a:lstStyle/>
        <a:p>
          <a:endParaRPr lang="en-US"/>
        </a:p>
      </dgm:t>
    </dgm:pt>
    <dgm:pt modelId="{D8EAB6C3-46D0-4C87-AAE0-0055501B89F5}" type="pres">
      <dgm:prSet presAssocID="{8B966230-F114-49B5-B632-9959F6D20A4C}" presName="descendantText" presStyleLbl="alignAcc1" presStyleIdx="0" presStyleCnt="5">
        <dgm:presLayoutVars>
          <dgm:bulletEnabled val="1"/>
        </dgm:presLayoutVars>
      </dgm:prSet>
      <dgm:spPr/>
      <dgm:t>
        <a:bodyPr/>
        <a:lstStyle/>
        <a:p>
          <a:endParaRPr lang="en-US"/>
        </a:p>
      </dgm:t>
    </dgm:pt>
    <dgm:pt modelId="{FB9A3512-57DB-4839-81F3-A798FF88A88B}" type="pres">
      <dgm:prSet presAssocID="{ADC40D1D-A7A8-47AD-B285-2C5499202D8E}" presName="sp" presStyleCnt="0"/>
      <dgm:spPr/>
    </dgm:pt>
    <dgm:pt modelId="{50EF7CFB-7827-4152-B9F2-21239873F59F}" type="pres">
      <dgm:prSet presAssocID="{C4FAF494-3CA7-4FFA-A213-9804E15207E6}" presName="composite" presStyleCnt="0"/>
      <dgm:spPr/>
    </dgm:pt>
    <dgm:pt modelId="{BBAE9E26-2B6F-4E41-B383-359D98627079}" type="pres">
      <dgm:prSet presAssocID="{C4FAF494-3CA7-4FFA-A213-9804E15207E6}" presName="parentText" presStyleLbl="alignNode1" presStyleIdx="1" presStyleCnt="5">
        <dgm:presLayoutVars>
          <dgm:chMax val="1"/>
          <dgm:bulletEnabled val="1"/>
        </dgm:presLayoutVars>
      </dgm:prSet>
      <dgm:spPr/>
      <dgm:t>
        <a:bodyPr/>
        <a:lstStyle/>
        <a:p>
          <a:endParaRPr lang="en-US"/>
        </a:p>
      </dgm:t>
    </dgm:pt>
    <dgm:pt modelId="{576746D4-11A5-4056-87A7-3236E26ADB1D}" type="pres">
      <dgm:prSet presAssocID="{C4FAF494-3CA7-4FFA-A213-9804E15207E6}" presName="descendantText" presStyleLbl="alignAcc1" presStyleIdx="1" presStyleCnt="5">
        <dgm:presLayoutVars>
          <dgm:bulletEnabled val="1"/>
        </dgm:presLayoutVars>
      </dgm:prSet>
      <dgm:spPr/>
      <dgm:t>
        <a:bodyPr/>
        <a:lstStyle/>
        <a:p>
          <a:endParaRPr lang="en-US"/>
        </a:p>
      </dgm:t>
    </dgm:pt>
    <dgm:pt modelId="{CBEA29DD-DC27-4886-8D63-0EE695405CCF}" type="pres">
      <dgm:prSet presAssocID="{F9AC27EB-71FC-4EF4-B769-4AF43BC5B2CE}" presName="sp" presStyleCnt="0"/>
      <dgm:spPr/>
    </dgm:pt>
    <dgm:pt modelId="{0A856E77-9322-4698-86DA-92D8AD7E2BAF}" type="pres">
      <dgm:prSet presAssocID="{4E2FD46B-3055-4E1B-B6BC-0A7368ED2009}" presName="composite" presStyleCnt="0"/>
      <dgm:spPr/>
    </dgm:pt>
    <dgm:pt modelId="{5B3A6F6C-94AB-4EB5-AC4F-CBE9BEAC0745}" type="pres">
      <dgm:prSet presAssocID="{4E2FD46B-3055-4E1B-B6BC-0A7368ED2009}" presName="parentText" presStyleLbl="alignNode1" presStyleIdx="2" presStyleCnt="5">
        <dgm:presLayoutVars>
          <dgm:chMax val="1"/>
          <dgm:bulletEnabled val="1"/>
        </dgm:presLayoutVars>
      </dgm:prSet>
      <dgm:spPr/>
      <dgm:t>
        <a:bodyPr/>
        <a:lstStyle/>
        <a:p>
          <a:endParaRPr lang="en-US"/>
        </a:p>
      </dgm:t>
    </dgm:pt>
    <dgm:pt modelId="{29388729-A23E-43F1-9CD0-6CAA795C18CC}" type="pres">
      <dgm:prSet presAssocID="{4E2FD46B-3055-4E1B-B6BC-0A7368ED2009}" presName="descendantText" presStyleLbl="alignAcc1" presStyleIdx="2" presStyleCnt="5" custLinFactNeighborX="0" custLinFactNeighborY="3312">
        <dgm:presLayoutVars>
          <dgm:bulletEnabled val="1"/>
        </dgm:presLayoutVars>
      </dgm:prSet>
      <dgm:spPr/>
      <dgm:t>
        <a:bodyPr/>
        <a:lstStyle/>
        <a:p>
          <a:endParaRPr lang="en-US"/>
        </a:p>
      </dgm:t>
    </dgm:pt>
    <dgm:pt modelId="{88F985EA-541D-45BE-A5AF-27E804AB2575}" type="pres">
      <dgm:prSet presAssocID="{3AEFA352-E53F-4747-99F3-617DBA813404}" presName="sp" presStyleCnt="0"/>
      <dgm:spPr/>
    </dgm:pt>
    <dgm:pt modelId="{33E6D521-6F0B-4936-9E3F-80238B63C767}" type="pres">
      <dgm:prSet presAssocID="{92037F14-C7BB-4E06-83E9-3DFDFC9DAF03}" presName="composite" presStyleCnt="0"/>
      <dgm:spPr/>
    </dgm:pt>
    <dgm:pt modelId="{435254FB-C957-4EEF-9BA5-976A0EA707A6}" type="pres">
      <dgm:prSet presAssocID="{92037F14-C7BB-4E06-83E9-3DFDFC9DAF03}" presName="parentText" presStyleLbl="alignNode1" presStyleIdx="3" presStyleCnt="5">
        <dgm:presLayoutVars>
          <dgm:chMax val="1"/>
          <dgm:bulletEnabled val="1"/>
        </dgm:presLayoutVars>
      </dgm:prSet>
      <dgm:spPr/>
      <dgm:t>
        <a:bodyPr/>
        <a:lstStyle/>
        <a:p>
          <a:endParaRPr lang="en-US"/>
        </a:p>
      </dgm:t>
    </dgm:pt>
    <dgm:pt modelId="{EAE2794E-D31D-4269-A454-A5E20E05D843}" type="pres">
      <dgm:prSet presAssocID="{92037F14-C7BB-4E06-83E9-3DFDFC9DAF03}" presName="descendantText" presStyleLbl="alignAcc1" presStyleIdx="3" presStyleCnt="5">
        <dgm:presLayoutVars>
          <dgm:bulletEnabled val="1"/>
        </dgm:presLayoutVars>
      </dgm:prSet>
      <dgm:spPr/>
      <dgm:t>
        <a:bodyPr/>
        <a:lstStyle/>
        <a:p>
          <a:endParaRPr lang="en-US"/>
        </a:p>
      </dgm:t>
    </dgm:pt>
    <dgm:pt modelId="{3AC6B8FE-0319-4F31-A285-3A45D53B5A39}" type="pres">
      <dgm:prSet presAssocID="{28F68B56-94D8-4E53-90CE-A437F75575BE}" presName="sp" presStyleCnt="0"/>
      <dgm:spPr/>
    </dgm:pt>
    <dgm:pt modelId="{6F1B7340-30BC-4E87-8AD8-E76695C6C129}" type="pres">
      <dgm:prSet presAssocID="{DD70B442-DAE6-41DD-A0C7-A8ECBB0EABC3}" presName="composite" presStyleCnt="0"/>
      <dgm:spPr/>
    </dgm:pt>
    <dgm:pt modelId="{5406D156-E6A4-427A-A457-D2174AC3C671}" type="pres">
      <dgm:prSet presAssocID="{DD70B442-DAE6-41DD-A0C7-A8ECBB0EABC3}" presName="parentText" presStyleLbl="alignNode1" presStyleIdx="4" presStyleCnt="5">
        <dgm:presLayoutVars>
          <dgm:chMax val="1"/>
          <dgm:bulletEnabled val="1"/>
        </dgm:presLayoutVars>
      </dgm:prSet>
      <dgm:spPr/>
      <dgm:t>
        <a:bodyPr/>
        <a:lstStyle/>
        <a:p>
          <a:endParaRPr lang="en-US"/>
        </a:p>
      </dgm:t>
    </dgm:pt>
    <dgm:pt modelId="{DB87954F-AC2F-41A7-A5CF-4EA8D5DFB143}" type="pres">
      <dgm:prSet presAssocID="{DD70B442-DAE6-41DD-A0C7-A8ECBB0EABC3}" presName="descendantText" presStyleLbl="alignAcc1" presStyleIdx="4" presStyleCnt="5">
        <dgm:presLayoutVars>
          <dgm:bulletEnabled val="1"/>
        </dgm:presLayoutVars>
      </dgm:prSet>
      <dgm:spPr/>
      <dgm:t>
        <a:bodyPr/>
        <a:lstStyle/>
        <a:p>
          <a:endParaRPr lang="en-US"/>
        </a:p>
      </dgm:t>
    </dgm:pt>
  </dgm:ptLst>
  <dgm:cxnLst>
    <dgm:cxn modelId="{232A51E5-D8BC-4E20-9D7D-FD6543B30055}" srcId="{92037F14-C7BB-4E06-83E9-3DFDFC9DAF03}" destId="{A84CF3AB-6ADB-49FB-BF50-48427C52D713}" srcOrd="0" destOrd="0" parTransId="{A7B3852F-3798-4EE3-928C-5A7E57D9ECEA}" sibTransId="{A7D6AF52-522B-4FF3-8021-C9BC2CE32F0D}"/>
    <dgm:cxn modelId="{B64B28EE-A577-4C63-BA48-1A7DBDF2BCB6}" type="presOf" srcId="{26D26094-7597-4B76-BC28-0321C6BF141D}" destId="{650A0A6C-DFD1-4492-ABBC-8AA3C222287B}" srcOrd="0" destOrd="0" presId="urn:microsoft.com/office/officeart/2005/8/layout/chevron2"/>
    <dgm:cxn modelId="{C017A8D0-8811-42DA-82AC-49A69C3192ED}" type="presOf" srcId="{9B14CE86-F188-4B0D-8D5B-A78E79D01489}" destId="{576746D4-11A5-4056-87A7-3236E26ADB1D}" srcOrd="0" destOrd="0" presId="urn:microsoft.com/office/officeart/2005/8/layout/chevron2"/>
    <dgm:cxn modelId="{5D7F8E58-D9F7-448C-A165-100BB016497F}" type="presOf" srcId="{77A32DF7-CBC9-40BB-A1E6-F3D3337CE8B8}" destId="{D8EAB6C3-46D0-4C87-AAE0-0055501B89F5}" srcOrd="0" destOrd="0" presId="urn:microsoft.com/office/officeart/2005/8/layout/chevron2"/>
    <dgm:cxn modelId="{6DD8733C-BFCE-4EFF-884F-285E973BF393}" srcId="{8B966230-F114-49B5-B632-9959F6D20A4C}" destId="{77A32DF7-CBC9-40BB-A1E6-F3D3337CE8B8}" srcOrd="0" destOrd="0" parTransId="{F399B09A-A7F8-40BA-B9DD-1DD35B5929D5}" sibTransId="{D7BAE94C-80F6-4174-B241-F6F0EF9682B4}"/>
    <dgm:cxn modelId="{BECBE106-0F02-4593-AA4B-851C89A08AB3}" type="presOf" srcId="{C4FAF494-3CA7-4FFA-A213-9804E15207E6}" destId="{BBAE9E26-2B6F-4E41-B383-359D98627079}" srcOrd="0" destOrd="0" presId="urn:microsoft.com/office/officeart/2005/8/layout/chevron2"/>
    <dgm:cxn modelId="{EBC022BD-1FF7-417D-9CD8-48EB0CA0769B}" srcId="{C4FAF494-3CA7-4FFA-A213-9804E15207E6}" destId="{9B14CE86-F188-4B0D-8D5B-A78E79D01489}" srcOrd="0" destOrd="0" parTransId="{43722B4B-9CA5-4CA4-BFDE-BF756C2BA950}" sibTransId="{E6277494-996A-4E47-8649-DFC741AECE06}"/>
    <dgm:cxn modelId="{8577DB71-AFE2-4EEA-9550-D065A8167105}" type="presOf" srcId="{A84CF3AB-6ADB-49FB-BF50-48427C52D713}" destId="{EAE2794E-D31D-4269-A454-A5E20E05D843}" srcOrd="0" destOrd="0" presId="urn:microsoft.com/office/officeart/2005/8/layout/chevron2"/>
    <dgm:cxn modelId="{5C4D94FA-9D5D-4C40-B2AF-004A8EB3DD59}" type="presOf" srcId="{DD70B442-DAE6-41DD-A0C7-A8ECBB0EABC3}" destId="{5406D156-E6A4-427A-A457-D2174AC3C671}" srcOrd="0" destOrd="0" presId="urn:microsoft.com/office/officeart/2005/8/layout/chevron2"/>
    <dgm:cxn modelId="{8D7F5757-9B80-4C5B-9EE9-81731D9922F3}" type="presOf" srcId="{2D031D06-9A16-40C3-9A9D-A57B200A1614}" destId="{DB87954F-AC2F-41A7-A5CF-4EA8D5DFB143}" srcOrd="0" destOrd="0" presId="urn:microsoft.com/office/officeart/2005/8/layout/chevron2"/>
    <dgm:cxn modelId="{9A495624-22DE-43F9-9A04-86DCC1AFA30B}" srcId="{26D26094-7597-4B76-BC28-0321C6BF141D}" destId="{C4FAF494-3CA7-4FFA-A213-9804E15207E6}" srcOrd="1" destOrd="0" parTransId="{720CF8D1-96F8-4CB7-9BAB-A0DB6C6B90FF}" sibTransId="{F9AC27EB-71FC-4EF4-B769-4AF43BC5B2CE}"/>
    <dgm:cxn modelId="{64A3D9F6-56DF-4B54-80D7-3836734F4E24}" srcId="{26D26094-7597-4B76-BC28-0321C6BF141D}" destId="{4E2FD46B-3055-4E1B-B6BC-0A7368ED2009}" srcOrd="2" destOrd="0" parTransId="{AD7E2659-ABC9-4EB4-B3B7-C08A5EA8981D}" sibTransId="{3AEFA352-E53F-4747-99F3-617DBA813404}"/>
    <dgm:cxn modelId="{189BAB69-589B-4888-BEA0-CED6EFAFF111}" type="presOf" srcId="{8B966230-F114-49B5-B632-9959F6D20A4C}" destId="{A16482D9-B775-46AA-B649-C3E431A85391}" srcOrd="0" destOrd="0" presId="urn:microsoft.com/office/officeart/2005/8/layout/chevron2"/>
    <dgm:cxn modelId="{922FC7DD-3953-4E38-9CB7-CA154FBAA745}" srcId="{26D26094-7597-4B76-BC28-0321C6BF141D}" destId="{8B966230-F114-49B5-B632-9959F6D20A4C}" srcOrd="0" destOrd="0" parTransId="{F5620807-2FBD-4560-A2AF-C15839653A5F}" sibTransId="{ADC40D1D-A7A8-47AD-B285-2C5499202D8E}"/>
    <dgm:cxn modelId="{32878D87-591E-45BC-9FE3-211D764401B8}" srcId="{26D26094-7597-4B76-BC28-0321C6BF141D}" destId="{DD70B442-DAE6-41DD-A0C7-A8ECBB0EABC3}" srcOrd="4" destOrd="0" parTransId="{20C38EA6-C09D-4922-97CB-E0A3E24F5C4F}" sibTransId="{6B58B181-AB26-4986-8F78-AA42DA8E00E6}"/>
    <dgm:cxn modelId="{0CF95B06-CED1-4D5F-A1C6-9AF608A7C925}" type="presOf" srcId="{299921C8-358F-455A-8711-F49479D294E7}" destId="{29388729-A23E-43F1-9CD0-6CAA795C18CC}" srcOrd="0" destOrd="0" presId="urn:microsoft.com/office/officeart/2005/8/layout/chevron2"/>
    <dgm:cxn modelId="{95CC91F3-C4D9-4990-B71A-62045C701A23}" srcId="{4E2FD46B-3055-4E1B-B6BC-0A7368ED2009}" destId="{299921C8-358F-455A-8711-F49479D294E7}" srcOrd="0" destOrd="0" parTransId="{760DA7E5-4F84-4B53-93B4-1B071DA277E3}" sibTransId="{EE5F8341-EA73-4CD9-9DBF-782BE03B0C6B}"/>
    <dgm:cxn modelId="{5D95C865-47D8-41A2-A535-1931DA222C07}" srcId="{DD70B442-DAE6-41DD-A0C7-A8ECBB0EABC3}" destId="{2D031D06-9A16-40C3-9A9D-A57B200A1614}" srcOrd="0" destOrd="0" parTransId="{DE8F74F3-97CB-4ADB-92E8-9800D1584FB5}" sibTransId="{222292D4-6E40-4F4E-BD2D-2967B67B486B}"/>
    <dgm:cxn modelId="{7CF5585C-2863-4288-AD58-6BDE8915F9E8}" srcId="{26D26094-7597-4B76-BC28-0321C6BF141D}" destId="{92037F14-C7BB-4E06-83E9-3DFDFC9DAF03}" srcOrd="3" destOrd="0" parTransId="{7A56BE2E-7FB0-4C50-A62C-A96D57CF22DC}" sibTransId="{28F68B56-94D8-4E53-90CE-A437F75575BE}"/>
    <dgm:cxn modelId="{4FB20166-1D63-4529-BF49-49093660B5D7}" type="presOf" srcId="{4E2FD46B-3055-4E1B-B6BC-0A7368ED2009}" destId="{5B3A6F6C-94AB-4EB5-AC4F-CBE9BEAC0745}" srcOrd="0" destOrd="0" presId="urn:microsoft.com/office/officeart/2005/8/layout/chevron2"/>
    <dgm:cxn modelId="{323E89CC-5DB2-453B-823C-D9A105C63322}" type="presOf" srcId="{92037F14-C7BB-4E06-83E9-3DFDFC9DAF03}" destId="{435254FB-C957-4EEF-9BA5-976A0EA707A6}" srcOrd="0" destOrd="0" presId="urn:microsoft.com/office/officeart/2005/8/layout/chevron2"/>
    <dgm:cxn modelId="{B1FB3D14-137F-4DE5-856B-6C82077F3974}" type="presParOf" srcId="{650A0A6C-DFD1-4492-ABBC-8AA3C222287B}" destId="{6B999379-175A-439C-9F69-C9095526D713}" srcOrd="0" destOrd="0" presId="urn:microsoft.com/office/officeart/2005/8/layout/chevron2"/>
    <dgm:cxn modelId="{CF5DD198-543A-44C9-914F-9F5A5167DB1E}" type="presParOf" srcId="{6B999379-175A-439C-9F69-C9095526D713}" destId="{A16482D9-B775-46AA-B649-C3E431A85391}" srcOrd="0" destOrd="0" presId="urn:microsoft.com/office/officeart/2005/8/layout/chevron2"/>
    <dgm:cxn modelId="{70150EB3-8D2F-4D68-B554-B9598A352D49}" type="presParOf" srcId="{6B999379-175A-439C-9F69-C9095526D713}" destId="{D8EAB6C3-46D0-4C87-AAE0-0055501B89F5}" srcOrd="1" destOrd="0" presId="urn:microsoft.com/office/officeart/2005/8/layout/chevron2"/>
    <dgm:cxn modelId="{50DD36A3-1A4D-4848-B80E-D7162C8D2699}" type="presParOf" srcId="{650A0A6C-DFD1-4492-ABBC-8AA3C222287B}" destId="{FB9A3512-57DB-4839-81F3-A798FF88A88B}" srcOrd="1" destOrd="0" presId="urn:microsoft.com/office/officeart/2005/8/layout/chevron2"/>
    <dgm:cxn modelId="{53B2B906-8C29-445A-97F7-9866E60F1AC2}" type="presParOf" srcId="{650A0A6C-DFD1-4492-ABBC-8AA3C222287B}" destId="{50EF7CFB-7827-4152-B9F2-21239873F59F}" srcOrd="2" destOrd="0" presId="urn:microsoft.com/office/officeart/2005/8/layout/chevron2"/>
    <dgm:cxn modelId="{7404FDC4-FA20-40CC-B8E6-097795CFB6B4}" type="presParOf" srcId="{50EF7CFB-7827-4152-B9F2-21239873F59F}" destId="{BBAE9E26-2B6F-4E41-B383-359D98627079}" srcOrd="0" destOrd="0" presId="urn:microsoft.com/office/officeart/2005/8/layout/chevron2"/>
    <dgm:cxn modelId="{3A3434BE-AD87-46EF-96D8-455F3924E8D9}" type="presParOf" srcId="{50EF7CFB-7827-4152-B9F2-21239873F59F}" destId="{576746D4-11A5-4056-87A7-3236E26ADB1D}" srcOrd="1" destOrd="0" presId="urn:microsoft.com/office/officeart/2005/8/layout/chevron2"/>
    <dgm:cxn modelId="{052C56A9-FDC5-4DE8-AE5B-3C8086339C79}" type="presParOf" srcId="{650A0A6C-DFD1-4492-ABBC-8AA3C222287B}" destId="{CBEA29DD-DC27-4886-8D63-0EE695405CCF}" srcOrd="3" destOrd="0" presId="urn:microsoft.com/office/officeart/2005/8/layout/chevron2"/>
    <dgm:cxn modelId="{9AF4DD9D-C9FC-4EDB-983A-3235E5DC2C8A}" type="presParOf" srcId="{650A0A6C-DFD1-4492-ABBC-8AA3C222287B}" destId="{0A856E77-9322-4698-86DA-92D8AD7E2BAF}" srcOrd="4" destOrd="0" presId="urn:microsoft.com/office/officeart/2005/8/layout/chevron2"/>
    <dgm:cxn modelId="{102DBE38-7A86-47B5-894A-A8137D29A93A}" type="presParOf" srcId="{0A856E77-9322-4698-86DA-92D8AD7E2BAF}" destId="{5B3A6F6C-94AB-4EB5-AC4F-CBE9BEAC0745}" srcOrd="0" destOrd="0" presId="urn:microsoft.com/office/officeart/2005/8/layout/chevron2"/>
    <dgm:cxn modelId="{31F682BE-DDE1-49FE-934F-8E8E0E7E7EEE}" type="presParOf" srcId="{0A856E77-9322-4698-86DA-92D8AD7E2BAF}" destId="{29388729-A23E-43F1-9CD0-6CAA795C18CC}" srcOrd="1" destOrd="0" presId="urn:microsoft.com/office/officeart/2005/8/layout/chevron2"/>
    <dgm:cxn modelId="{C7552AB4-E5F1-470C-8698-8A5436ADAD49}" type="presParOf" srcId="{650A0A6C-DFD1-4492-ABBC-8AA3C222287B}" destId="{88F985EA-541D-45BE-A5AF-27E804AB2575}" srcOrd="5" destOrd="0" presId="urn:microsoft.com/office/officeart/2005/8/layout/chevron2"/>
    <dgm:cxn modelId="{8E74EF5D-B095-4429-AB29-BDE672644C29}" type="presParOf" srcId="{650A0A6C-DFD1-4492-ABBC-8AA3C222287B}" destId="{33E6D521-6F0B-4936-9E3F-80238B63C767}" srcOrd="6" destOrd="0" presId="urn:microsoft.com/office/officeart/2005/8/layout/chevron2"/>
    <dgm:cxn modelId="{B836D4BD-7DA7-48CF-850A-676B3AFEAEDC}" type="presParOf" srcId="{33E6D521-6F0B-4936-9E3F-80238B63C767}" destId="{435254FB-C957-4EEF-9BA5-976A0EA707A6}" srcOrd="0" destOrd="0" presId="urn:microsoft.com/office/officeart/2005/8/layout/chevron2"/>
    <dgm:cxn modelId="{179BE984-05B9-46EE-AFAB-FC3471A46781}" type="presParOf" srcId="{33E6D521-6F0B-4936-9E3F-80238B63C767}" destId="{EAE2794E-D31D-4269-A454-A5E20E05D843}" srcOrd="1" destOrd="0" presId="urn:microsoft.com/office/officeart/2005/8/layout/chevron2"/>
    <dgm:cxn modelId="{DAE5FFD4-8126-4031-B2B8-29F4891B886E}" type="presParOf" srcId="{650A0A6C-DFD1-4492-ABBC-8AA3C222287B}" destId="{3AC6B8FE-0319-4F31-A285-3A45D53B5A39}" srcOrd="7" destOrd="0" presId="urn:microsoft.com/office/officeart/2005/8/layout/chevron2"/>
    <dgm:cxn modelId="{C0287818-5413-43F6-802F-2427240BE5C9}" type="presParOf" srcId="{650A0A6C-DFD1-4492-ABBC-8AA3C222287B}" destId="{6F1B7340-30BC-4E87-8AD8-E76695C6C129}" srcOrd="8" destOrd="0" presId="urn:microsoft.com/office/officeart/2005/8/layout/chevron2"/>
    <dgm:cxn modelId="{6C20050F-D5CE-4044-917A-4E32CAB3AEE9}" type="presParOf" srcId="{6F1B7340-30BC-4E87-8AD8-E76695C6C129}" destId="{5406D156-E6A4-427A-A457-D2174AC3C671}" srcOrd="0" destOrd="0" presId="urn:microsoft.com/office/officeart/2005/8/layout/chevron2"/>
    <dgm:cxn modelId="{41E7F7A6-5917-44BB-9A22-8E54B16D74E4}" type="presParOf" srcId="{6F1B7340-30BC-4E87-8AD8-E76695C6C129}" destId="{DB87954F-AC2F-41A7-A5CF-4EA8D5DFB143}" srcOrd="1" destOrd="0" presId="urn:microsoft.com/office/officeart/2005/8/layout/chevron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10B869-48FA-421D-B2D6-B52571EA9A77}"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E504AD93-9EB6-4240-A47F-0F7475DA250E}">
      <dgm:prSet phldrT="[Text]" custT="1"/>
      <dgm:spPr/>
      <dgm:t>
        <a:bodyPr/>
        <a:lstStyle/>
        <a:p>
          <a:r>
            <a:rPr lang="en-US" sz="2000" b="1" dirty="0" smtClean="0">
              <a:solidFill>
                <a:schemeClr val="tx1"/>
              </a:solidFill>
              <a:latin typeface="Calibri" pitchFamily="34" charset="0"/>
              <a:cs typeface="Calibri" pitchFamily="34" charset="0"/>
            </a:rPr>
            <a:t>Phase I: Clinical Testing (2012-2013)</a:t>
          </a:r>
          <a:endParaRPr lang="en-US" sz="2000" b="1" dirty="0">
            <a:solidFill>
              <a:schemeClr val="tx1"/>
            </a:solidFill>
            <a:latin typeface="Calibri" pitchFamily="34" charset="0"/>
            <a:cs typeface="Calibri" pitchFamily="34" charset="0"/>
          </a:endParaRPr>
        </a:p>
      </dgm:t>
    </dgm:pt>
    <dgm:pt modelId="{7E655E22-6E46-42F0-B09C-C7D87564CEFB}" type="parTrans" cxnId="{A6D8A1B1-66D1-477D-813A-28CE873A1EB6}">
      <dgm:prSet/>
      <dgm:spPr/>
      <dgm:t>
        <a:bodyPr/>
        <a:lstStyle/>
        <a:p>
          <a:endParaRPr lang="en-US"/>
        </a:p>
      </dgm:t>
    </dgm:pt>
    <dgm:pt modelId="{30F707B5-8E48-40A2-9148-F9F599CD0500}" type="sibTrans" cxnId="{A6D8A1B1-66D1-477D-813A-28CE873A1EB6}">
      <dgm:prSet/>
      <dgm:spPr/>
      <dgm:t>
        <a:bodyPr/>
        <a:lstStyle/>
        <a:p>
          <a:endParaRPr lang="en-US"/>
        </a:p>
      </dgm:t>
    </dgm:pt>
    <dgm:pt modelId="{13DFA984-5B63-47D0-AE4D-E8CA8D2DCC87}">
      <dgm:prSet phldrT="[Text]" custT="1"/>
      <dgm:spPr/>
      <dgm:t>
        <a:bodyPr/>
        <a:lstStyle/>
        <a:p>
          <a:r>
            <a:rPr lang="en-US" sz="1600" dirty="0" smtClean="0">
              <a:latin typeface="Calibri" pitchFamily="34" charset="0"/>
              <a:cs typeface="Calibri" pitchFamily="34" charset="0"/>
            </a:rPr>
            <a:t>Obtain IRB approval for testing. </a:t>
          </a:r>
          <a:endParaRPr lang="en-US" sz="1600" dirty="0">
            <a:latin typeface="Calibri" pitchFamily="34" charset="0"/>
            <a:cs typeface="Calibri" pitchFamily="34" charset="0"/>
          </a:endParaRPr>
        </a:p>
      </dgm:t>
    </dgm:pt>
    <dgm:pt modelId="{1583A7B5-64F0-497B-849F-FEAE05AA3296}" type="parTrans" cxnId="{96E37750-41D6-4876-97BC-7DF9680D0F57}">
      <dgm:prSet/>
      <dgm:spPr/>
      <dgm:t>
        <a:bodyPr/>
        <a:lstStyle/>
        <a:p>
          <a:endParaRPr lang="en-US"/>
        </a:p>
      </dgm:t>
    </dgm:pt>
    <dgm:pt modelId="{CAE09FE8-1029-4BFF-ADF8-FECC20B58C6C}" type="sibTrans" cxnId="{96E37750-41D6-4876-97BC-7DF9680D0F57}">
      <dgm:prSet/>
      <dgm:spPr/>
      <dgm:t>
        <a:bodyPr/>
        <a:lstStyle/>
        <a:p>
          <a:endParaRPr lang="en-US"/>
        </a:p>
      </dgm:t>
    </dgm:pt>
    <dgm:pt modelId="{E1FB3419-0E81-45FC-B8B4-897359251C2B}">
      <dgm:prSet phldrT="[Text]" custT="1"/>
      <dgm:spPr/>
      <dgm:t>
        <a:bodyPr/>
        <a:lstStyle/>
        <a:p>
          <a:r>
            <a:rPr lang="en-US" sz="1800" b="1" dirty="0" smtClean="0">
              <a:latin typeface="Calibri" pitchFamily="34" charset="0"/>
              <a:cs typeface="Calibri" pitchFamily="34" charset="0"/>
            </a:rPr>
            <a:t>Phase II: Final Product Development and International Device Approval (2013-2015)</a:t>
          </a:r>
          <a:endParaRPr lang="en-US" sz="1800" b="1" dirty="0">
            <a:latin typeface="Calibri" pitchFamily="34" charset="0"/>
            <a:cs typeface="Calibri" pitchFamily="34" charset="0"/>
          </a:endParaRPr>
        </a:p>
      </dgm:t>
    </dgm:pt>
    <dgm:pt modelId="{214B2C8C-8C8A-4E11-9AA3-54933466A515}" type="parTrans" cxnId="{739DDEB6-F452-4899-A9B0-0778888EBBFB}">
      <dgm:prSet/>
      <dgm:spPr/>
      <dgm:t>
        <a:bodyPr/>
        <a:lstStyle/>
        <a:p>
          <a:endParaRPr lang="en-US"/>
        </a:p>
      </dgm:t>
    </dgm:pt>
    <dgm:pt modelId="{25CBCD31-D22A-424B-9197-FB0B7A56FF30}" type="sibTrans" cxnId="{739DDEB6-F452-4899-A9B0-0778888EBBFB}">
      <dgm:prSet/>
      <dgm:spPr/>
      <dgm:t>
        <a:bodyPr/>
        <a:lstStyle/>
        <a:p>
          <a:endParaRPr lang="en-US"/>
        </a:p>
      </dgm:t>
    </dgm:pt>
    <dgm:pt modelId="{09A941F6-729B-46C0-B884-70D3EE7DED56}">
      <dgm:prSet phldrT="[Text]" custT="1"/>
      <dgm:spPr/>
      <dgm:t>
        <a:bodyPr/>
        <a:lstStyle/>
        <a:p>
          <a:r>
            <a:rPr lang="en-US" sz="1600" dirty="0" smtClean="0">
              <a:latin typeface="Calibri" pitchFamily="34" charset="0"/>
              <a:cs typeface="Calibri" pitchFamily="34" charset="0"/>
            </a:rPr>
            <a:t>Incorporate testing data into development of Final Prototype</a:t>
          </a:r>
          <a:endParaRPr lang="en-US" sz="1600" dirty="0">
            <a:latin typeface="Calibri" pitchFamily="34" charset="0"/>
            <a:cs typeface="Calibri" pitchFamily="34" charset="0"/>
          </a:endParaRPr>
        </a:p>
      </dgm:t>
    </dgm:pt>
    <dgm:pt modelId="{FE7BF941-2479-47E7-ADAD-2853EAFA480D}" type="parTrans" cxnId="{E1E003B1-001C-4BF6-9207-3FD043CD0ADE}">
      <dgm:prSet/>
      <dgm:spPr/>
      <dgm:t>
        <a:bodyPr/>
        <a:lstStyle/>
        <a:p>
          <a:endParaRPr lang="en-US"/>
        </a:p>
      </dgm:t>
    </dgm:pt>
    <dgm:pt modelId="{A86564F4-DF3D-40B0-9E9D-E858611C7A59}" type="sibTrans" cxnId="{E1E003B1-001C-4BF6-9207-3FD043CD0ADE}">
      <dgm:prSet/>
      <dgm:spPr/>
      <dgm:t>
        <a:bodyPr/>
        <a:lstStyle/>
        <a:p>
          <a:endParaRPr lang="en-US"/>
        </a:p>
      </dgm:t>
    </dgm:pt>
    <dgm:pt modelId="{D472E38F-E5E5-4A14-ABF0-F90A6F7A9B92}">
      <dgm:prSet phldrT="[Text]" custT="1"/>
      <dgm:spPr/>
      <dgm:t>
        <a:bodyPr/>
        <a:lstStyle/>
        <a:p>
          <a:r>
            <a:rPr lang="en-US" sz="2000" b="1" dirty="0" smtClean="0">
              <a:solidFill>
                <a:schemeClr val="tx1"/>
              </a:solidFill>
              <a:latin typeface="Calibri" pitchFamily="34" charset="0"/>
              <a:cs typeface="Calibri" pitchFamily="34" charset="0"/>
            </a:rPr>
            <a:t>Phase III: Reimbursement and Market Availability (2015-2021)</a:t>
          </a:r>
          <a:endParaRPr lang="en-US" sz="2000" b="1" dirty="0">
            <a:solidFill>
              <a:schemeClr val="tx1"/>
            </a:solidFill>
            <a:latin typeface="Calibri" pitchFamily="34" charset="0"/>
            <a:cs typeface="Calibri" pitchFamily="34" charset="0"/>
          </a:endParaRPr>
        </a:p>
      </dgm:t>
    </dgm:pt>
    <dgm:pt modelId="{1EB0EF00-70D8-40C1-8F96-C47E166E4919}" type="parTrans" cxnId="{B2AF4A27-4786-47B2-BEF6-AF196E04E627}">
      <dgm:prSet/>
      <dgm:spPr/>
      <dgm:t>
        <a:bodyPr/>
        <a:lstStyle/>
        <a:p>
          <a:endParaRPr lang="en-US"/>
        </a:p>
      </dgm:t>
    </dgm:pt>
    <dgm:pt modelId="{46ACEAB5-E558-4452-B95C-115A3C0BFDEB}" type="sibTrans" cxnId="{B2AF4A27-4786-47B2-BEF6-AF196E04E627}">
      <dgm:prSet/>
      <dgm:spPr/>
      <dgm:t>
        <a:bodyPr/>
        <a:lstStyle/>
        <a:p>
          <a:endParaRPr lang="en-US"/>
        </a:p>
      </dgm:t>
    </dgm:pt>
    <dgm:pt modelId="{2707155A-C50D-447E-848B-050977964186}">
      <dgm:prSet phldrT="[Text]" custT="1"/>
      <dgm:spPr/>
      <dgm:t>
        <a:bodyPr/>
        <a:lstStyle/>
        <a:p>
          <a:r>
            <a:rPr lang="en-US" sz="1600" dirty="0" smtClean="0">
              <a:latin typeface="Calibri" pitchFamily="34" charset="0"/>
              <a:cs typeface="Calibri" pitchFamily="34" charset="0"/>
            </a:rPr>
            <a:t>Continue to request NGO funds so our device can be distributed to Uganda’s hospitals and clinics. </a:t>
          </a:r>
          <a:endParaRPr lang="en-US" sz="1600" dirty="0">
            <a:latin typeface="Calibri" pitchFamily="34" charset="0"/>
            <a:cs typeface="Calibri" pitchFamily="34" charset="0"/>
          </a:endParaRPr>
        </a:p>
      </dgm:t>
    </dgm:pt>
    <dgm:pt modelId="{104A9B44-2579-4176-B969-D6069D700DF8}" type="parTrans" cxnId="{203DA50F-87E3-484E-9F80-849125D88EFC}">
      <dgm:prSet/>
      <dgm:spPr/>
      <dgm:t>
        <a:bodyPr/>
        <a:lstStyle/>
        <a:p>
          <a:endParaRPr lang="en-US"/>
        </a:p>
      </dgm:t>
    </dgm:pt>
    <dgm:pt modelId="{4CBC8FFC-EF8C-46B6-9258-5F788D1CA13C}" type="sibTrans" cxnId="{203DA50F-87E3-484E-9F80-849125D88EFC}">
      <dgm:prSet/>
      <dgm:spPr/>
      <dgm:t>
        <a:bodyPr/>
        <a:lstStyle/>
        <a:p>
          <a:endParaRPr lang="en-US"/>
        </a:p>
      </dgm:t>
    </dgm:pt>
    <dgm:pt modelId="{AE0A55EB-3226-454E-8E1C-8FDA3527F5E8}">
      <dgm:prSet phldrT="[Text]" custT="1"/>
      <dgm:spPr/>
      <dgm:t>
        <a:bodyPr/>
        <a:lstStyle/>
        <a:p>
          <a:r>
            <a:rPr lang="en-US" sz="2000" b="1" dirty="0" smtClean="0">
              <a:solidFill>
                <a:schemeClr val="tx1"/>
              </a:solidFill>
              <a:latin typeface="Calibri" pitchFamily="34" charset="0"/>
              <a:cs typeface="Calibri" pitchFamily="34" charset="0"/>
            </a:rPr>
            <a:t>Phase IV: Expansion (2016-2021)</a:t>
          </a:r>
          <a:endParaRPr lang="en-US" sz="2000" b="1" dirty="0">
            <a:solidFill>
              <a:schemeClr val="tx1"/>
            </a:solidFill>
            <a:latin typeface="Calibri" pitchFamily="34" charset="0"/>
            <a:cs typeface="Calibri" pitchFamily="34" charset="0"/>
          </a:endParaRPr>
        </a:p>
      </dgm:t>
    </dgm:pt>
    <dgm:pt modelId="{983B9A65-56E3-4679-9A32-B8C04F0063B5}" type="parTrans" cxnId="{8968BC61-5405-4A67-954B-37E5B3818055}">
      <dgm:prSet/>
      <dgm:spPr/>
      <dgm:t>
        <a:bodyPr/>
        <a:lstStyle/>
        <a:p>
          <a:endParaRPr lang="en-US"/>
        </a:p>
      </dgm:t>
    </dgm:pt>
    <dgm:pt modelId="{D4797598-69D9-4EB0-936D-FDCE762CB655}" type="sibTrans" cxnId="{8968BC61-5405-4A67-954B-37E5B3818055}">
      <dgm:prSet/>
      <dgm:spPr/>
      <dgm:t>
        <a:bodyPr/>
        <a:lstStyle/>
        <a:p>
          <a:endParaRPr lang="en-US"/>
        </a:p>
      </dgm:t>
    </dgm:pt>
    <dgm:pt modelId="{79349980-5EFA-42BD-9DA9-745AB3699C0B}">
      <dgm:prSet phldrT="[Text]" custT="1"/>
      <dgm:spPr/>
      <dgm:t>
        <a:bodyPr/>
        <a:lstStyle/>
        <a:p>
          <a:r>
            <a:rPr lang="en-US" sz="1600" dirty="0" smtClean="0">
              <a:latin typeface="Calibri" pitchFamily="34" charset="0"/>
              <a:cs typeface="Calibri" pitchFamily="34" charset="0"/>
            </a:rPr>
            <a:t>Utilize profits from initial device to fund research and development of new devices. </a:t>
          </a:r>
          <a:endParaRPr lang="en-US" sz="1600" dirty="0">
            <a:latin typeface="Calibri" pitchFamily="34" charset="0"/>
            <a:cs typeface="Calibri" pitchFamily="34" charset="0"/>
          </a:endParaRPr>
        </a:p>
      </dgm:t>
    </dgm:pt>
    <dgm:pt modelId="{252CEE3C-94B8-4262-B6F9-5F9CADE71E7C}" type="parTrans" cxnId="{7D3DEB8C-7910-4279-BA44-003798F8CB4C}">
      <dgm:prSet/>
      <dgm:spPr/>
      <dgm:t>
        <a:bodyPr/>
        <a:lstStyle/>
        <a:p>
          <a:endParaRPr lang="en-US"/>
        </a:p>
      </dgm:t>
    </dgm:pt>
    <dgm:pt modelId="{1E06F2B0-0937-4D9E-A982-F7CF0F2C8B76}" type="sibTrans" cxnId="{7D3DEB8C-7910-4279-BA44-003798F8CB4C}">
      <dgm:prSet/>
      <dgm:spPr/>
      <dgm:t>
        <a:bodyPr/>
        <a:lstStyle/>
        <a:p>
          <a:endParaRPr lang="en-US"/>
        </a:p>
      </dgm:t>
    </dgm:pt>
    <dgm:pt modelId="{D2491CB2-98C9-4863-93CE-14A96AADFFDD}">
      <dgm:prSet phldrT="[Text]" custT="1"/>
      <dgm:spPr/>
      <dgm:t>
        <a:bodyPr/>
        <a:lstStyle/>
        <a:p>
          <a:r>
            <a:rPr lang="en-US" sz="1600" dirty="0" smtClean="0">
              <a:latin typeface="Calibri" pitchFamily="34" charset="0"/>
              <a:cs typeface="Calibri" pitchFamily="34" charset="0"/>
            </a:rPr>
            <a:t>Provide two initial test units to </a:t>
          </a:r>
          <a:r>
            <a:rPr lang="en-US" sz="1600" dirty="0" err="1" smtClean="0">
              <a:latin typeface="Calibri" pitchFamily="34" charset="0"/>
              <a:cs typeface="Calibri" pitchFamily="34" charset="0"/>
            </a:rPr>
            <a:t>Mulago</a:t>
          </a:r>
          <a:r>
            <a:rPr lang="en-US" sz="1600" dirty="0" smtClean="0">
              <a:latin typeface="Calibri" pitchFamily="34" charset="0"/>
              <a:cs typeface="Calibri" pitchFamily="34" charset="0"/>
            </a:rPr>
            <a:t> Hospital for in-field data collection. </a:t>
          </a:r>
          <a:endParaRPr lang="en-US" sz="1600" dirty="0">
            <a:latin typeface="Calibri" pitchFamily="34" charset="0"/>
            <a:cs typeface="Calibri" pitchFamily="34" charset="0"/>
          </a:endParaRPr>
        </a:p>
      </dgm:t>
    </dgm:pt>
    <dgm:pt modelId="{F9408108-2BD7-463F-9CDF-36956E94AAEB}" type="parTrans" cxnId="{78E80640-75F4-4C75-84AB-83AAA603151B}">
      <dgm:prSet/>
      <dgm:spPr/>
      <dgm:t>
        <a:bodyPr/>
        <a:lstStyle/>
        <a:p>
          <a:endParaRPr lang="en-US"/>
        </a:p>
      </dgm:t>
    </dgm:pt>
    <dgm:pt modelId="{5E7329E7-CF21-43E6-9881-0A10323D13C9}" type="sibTrans" cxnId="{78E80640-75F4-4C75-84AB-83AAA603151B}">
      <dgm:prSet/>
      <dgm:spPr/>
      <dgm:t>
        <a:bodyPr/>
        <a:lstStyle/>
        <a:p>
          <a:endParaRPr lang="en-US"/>
        </a:p>
      </dgm:t>
    </dgm:pt>
    <dgm:pt modelId="{547D87C1-99F6-463B-ADE6-0F9D77276665}">
      <dgm:prSet phldrT="[Text]" custT="1"/>
      <dgm:spPr/>
      <dgm:t>
        <a:bodyPr/>
        <a:lstStyle/>
        <a:p>
          <a:r>
            <a:rPr lang="en-US" sz="1600" dirty="0" smtClean="0">
              <a:latin typeface="Calibri" pitchFamily="34" charset="0"/>
              <a:cs typeface="Calibri" pitchFamily="34" charset="0"/>
            </a:rPr>
            <a:t>Begin selling and distributing our device to additional developing nations worldwide. </a:t>
          </a:r>
          <a:endParaRPr lang="en-US" sz="1600" dirty="0">
            <a:latin typeface="Calibri" pitchFamily="34" charset="0"/>
            <a:cs typeface="Calibri" pitchFamily="34" charset="0"/>
          </a:endParaRPr>
        </a:p>
      </dgm:t>
    </dgm:pt>
    <dgm:pt modelId="{A79DF43F-0C3B-405F-AD95-155C0C729E62}" type="parTrans" cxnId="{2EAB44B6-5BA1-42F6-91E6-69B459D29BEA}">
      <dgm:prSet/>
      <dgm:spPr/>
      <dgm:t>
        <a:bodyPr/>
        <a:lstStyle/>
        <a:p>
          <a:endParaRPr lang="en-US"/>
        </a:p>
      </dgm:t>
    </dgm:pt>
    <dgm:pt modelId="{04E70846-E4EC-4191-A02F-2457910ACE44}" type="sibTrans" cxnId="{2EAB44B6-5BA1-42F6-91E6-69B459D29BEA}">
      <dgm:prSet/>
      <dgm:spPr/>
      <dgm:t>
        <a:bodyPr/>
        <a:lstStyle/>
        <a:p>
          <a:endParaRPr lang="en-US"/>
        </a:p>
      </dgm:t>
    </dgm:pt>
    <dgm:pt modelId="{B5B46487-0CAF-43DF-B140-A0956C9FA7EC}">
      <dgm:prSet phldrT="[Text]" custT="1"/>
      <dgm:spPr/>
      <dgm:t>
        <a:bodyPr/>
        <a:lstStyle/>
        <a:p>
          <a:r>
            <a:rPr lang="en-US" sz="1600" dirty="0" smtClean="0">
              <a:latin typeface="Calibri" pitchFamily="34" charset="0"/>
              <a:cs typeface="Calibri" pitchFamily="34" charset="0"/>
            </a:rPr>
            <a:t>Apply for International Device Approval. </a:t>
          </a:r>
          <a:endParaRPr lang="en-US" sz="1600" dirty="0">
            <a:latin typeface="Calibri" pitchFamily="34" charset="0"/>
            <a:cs typeface="Calibri" pitchFamily="34" charset="0"/>
          </a:endParaRPr>
        </a:p>
      </dgm:t>
    </dgm:pt>
    <dgm:pt modelId="{83CFF5C5-140C-49A8-B478-67F7A528D13D}" type="parTrans" cxnId="{9EF24558-F24E-47B1-83E9-70EFE412F81F}">
      <dgm:prSet/>
      <dgm:spPr/>
      <dgm:t>
        <a:bodyPr/>
        <a:lstStyle/>
        <a:p>
          <a:endParaRPr lang="en-US"/>
        </a:p>
      </dgm:t>
    </dgm:pt>
    <dgm:pt modelId="{9E7582BD-9660-410C-8379-764CD987D1CA}" type="sibTrans" cxnId="{9EF24558-F24E-47B1-83E9-70EFE412F81F}">
      <dgm:prSet/>
      <dgm:spPr/>
      <dgm:t>
        <a:bodyPr/>
        <a:lstStyle/>
        <a:p>
          <a:endParaRPr lang="en-US"/>
        </a:p>
      </dgm:t>
    </dgm:pt>
    <dgm:pt modelId="{FDE2F9C8-B9DB-477D-98C2-3DBB2A133AFA}" type="pres">
      <dgm:prSet presAssocID="{1810B869-48FA-421D-B2D6-B52571EA9A77}" presName="Name0" presStyleCnt="0">
        <dgm:presLayoutVars>
          <dgm:dir/>
          <dgm:animLvl val="lvl"/>
          <dgm:resizeHandles val="exact"/>
        </dgm:presLayoutVars>
      </dgm:prSet>
      <dgm:spPr/>
      <dgm:t>
        <a:bodyPr/>
        <a:lstStyle/>
        <a:p>
          <a:endParaRPr lang="en-US"/>
        </a:p>
      </dgm:t>
    </dgm:pt>
    <dgm:pt modelId="{07B88293-9F8B-4F3C-8A65-65F29EA260C7}" type="pres">
      <dgm:prSet presAssocID="{AE0A55EB-3226-454E-8E1C-8FDA3527F5E8}" presName="boxAndChildren" presStyleCnt="0"/>
      <dgm:spPr/>
      <dgm:t>
        <a:bodyPr/>
        <a:lstStyle/>
        <a:p>
          <a:endParaRPr lang="en-US"/>
        </a:p>
      </dgm:t>
    </dgm:pt>
    <dgm:pt modelId="{A27FE4BC-EB65-498A-B8BD-6ADF4FE0070F}" type="pres">
      <dgm:prSet presAssocID="{AE0A55EB-3226-454E-8E1C-8FDA3527F5E8}" presName="parentTextBox" presStyleLbl="node1" presStyleIdx="0" presStyleCnt="4"/>
      <dgm:spPr/>
      <dgm:t>
        <a:bodyPr/>
        <a:lstStyle/>
        <a:p>
          <a:endParaRPr lang="en-US"/>
        </a:p>
      </dgm:t>
    </dgm:pt>
    <dgm:pt modelId="{DFE968D5-FCAC-41E9-9042-31D489B1777A}" type="pres">
      <dgm:prSet presAssocID="{AE0A55EB-3226-454E-8E1C-8FDA3527F5E8}" presName="entireBox" presStyleLbl="node1" presStyleIdx="0" presStyleCnt="4"/>
      <dgm:spPr/>
      <dgm:t>
        <a:bodyPr/>
        <a:lstStyle/>
        <a:p>
          <a:endParaRPr lang="en-US"/>
        </a:p>
      </dgm:t>
    </dgm:pt>
    <dgm:pt modelId="{2C2EDCAF-5221-403E-99ED-79D17F0FDEAE}" type="pres">
      <dgm:prSet presAssocID="{AE0A55EB-3226-454E-8E1C-8FDA3527F5E8}" presName="descendantBox" presStyleCnt="0"/>
      <dgm:spPr/>
      <dgm:t>
        <a:bodyPr/>
        <a:lstStyle/>
        <a:p>
          <a:endParaRPr lang="en-US"/>
        </a:p>
      </dgm:t>
    </dgm:pt>
    <dgm:pt modelId="{B535C3CA-B032-4C86-AA42-0C8AC45FA50F}" type="pres">
      <dgm:prSet presAssocID="{79349980-5EFA-42BD-9DA9-745AB3699C0B}" presName="childTextBox" presStyleLbl="fgAccFollowNode1" presStyleIdx="0" presStyleCnt="7">
        <dgm:presLayoutVars>
          <dgm:bulletEnabled val="1"/>
        </dgm:presLayoutVars>
      </dgm:prSet>
      <dgm:spPr/>
      <dgm:t>
        <a:bodyPr/>
        <a:lstStyle/>
        <a:p>
          <a:endParaRPr lang="en-US"/>
        </a:p>
      </dgm:t>
    </dgm:pt>
    <dgm:pt modelId="{EC146BCD-B5AF-4FBB-97B6-D892BC673111}" type="pres">
      <dgm:prSet presAssocID="{46ACEAB5-E558-4452-B95C-115A3C0BFDEB}" presName="sp" presStyleCnt="0"/>
      <dgm:spPr/>
      <dgm:t>
        <a:bodyPr/>
        <a:lstStyle/>
        <a:p>
          <a:endParaRPr lang="en-US"/>
        </a:p>
      </dgm:t>
    </dgm:pt>
    <dgm:pt modelId="{2D6831E6-DB19-4BA3-9952-4A21B69EA69A}" type="pres">
      <dgm:prSet presAssocID="{D472E38F-E5E5-4A14-ABF0-F90A6F7A9B92}" presName="arrowAndChildren" presStyleCnt="0"/>
      <dgm:spPr/>
      <dgm:t>
        <a:bodyPr/>
        <a:lstStyle/>
        <a:p>
          <a:endParaRPr lang="en-US"/>
        </a:p>
      </dgm:t>
    </dgm:pt>
    <dgm:pt modelId="{697C837C-B025-4D76-96BF-39950B768051}" type="pres">
      <dgm:prSet presAssocID="{D472E38F-E5E5-4A14-ABF0-F90A6F7A9B92}" presName="parentTextArrow" presStyleLbl="node1" presStyleIdx="0" presStyleCnt="4"/>
      <dgm:spPr/>
      <dgm:t>
        <a:bodyPr/>
        <a:lstStyle/>
        <a:p>
          <a:endParaRPr lang="en-US"/>
        </a:p>
      </dgm:t>
    </dgm:pt>
    <dgm:pt modelId="{12B87BA4-E935-4951-A332-23D1432B6B27}" type="pres">
      <dgm:prSet presAssocID="{D472E38F-E5E5-4A14-ABF0-F90A6F7A9B92}" presName="arrow" presStyleLbl="node1" presStyleIdx="1" presStyleCnt="4"/>
      <dgm:spPr/>
      <dgm:t>
        <a:bodyPr/>
        <a:lstStyle/>
        <a:p>
          <a:endParaRPr lang="en-US"/>
        </a:p>
      </dgm:t>
    </dgm:pt>
    <dgm:pt modelId="{D81F73A6-5FC8-4B51-A576-8CF08913DBF6}" type="pres">
      <dgm:prSet presAssocID="{D472E38F-E5E5-4A14-ABF0-F90A6F7A9B92}" presName="descendantArrow" presStyleCnt="0"/>
      <dgm:spPr/>
      <dgm:t>
        <a:bodyPr/>
        <a:lstStyle/>
        <a:p>
          <a:endParaRPr lang="en-US"/>
        </a:p>
      </dgm:t>
    </dgm:pt>
    <dgm:pt modelId="{15B6FA08-4676-4D6A-86C2-4FAD14D9D3C3}" type="pres">
      <dgm:prSet presAssocID="{2707155A-C50D-447E-848B-050977964186}" presName="childTextArrow" presStyleLbl="fgAccFollowNode1" presStyleIdx="1" presStyleCnt="7">
        <dgm:presLayoutVars>
          <dgm:bulletEnabled val="1"/>
        </dgm:presLayoutVars>
      </dgm:prSet>
      <dgm:spPr/>
      <dgm:t>
        <a:bodyPr/>
        <a:lstStyle/>
        <a:p>
          <a:endParaRPr lang="en-US"/>
        </a:p>
      </dgm:t>
    </dgm:pt>
    <dgm:pt modelId="{A24EBF7E-ABF0-44AE-BBC8-0DC0CE5EBAAB}" type="pres">
      <dgm:prSet presAssocID="{547D87C1-99F6-463B-ADE6-0F9D77276665}" presName="childTextArrow" presStyleLbl="fgAccFollowNode1" presStyleIdx="2" presStyleCnt="7">
        <dgm:presLayoutVars>
          <dgm:bulletEnabled val="1"/>
        </dgm:presLayoutVars>
      </dgm:prSet>
      <dgm:spPr/>
      <dgm:t>
        <a:bodyPr/>
        <a:lstStyle/>
        <a:p>
          <a:endParaRPr lang="en-US"/>
        </a:p>
      </dgm:t>
    </dgm:pt>
    <dgm:pt modelId="{F234A68E-A0E8-4F7C-89D2-F71AEBFD3421}" type="pres">
      <dgm:prSet presAssocID="{25CBCD31-D22A-424B-9197-FB0B7A56FF30}" presName="sp" presStyleCnt="0"/>
      <dgm:spPr/>
      <dgm:t>
        <a:bodyPr/>
        <a:lstStyle/>
        <a:p>
          <a:endParaRPr lang="en-US"/>
        </a:p>
      </dgm:t>
    </dgm:pt>
    <dgm:pt modelId="{7AFF8A0C-1173-456F-BFBD-C4685C989A88}" type="pres">
      <dgm:prSet presAssocID="{E1FB3419-0E81-45FC-B8B4-897359251C2B}" presName="arrowAndChildren" presStyleCnt="0"/>
      <dgm:spPr/>
      <dgm:t>
        <a:bodyPr/>
        <a:lstStyle/>
        <a:p>
          <a:endParaRPr lang="en-US"/>
        </a:p>
      </dgm:t>
    </dgm:pt>
    <dgm:pt modelId="{78EF1B6F-7ED8-48D3-8478-88FDBE5A4B5F}" type="pres">
      <dgm:prSet presAssocID="{E1FB3419-0E81-45FC-B8B4-897359251C2B}" presName="parentTextArrow" presStyleLbl="node1" presStyleIdx="1" presStyleCnt="4"/>
      <dgm:spPr/>
      <dgm:t>
        <a:bodyPr/>
        <a:lstStyle/>
        <a:p>
          <a:endParaRPr lang="en-US"/>
        </a:p>
      </dgm:t>
    </dgm:pt>
    <dgm:pt modelId="{0C84F9B6-8F04-4803-97EA-0FF6F780E7D9}" type="pres">
      <dgm:prSet presAssocID="{E1FB3419-0E81-45FC-B8B4-897359251C2B}" presName="arrow" presStyleLbl="node1" presStyleIdx="2" presStyleCnt="4"/>
      <dgm:spPr/>
      <dgm:t>
        <a:bodyPr/>
        <a:lstStyle/>
        <a:p>
          <a:endParaRPr lang="en-US"/>
        </a:p>
      </dgm:t>
    </dgm:pt>
    <dgm:pt modelId="{AA718417-F0E3-48E0-A6E8-BC8A743AD659}" type="pres">
      <dgm:prSet presAssocID="{E1FB3419-0E81-45FC-B8B4-897359251C2B}" presName="descendantArrow" presStyleCnt="0"/>
      <dgm:spPr/>
      <dgm:t>
        <a:bodyPr/>
        <a:lstStyle/>
        <a:p>
          <a:endParaRPr lang="en-US"/>
        </a:p>
      </dgm:t>
    </dgm:pt>
    <dgm:pt modelId="{149AAA12-EAAB-4231-A4FA-3AFE6F037E80}" type="pres">
      <dgm:prSet presAssocID="{09A941F6-729B-46C0-B884-70D3EE7DED56}" presName="childTextArrow" presStyleLbl="fgAccFollowNode1" presStyleIdx="3" presStyleCnt="7">
        <dgm:presLayoutVars>
          <dgm:bulletEnabled val="1"/>
        </dgm:presLayoutVars>
      </dgm:prSet>
      <dgm:spPr/>
      <dgm:t>
        <a:bodyPr/>
        <a:lstStyle/>
        <a:p>
          <a:endParaRPr lang="en-US"/>
        </a:p>
      </dgm:t>
    </dgm:pt>
    <dgm:pt modelId="{DA6B6EE5-B687-4D69-BE1A-2E4B4FB84683}" type="pres">
      <dgm:prSet presAssocID="{B5B46487-0CAF-43DF-B140-A0956C9FA7EC}" presName="childTextArrow" presStyleLbl="fgAccFollowNode1" presStyleIdx="4" presStyleCnt="7">
        <dgm:presLayoutVars>
          <dgm:bulletEnabled val="1"/>
        </dgm:presLayoutVars>
      </dgm:prSet>
      <dgm:spPr/>
      <dgm:t>
        <a:bodyPr/>
        <a:lstStyle/>
        <a:p>
          <a:endParaRPr lang="en-US"/>
        </a:p>
      </dgm:t>
    </dgm:pt>
    <dgm:pt modelId="{6F4A4A35-9343-4418-818B-CD4F6DFC299E}" type="pres">
      <dgm:prSet presAssocID="{30F707B5-8E48-40A2-9148-F9F599CD0500}" presName="sp" presStyleCnt="0"/>
      <dgm:spPr/>
      <dgm:t>
        <a:bodyPr/>
        <a:lstStyle/>
        <a:p>
          <a:endParaRPr lang="en-US"/>
        </a:p>
      </dgm:t>
    </dgm:pt>
    <dgm:pt modelId="{98310EC1-7E3B-4243-A2FF-EE453DD1F0EC}" type="pres">
      <dgm:prSet presAssocID="{E504AD93-9EB6-4240-A47F-0F7475DA250E}" presName="arrowAndChildren" presStyleCnt="0"/>
      <dgm:spPr/>
      <dgm:t>
        <a:bodyPr/>
        <a:lstStyle/>
        <a:p>
          <a:endParaRPr lang="en-US"/>
        </a:p>
      </dgm:t>
    </dgm:pt>
    <dgm:pt modelId="{9A92A688-EE9D-447D-BA75-272DCDDC77B6}" type="pres">
      <dgm:prSet presAssocID="{E504AD93-9EB6-4240-A47F-0F7475DA250E}" presName="parentTextArrow" presStyleLbl="node1" presStyleIdx="2" presStyleCnt="4"/>
      <dgm:spPr/>
      <dgm:t>
        <a:bodyPr/>
        <a:lstStyle/>
        <a:p>
          <a:endParaRPr lang="en-US"/>
        </a:p>
      </dgm:t>
    </dgm:pt>
    <dgm:pt modelId="{65E28A16-5A40-46BB-ADAA-01AEC1D9784E}" type="pres">
      <dgm:prSet presAssocID="{E504AD93-9EB6-4240-A47F-0F7475DA250E}" presName="arrow" presStyleLbl="node1" presStyleIdx="3" presStyleCnt="4" custLinFactNeighborX="5005" custLinFactNeighborY="-123"/>
      <dgm:spPr/>
      <dgm:t>
        <a:bodyPr/>
        <a:lstStyle/>
        <a:p>
          <a:endParaRPr lang="en-US"/>
        </a:p>
      </dgm:t>
    </dgm:pt>
    <dgm:pt modelId="{0772307F-1E2C-43B8-AB4C-457CC3187B85}" type="pres">
      <dgm:prSet presAssocID="{E504AD93-9EB6-4240-A47F-0F7475DA250E}" presName="descendantArrow" presStyleCnt="0"/>
      <dgm:spPr/>
      <dgm:t>
        <a:bodyPr/>
        <a:lstStyle/>
        <a:p>
          <a:endParaRPr lang="en-US"/>
        </a:p>
      </dgm:t>
    </dgm:pt>
    <dgm:pt modelId="{0CFA460B-5B12-4593-AF41-F024C66C903B}" type="pres">
      <dgm:prSet presAssocID="{13DFA984-5B63-47D0-AE4D-E8CA8D2DCC87}" presName="childTextArrow" presStyleLbl="fgAccFollowNode1" presStyleIdx="5" presStyleCnt="7">
        <dgm:presLayoutVars>
          <dgm:bulletEnabled val="1"/>
        </dgm:presLayoutVars>
      </dgm:prSet>
      <dgm:spPr/>
      <dgm:t>
        <a:bodyPr/>
        <a:lstStyle/>
        <a:p>
          <a:endParaRPr lang="en-US"/>
        </a:p>
      </dgm:t>
    </dgm:pt>
    <dgm:pt modelId="{2B9E333C-C12D-4A62-A11F-39A9F32BC2BF}" type="pres">
      <dgm:prSet presAssocID="{D2491CB2-98C9-4863-93CE-14A96AADFFDD}" presName="childTextArrow" presStyleLbl="fgAccFollowNode1" presStyleIdx="6" presStyleCnt="7">
        <dgm:presLayoutVars>
          <dgm:bulletEnabled val="1"/>
        </dgm:presLayoutVars>
      </dgm:prSet>
      <dgm:spPr/>
      <dgm:t>
        <a:bodyPr/>
        <a:lstStyle/>
        <a:p>
          <a:endParaRPr lang="en-US"/>
        </a:p>
      </dgm:t>
    </dgm:pt>
  </dgm:ptLst>
  <dgm:cxnLst>
    <dgm:cxn modelId="{353DC15F-F8BA-409E-AB81-DCE5DFB43A9B}" type="presOf" srcId="{AE0A55EB-3226-454E-8E1C-8FDA3527F5E8}" destId="{A27FE4BC-EB65-498A-B8BD-6ADF4FE0070F}" srcOrd="0" destOrd="0" presId="urn:microsoft.com/office/officeart/2005/8/layout/process4"/>
    <dgm:cxn modelId="{D3DD7B88-2CB9-49CE-8C9A-111D32EC0FDA}" type="presOf" srcId="{E504AD93-9EB6-4240-A47F-0F7475DA250E}" destId="{9A92A688-EE9D-447D-BA75-272DCDDC77B6}" srcOrd="0" destOrd="0" presId="urn:microsoft.com/office/officeart/2005/8/layout/process4"/>
    <dgm:cxn modelId="{267E5DF3-7341-412D-B36E-EB120921F4B1}" type="presOf" srcId="{E1FB3419-0E81-45FC-B8B4-897359251C2B}" destId="{78EF1B6F-7ED8-48D3-8478-88FDBE5A4B5F}" srcOrd="0" destOrd="0" presId="urn:microsoft.com/office/officeart/2005/8/layout/process4"/>
    <dgm:cxn modelId="{B2AF4A27-4786-47B2-BEF6-AF196E04E627}" srcId="{1810B869-48FA-421D-B2D6-B52571EA9A77}" destId="{D472E38F-E5E5-4A14-ABF0-F90A6F7A9B92}" srcOrd="2" destOrd="0" parTransId="{1EB0EF00-70D8-40C1-8F96-C47E166E4919}" sibTransId="{46ACEAB5-E558-4452-B95C-115A3C0BFDEB}"/>
    <dgm:cxn modelId="{449BD788-94B1-4382-947E-62C200F8E884}" type="presOf" srcId="{D472E38F-E5E5-4A14-ABF0-F90A6F7A9B92}" destId="{697C837C-B025-4D76-96BF-39950B768051}" srcOrd="0" destOrd="0" presId="urn:microsoft.com/office/officeart/2005/8/layout/process4"/>
    <dgm:cxn modelId="{0BE6B545-2C24-4154-AC0D-A6DA933CE8C3}" type="presOf" srcId="{2707155A-C50D-447E-848B-050977964186}" destId="{15B6FA08-4676-4D6A-86C2-4FAD14D9D3C3}" srcOrd="0" destOrd="0" presId="urn:microsoft.com/office/officeart/2005/8/layout/process4"/>
    <dgm:cxn modelId="{932DA1C7-B565-44B3-9FFB-0D3E03B0E8A3}" type="presOf" srcId="{D472E38F-E5E5-4A14-ABF0-F90A6F7A9B92}" destId="{12B87BA4-E935-4951-A332-23D1432B6B27}" srcOrd="1" destOrd="0" presId="urn:microsoft.com/office/officeart/2005/8/layout/process4"/>
    <dgm:cxn modelId="{96E37750-41D6-4876-97BC-7DF9680D0F57}" srcId="{E504AD93-9EB6-4240-A47F-0F7475DA250E}" destId="{13DFA984-5B63-47D0-AE4D-E8CA8D2DCC87}" srcOrd="0" destOrd="0" parTransId="{1583A7B5-64F0-497B-849F-FEAE05AA3296}" sibTransId="{CAE09FE8-1029-4BFF-ADF8-FECC20B58C6C}"/>
    <dgm:cxn modelId="{9EF24558-F24E-47B1-83E9-70EFE412F81F}" srcId="{E1FB3419-0E81-45FC-B8B4-897359251C2B}" destId="{B5B46487-0CAF-43DF-B140-A0956C9FA7EC}" srcOrd="1" destOrd="0" parTransId="{83CFF5C5-140C-49A8-B478-67F7A528D13D}" sibTransId="{9E7582BD-9660-410C-8379-764CD987D1CA}"/>
    <dgm:cxn modelId="{54476AF9-F1AC-4EED-B529-41199ED4A64F}" type="presOf" srcId="{E504AD93-9EB6-4240-A47F-0F7475DA250E}" destId="{65E28A16-5A40-46BB-ADAA-01AEC1D9784E}" srcOrd="1" destOrd="0" presId="urn:microsoft.com/office/officeart/2005/8/layout/process4"/>
    <dgm:cxn modelId="{78E80640-75F4-4C75-84AB-83AAA603151B}" srcId="{E504AD93-9EB6-4240-A47F-0F7475DA250E}" destId="{D2491CB2-98C9-4863-93CE-14A96AADFFDD}" srcOrd="1" destOrd="0" parTransId="{F9408108-2BD7-463F-9CDF-36956E94AAEB}" sibTransId="{5E7329E7-CF21-43E6-9881-0A10323D13C9}"/>
    <dgm:cxn modelId="{8D24C8FC-B8BC-4FF1-BE56-3330759120E9}" type="presOf" srcId="{E1FB3419-0E81-45FC-B8B4-897359251C2B}" destId="{0C84F9B6-8F04-4803-97EA-0FF6F780E7D9}" srcOrd="1" destOrd="0" presId="urn:microsoft.com/office/officeart/2005/8/layout/process4"/>
    <dgm:cxn modelId="{3A27ACE3-9252-4628-AD9E-4E375A3FF6F0}" type="presOf" srcId="{547D87C1-99F6-463B-ADE6-0F9D77276665}" destId="{A24EBF7E-ABF0-44AE-BBC8-0DC0CE5EBAAB}" srcOrd="0" destOrd="0" presId="urn:microsoft.com/office/officeart/2005/8/layout/process4"/>
    <dgm:cxn modelId="{381A21BE-04F0-4553-B830-4205CBDAC9CE}" type="presOf" srcId="{79349980-5EFA-42BD-9DA9-745AB3699C0B}" destId="{B535C3CA-B032-4C86-AA42-0C8AC45FA50F}" srcOrd="0" destOrd="0" presId="urn:microsoft.com/office/officeart/2005/8/layout/process4"/>
    <dgm:cxn modelId="{8968BC61-5405-4A67-954B-37E5B3818055}" srcId="{1810B869-48FA-421D-B2D6-B52571EA9A77}" destId="{AE0A55EB-3226-454E-8E1C-8FDA3527F5E8}" srcOrd="3" destOrd="0" parTransId="{983B9A65-56E3-4679-9A32-B8C04F0063B5}" sibTransId="{D4797598-69D9-4EB0-936D-FDCE762CB655}"/>
    <dgm:cxn modelId="{2EAB44B6-5BA1-42F6-91E6-69B459D29BEA}" srcId="{D472E38F-E5E5-4A14-ABF0-F90A6F7A9B92}" destId="{547D87C1-99F6-463B-ADE6-0F9D77276665}" srcOrd="1" destOrd="0" parTransId="{A79DF43F-0C3B-405F-AD95-155C0C729E62}" sibTransId="{04E70846-E4EC-4191-A02F-2457910ACE44}"/>
    <dgm:cxn modelId="{9E4842F7-5A86-431E-B006-932DBA42E858}" type="presOf" srcId="{D2491CB2-98C9-4863-93CE-14A96AADFFDD}" destId="{2B9E333C-C12D-4A62-A11F-39A9F32BC2BF}" srcOrd="0" destOrd="0" presId="urn:microsoft.com/office/officeart/2005/8/layout/process4"/>
    <dgm:cxn modelId="{E1E003B1-001C-4BF6-9207-3FD043CD0ADE}" srcId="{E1FB3419-0E81-45FC-B8B4-897359251C2B}" destId="{09A941F6-729B-46C0-B884-70D3EE7DED56}" srcOrd="0" destOrd="0" parTransId="{FE7BF941-2479-47E7-ADAD-2853EAFA480D}" sibTransId="{A86564F4-DF3D-40B0-9E9D-E858611C7A59}"/>
    <dgm:cxn modelId="{739DDEB6-F452-4899-A9B0-0778888EBBFB}" srcId="{1810B869-48FA-421D-B2D6-B52571EA9A77}" destId="{E1FB3419-0E81-45FC-B8B4-897359251C2B}" srcOrd="1" destOrd="0" parTransId="{214B2C8C-8C8A-4E11-9AA3-54933466A515}" sibTransId="{25CBCD31-D22A-424B-9197-FB0B7A56FF30}"/>
    <dgm:cxn modelId="{4C63AA64-FE64-4C93-B38E-3DC8C47BE8C4}" type="presOf" srcId="{1810B869-48FA-421D-B2D6-B52571EA9A77}" destId="{FDE2F9C8-B9DB-477D-98C2-3DBB2A133AFA}" srcOrd="0" destOrd="0" presId="urn:microsoft.com/office/officeart/2005/8/layout/process4"/>
    <dgm:cxn modelId="{A6D8A1B1-66D1-477D-813A-28CE873A1EB6}" srcId="{1810B869-48FA-421D-B2D6-B52571EA9A77}" destId="{E504AD93-9EB6-4240-A47F-0F7475DA250E}" srcOrd="0" destOrd="0" parTransId="{7E655E22-6E46-42F0-B09C-C7D87564CEFB}" sibTransId="{30F707B5-8E48-40A2-9148-F9F599CD0500}"/>
    <dgm:cxn modelId="{203DA50F-87E3-484E-9F80-849125D88EFC}" srcId="{D472E38F-E5E5-4A14-ABF0-F90A6F7A9B92}" destId="{2707155A-C50D-447E-848B-050977964186}" srcOrd="0" destOrd="0" parTransId="{104A9B44-2579-4176-B969-D6069D700DF8}" sibTransId="{4CBC8FFC-EF8C-46B6-9258-5F788D1CA13C}"/>
    <dgm:cxn modelId="{1891FB53-3F33-484B-9565-4444DE0F82C0}" type="presOf" srcId="{AE0A55EB-3226-454E-8E1C-8FDA3527F5E8}" destId="{DFE968D5-FCAC-41E9-9042-31D489B1777A}" srcOrd="1" destOrd="0" presId="urn:microsoft.com/office/officeart/2005/8/layout/process4"/>
    <dgm:cxn modelId="{D47A6A65-1F13-4F74-AC6E-115E66FDDDD3}" type="presOf" srcId="{09A941F6-729B-46C0-B884-70D3EE7DED56}" destId="{149AAA12-EAAB-4231-A4FA-3AFE6F037E80}" srcOrd="0" destOrd="0" presId="urn:microsoft.com/office/officeart/2005/8/layout/process4"/>
    <dgm:cxn modelId="{D2C1BCF1-5B64-4D01-98E9-435B650E6096}" type="presOf" srcId="{13DFA984-5B63-47D0-AE4D-E8CA8D2DCC87}" destId="{0CFA460B-5B12-4593-AF41-F024C66C903B}" srcOrd="0" destOrd="0" presId="urn:microsoft.com/office/officeart/2005/8/layout/process4"/>
    <dgm:cxn modelId="{FA9D1B36-CD33-48FA-802F-C16E2087E35C}" type="presOf" srcId="{B5B46487-0CAF-43DF-B140-A0956C9FA7EC}" destId="{DA6B6EE5-B687-4D69-BE1A-2E4B4FB84683}" srcOrd="0" destOrd="0" presId="urn:microsoft.com/office/officeart/2005/8/layout/process4"/>
    <dgm:cxn modelId="{7D3DEB8C-7910-4279-BA44-003798F8CB4C}" srcId="{AE0A55EB-3226-454E-8E1C-8FDA3527F5E8}" destId="{79349980-5EFA-42BD-9DA9-745AB3699C0B}" srcOrd="0" destOrd="0" parTransId="{252CEE3C-94B8-4262-B6F9-5F9CADE71E7C}" sibTransId="{1E06F2B0-0937-4D9E-A982-F7CF0F2C8B76}"/>
    <dgm:cxn modelId="{23C11856-46A0-492D-B254-A654C3DC64D5}" type="presParOf" srcId="{FDE2F9C8-B9DB-477D-98C2-3DBB2A133AFA}" destId="{07B88293-9F8B-4F3C-8A65-65F29EA260C7}" srcOrd="0" destOrd="0" presId="urn:microsoft.com/office/officeart/2005/8/layout/process4"/>
    <dgm:cxn modelId="{9CA5E016-B425-40DA-AF32-E47145DAB151}" type="presParOf" srcId="{07B88293-9F8B-4F3C-8A65-65F29EA260C7}" destId="{A27FE4BC-EB65-498A-B8BD-6ADF4FE0070F}" srcOrd="0" destOrd="0" presId="urn:microsoft.com/office/officeart/2005/8/layout/process4"/>
    <dgm:cxn modelId="{EB248117-3B30-4F33-9469-B536F68FCF22}" type="presParOf" srcId="{07B88293-9F8B-4F3C-8A65-65F29EA260C7}" destId="{DFE968D5-FCAC-41E9-9042-31D489B1777A}" srcOrd="1" destOrd="0" presId="urn:microsoft.com/office/officeart/2005/8/layout/process4"/>
    <dgm:cxn modelId="{800F15A1-6D8E-4539-87BA-4C93CB925FA3}" type="presParOf" srcId="{07B88293-9F8B-4F3C-8A65-65F29EA260C7}" destId="{2C2EDCAF-5221-403E-99ED-79D17F0FDEAE}" srcOrd="2" destOrd="0" presId="urn:microsoft.com/office/officeart/2005/8/layout/process4"/>
    <dgm:cxn modelId="{453B619F-1A87-4E91-94E9-D99D5538B29D}" type="presParOf" srcId="{2C2EDCAF-5221-403E-99ED-79D17F0FDEAE}" destId="{B535C3CA-B032-4C86-AA42-0C8AC45FA50F}" srcOrd="0" destOrd="0" presId="urn:microsoft.com/office/officeart/2005/8/layout/process4"/>
    <dgm:cxn modelId="{96718633-544C-4FF1-9B42-FA0D2A08E771}" type="presParOf" srcId="{FDE2F9C8-B9DB-477D-98C2-3DBB2A133AFA}" destId="{EC146BCD-B5AF-4FBB-97B6-D892BC673111}" srcOrd="1" destOrd="0" presId="urn:microsoft.com/office/officeart/2005/8/layout/process4"/>
    <dgm:cxn modelId="{7F2541A7-C76E-4653-869E-748DDFD90800}" type="presParOf" srcId="{FDE2F9C8-B9DB-477D-98C2-3DBB2A133AFA}" destId="{2D6831E6-DB19-4BA3-9952-4A21B69EA69A}" srcOrd="2" destOrd="0" presId="urn:microsoft.com/office/officeart/2005/8/layout/process4"/>
    <dgm:cxn modelId="{AB5BE6C0-B5A8-468D-8EFE-C02BBD706704}" type="presParOf" srcId="{2D6831E6-DB19-4BA3-9952-4A21B69EA69A}" destId="{697C837C-B025-4D76-96BF-39950B768051}" srcOrd="0" destOrd="0" presId="urn:microsoft.com/office/officeart/2005/8/layout/process4"/>
    <dgm:cxn modelId="{4A8EE2CE-1105-4E04-B6AE-623F1598991C}" type="presParOf" srcId="{2D6831E6-DB19-4BA3-9952-4A21B69EA69A}" destId="{12B87BA4-E935-4951-A332-23D1432B6B27}" srcOrd="1" destOrd="0" presId="urn:microsoft.com/office/officeart/2005/8/layout/process4"/>
    <dgm:cxn modelId="{2EB2CFBF-8FA2-4B50-BEE6-A79880383011}" type="presParOf" srcId="{2D6831E6-DB19-4BA3-9952-4A21B69EA69A}" destId="{D81F73A6-5FC8-4B51-A576-8CF08913DBF6}" srcOrd="2" destOrd="0" presId="urn:microsoft.com/office/officeart/2005/8/layout/process4"/>
    <dgm:cxn modelId="{16FE4462-2A00-467B-A9EB-E27E51D15CA0}" type="presParOf" srcId="{D81F73A6-5FC8-4B51-A576-8CF08913DBF6}" destId="{15B6FA08-4676-4D6A-86C2-4FAD14D9D3C3}" srcOrd="0" destOrd="0" presId="urn:microsoft.com/office/officeart/2005/8/layout/process4"/>
    <dgm:cxn modelId="{218C5133-94DC-4BA0-8423-B8993D04382A}" type="presParOf" srcId="{D81F73A6-5FC8-4B51-A576-8CF08913DBF6}" destId="{A24EBF7E-ABF0-44AE-BBC8-0DC0CE5EBAAB}" srcOrd="1" destOrd="0" presId="urn:microsoft.com/office/officeart/2005/8/layout/process4"/>
    <dgm:cxn modelId="{4C9B9FAB-3C40-4E78-9FDD-CDFD4476C410}" type="presParOf" srcId="{FDE2F9C8-B9DB-477D-98C2-3DBB2A133AFA}" destId="{F234A68E-A0E8-4F7C-89D2-F71AEBFD3421}" srcOrd="3" destOrd="0" presId="urn:microsoft.com/office/officeart/2005/8/layout/process4"/>
    <dgm:cxn modelId="{411F9F32-0151-48EC-9116-676FB8340913}" type="presParOf" srcId="{FDE2F9C8-B9DB-477D-98C2-3DBB2A133AFA}" destId="{7AFF8A0C-1173-456F-BFBD-C4685C989A88}" srcOrd="4" destOrd="0" presId="urn:microsoft.com/office/officeart/2005/8/layout/process4"/>
    <dgm:cxn modelId="{54677136-9003-4B10-B335-F518A3A8C065}" type="presParOf" srcId="{7AFF8A0C-1173-456F-BFBD-C4685C989A88}" destId="{78EF1B6F-7ED8-48D3-8478-88FDBE5A4B5F}" srcOrd="0" destOrd="0" presId="urn:microsoft.com/office/officeart/2005/8/layout/process4"/>
    <dgm:cxn modelId="{50E30020-3962-4257-8F88-2B85A603B7FC}" type="presParOf" srcId="{7AFF8A0C-1173-456F-BFBD-C4685C989A88}" destId="{0C84F9B6-8F04-4803-97EA-0FF6F780E7D9}" srcOrd="1" destOrd="0" presId="urn:microsoft.com/office/officeart/2005/8/layout/process4"/>
    <dgm:cxn modelId="{A59829A2-EC3A-4BFF-BE23-386B8398BF96}" type="presParOf" srcId="{7AFF8A0C-1173-456F-BFBD-C4685C989A88}" destId="{AA718417-F0E3-48E0-A6E8-BC8A743AD659}" srcOrd="2" destOrd="0" presId="urn:microsoft.com/office/officeart/2005/8/layout/process4"/>
    <dgm:cxn modelId="{F0427F34-95AF-4FC9-A2C7-7CA694A1C902}" type="presParOf" srcId="{AA718417-F0E3-48E0-A6E8-BC8A743AD659}" destId="{149AAA12-EAAB-4231-A4FA-3AFE6F037E80}" srcOrd="0" destOrd="0" presId="urn:microsoft.com/office/officeart/2005/8/layout/process4"/>
    <dgm:cxn modelId="{D58360A4-7500-4465-806D-83B1DAB51BD4}" type="presParOf" srcId="{AA718417-F0E3-48E0-A6E8-BC8A743AD659}" destId="{DA6B6EE5-B687-4D69-BE1A-2E4B4FB84683}" srcOrd="1" destOrd="0" presId="urn:microsoft.com/office/officeart/2005/8/layout/process4"/>
    <dgm:cxn modelId="{0972D101-E8F9-4B2A-B5D0-2A240E36686A}" type="presParOf" srcId="{FDE2F9C8-B9DB-477D-98C2-3DBB2A133AFA}" destId="{6F4A4A35-9343-4418-818B-CD4F6DFC299E}" srcOrd="5" destOrd="0" presId="urn:microsoft.com/office/officeart/2005/8/layout/process4"/>
    <dgm:cxn modelId="{8B76DCF2-323F-4C4F-A252-F782B68523D8}" type="presParOf" srcId="{FDE2F9C8-B9DB-477D-98C2-3DBB2A133AFA}" destId="{98310EC1-7E3B-4243-A2FF-EE453DD1F0EC}" srcOrd="6" destOrd="0" presId="urn:microsoft.com/office/officeart/2005/8/layout/process4"/>
    <dgm:cxn modelId="{039A6F49-A9D1-4D71-9F48-0EBF8BA474E9}" type="presParOf" srcId="{98310EC1-7E3B-4243-A2FF-EE453DD1F0EC}" destId="{9A92A688-EE9D-447D-BA75-272DCDDC77B6}" srcOrd="0" destOrd="0" presId="urn:microsoft.com/office/officeart/2005/8/layout/process4"/>
    <dgm:cxn modelId="{EFCE5DC4-9858-4D0F-9F02-8693BBF06ED5}" type="presParOf" srcId="{98310EC1-7E3B-4243-A2FF-EE453DD1F0EC}" destId="{65E28A16-5A40-46BB-ADAA-01AEC1D9784E}" srcOrd="1" destOrd="0" presId="urn:microsoft.com/office/officeart/2005/8/layout/process4"/>
    <dgm:cxn modelId="{D51B0E39-312D-4E95-94E3-05972C9C4A85}" type="presParOf" srcId="{98310EC1-7E3B-4243-A2FF-EE453DD1F0EC}" destId="{0772307F-1E2C-43B8-AB4C-457CC3187B85}" srcOrd="2" destOrd="0" presId="urn:microsoft.com/office/officeart/2005/8/layout/process4"/>
    <dgm:cxn modelId="{E5B15ACB-DE19-4A04-9C70-9B26B62E9111}" type="presParOf" srcId="{0772307F-1E2C-43B8-AB4C-457CC3187B85}" destId="{0CFA460B-5B12-4593-AF41-F024C66C903B}" srcOrd="0" destOrd="0" presId="urn:microsoft.com/office/officeart/2005/8/layout/process4"/>
    <dgm:cxn modelId="{8757CD6A-24BA-4A0B-8CA6-B491A8435B19}" type="presParOf" srcId="{0772307F-1E2C-43B8-AB4C-457CC3187B85}" destId="{2B9E333C-C12D-4A62-A11F-39A9F32BC2BF}" srcOrd="1"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2B01B4-A1DA-422A-897B-FAAD6B54FEE2}" type="doc">
      <dgm:prSet loTypeId="urn:microsoft.com/office/officeart/2005/8/layout/cycle1" loCatId="cycle" qsTypeId="urn:microsoft.com/office/officeart/2005/8/quickstyle/simple2" qsCatId="simple" csTypeId="urn:microsoft.com/office/officeart/2005/8/colors/colorful2" csCatId="colorful" phldr="1"/>
      <dgm:spPr/>
      <dgm:t>
        <a:bodyPr/>
        <a:lstStyle/>
        <a:p>
          <a:endParaRPr lang="en-US"/>
        </a:p>
      </dgm:t>
    </dgm:pt>
    <dgm:pt modelId="{32369A19-80B9-4D29-8CA0-1E5148D1E47D}">
      <dgm:prSet phldrT="[Text]"/>
      <dgm:spPr/>
      <dgm:t>
        <a:bodyPr/>
        <a:lstStyle/>
        <a:p>
          <a:r>
            <a:rPr lang="en-US" b="1" dirty="0" smtClean="0"/>
            <a:t>Gather information</a:t>
          </a:r>
          <a:endParaRPr lang="en-US" b="1" dirty="0"/>
        </a:p>
      </dgm:t>
    </dgm:pt>
    <dgm:pt modelId="{1B45FA97-0DFF-4DB8-A1ED-09316F71E669}" type="parTrans" cxnId="{D0B5EF20-357D-41B6-85AB-D3DCE40FE4E7}">
      <dgm:prSet/>
      <dgm:spPr/>
      <dgm:t>
        <a:bodyPr/>
        <a:lstStyle/>
        <a:p>
          <a:endParaRPr lang="en-US"/>
        </a:p>
      </dgm:t>
    </dgm:pt>
    <dgm:pt modelId="{F2D2379B-791E-44AF-8D26-FB5596C576EE}" type="sibTrans" cxnId="{D0B5EF20-357D-41B6-85AB-D3DCE40FE4E7}">
      <dgm:prSet/>
      <dgm:spPr/>
      <dgm:t>
        <a:bodyPr/>
        <a:lstStyle/>
        <a:p>
          <a:endParaRPr lang="en-US"/>
        </a:p>
      </dgm:t>
    </dgm:pt>
    <dgm:pt modelId="{62278712-6EA1-4073-BA0B-869B9A14F5ED}">
      <dgm:prSet phldrT="[Text]"/>
      <dgm:spPr/>
      <dgm:t>
        <a:bodyPr/>
        <a:lstStyle/>
        <a:p>
          <a:r>
            <a:rPr lang="en-US" b="1" dirty="0" smtClean="0"/>
            <a:t>Generate multiple solutions</a:t>
          </a:r>
          <a:endParaRPr lang="en-US" b="1" dirty="0"/>
        </a:p>
      </dgm:t>
    </dgm:pt>
    <dgm:pt modelId="{AA50EFA0-83C1-479B-A465-D05825FD23DD}" type="parTrans" cxnId="{2EA51829-21C6-457A-A802-94D18271C8A2}">
      <dgm:prSet/>
      <dgm:spPr/>
      <dgm:t>
        <a:bodyPr/>
        <a:lstStyle/>
        <a:p>
          <a:endParaRPr lang="en-US"/>
        </a:p>
      </dgm:t>
    </dgm:pt>
    <dgm:pt modelId="{C607A079-14A1-4E69-852B-367533768B58}" type="sibTrans" cxnId="{2EA51829-21C6-457A-A802-94D18271C8A2}">
      <dgm:prSet/>
      <dgm:spPr/>
      <dgm:t>
        <a:bodyPr/>
        <a:lstStyle/>
        <a:p>
          <a:endParaRPr lang="en-US"/>
        </a:p>
      </dgm:t>
    </dgm:pt>
    <dgm:pt modelId="{ADF76C8C-E35C-4EC2-8DBB-A375D06C54A8}">
      <dgm:prSet phldrT="[Text]"/>
      <dgm:spPr/>
      <dgm:t>
        <a:bodyPr/>
        <a:lstStyle/>
        <a:p>
          <a:r>
            <a:rPr lang="en-US" b="1" dirty="0" smtClean="0"/>
            <a:t>Analyze and select a solution</a:t>
          </a:r>
          <a:endParaRPr lang="en-US" b="1" dirty="0"/>
        </a:p>
      </dgm:t>
    </dgm:pt>
    <dgm:pt modelId="{EB4F7C4B-4BE8-4FF4-9F8C-4A2B0FDE3305}" type="parTrans" cxnId="{F89D466A-B746-4FD1-A013-44175737B86F}">
      <dgm:prSet/>
      <dgm:spPr/>
      <dgm:t>
        <a:bodyPr/>
        <a:lstStyle/>
        <a:p>
          <a:endParaRPr lang="en-US"/>
        </a:p>
      </dgm:t>
    </dgm:pt>
    <dgm:pt modelId="{3391F395-74AD-4B26-BF70-FDCBA176740D}" type="sibTrans" cxnId="{F89D466A-B746-4FD1-A013-44175737B86F}">
      <dgm:prSet/>
      <dgm:spPr/>
      <dgm:t>
        <a:bodyPr/>
        <a:lstStyle/>
        <a:p>
          <a:endParaRPr lang="en-US"/>
        </a:p>
      </dgm:t>
    </dgm:pt>
    <dgm:pt modelId="{BC5D7692-AFDA-48CD-8D8D-C76E621F33A4}">
      <dgm:prSet phldrT="[Text]"/>
      <dgm:spPr/>
      <dgm:t>
        <a:bodyPr/>
        <a:lstStyle/>
        <a:p>
          <a:r>
            <a:rPr lang="en-US" b="1" dirty="0" smtClean="0"/>
            <a:t>Test and implement solution</a:t>
          </a:r>
          <a:endParaRPr lang="en-US" b="1" dirty="0"/>
        </a:p>
      </dgm:t>
    </dgm:pt>
    <dgm:pt modelId="{5C08FA77-05F1-41CD-B486-ED4BDA8310FD}" type="parTrans" cxnId="{CB7A57A7-6DEF-498F-B8BC-3AF36DEF00FB}">
      <dgm:prSet/>
      <dgm:spPr/>
      <dgm:t>
        <a:bodyPr/>
        <a:lstStyle/>
        <a:p>
          <a:endParaRPr lang="en-US"/>
        </a:p>
      </dgm:t>
    </dgm:pt>
    <dgm:pt modelId="{B6904709-370F-4A14-A797-5DEF87EB33CF}" type="sibTrans" cxnId="{CB7A57A7-6DEF-498F-B8BC-3AF36DEF00FB}">
      <dgm:prSet/>
      <dgm:spPr/>
      <dgm:t>
        <a:bodyPr/>
        <a:lstStyle/>
        <a:p>
          <a:endParaRPr lang="en-US"/>
        </a:p>
      </dgm:t>
    </dgm:pt>
    <dgm:pt modelId="{57141A29-36FD-4992-8EA0-74BF133304EA}">
      <dgm:prSet phldrT="[Text]"/>
      <dgm:spPr/>
      <dgm:t>
        <a:bodyPr/>
        <a:lstStyle/>
        <a:p>
          <a:r>
            <a:rPr lang="en-US" b="1" dirty="0" smtClean="0"/>
            <a:t>Define the problem</a:t>
          </a:r>
          <a:endParaRPr lang="en-US" b="1" dirty="0"/>
        </a:p>
      </dgm:t>
    </dgm:pt>
    <dgm:pt modelId="{005D6577-5A34-4600-A94B-6FFA4A6FBF53}" type="parTrans" cxnId="{29C2B0DD-1ED3-4006-AA36-BB85842EF269}">
      <dgm:prSet/>
      <dgm:spPr/>
      <dgm:t>
        <a:bodyPr/>
        <a:lstStyle/>
        <a:p>
          <a:endParaRPr lang="en-US"/>
        </a:p>
      </dgm:t>
    </dgm:pt>
    <dgm:pt modelId="{1E6C3FC1-56CD-484D-943C-07C6CCCFDF36}" type="sibTrans" cxnId="{29C2B0DD-1ED3-4006-AA36-BB85842EF269}">
      <dgm:prSet/>
      <dgm:spPr/>
      <dgm:t>
        <a:bodyPr/>
        <a:lstStyle/>
        <a:p>
          <a:endParaRPr lang="en-US"/>
        </a:p>
      </dgm:t>
    </dgm:pt>
    <dgm:pt modelId="{D6B4CCA2-9B69-4026-9BD7-E7C02DC3C82F}" type="pres">
      <dgm:prSet presAssocID="{3C2B01B4-A1DA-422A-897B-FAAD6B54FEE2}" presName="cycle" presStyleCnt="0">
        <dgm:presLayoutVars>
          <dgm:dir/>
          <dgm:resizeHandles val="exact"/>
        </dgm:presLayoutVars>
      </dgm:prSet>
      <dgm:spPr/>
      <dgm:t>
        <a:bodyPr/>
        <a:lstStyle/>
        <a:p>
          <a:endParaRPr lang="en-US"/>
        </a:p>
      </dgm:t>
    </dgm:pt>
    <dgm:pt modelId="{741E0E81-2FA4-4286-A5EF-BEE606528911}" type="pres">
      <dgm:prSet presAssocID="{32369A19-80B9-4D29-8CA0-1E5148D1E47D}" presName="dummy" presStyleCnt="0"/>
      <dgm:spPr/>
      <dgm:t>
        <a:bodyPr/>
        <a:lstStyle/>
        <a:p>
          <a:endParaRPr lang="en-US"/>
        </a:p>
      </dgm:t>
    </dgm:pt>
    <dgm:pt modelId="{817EB14C-6C33-4C8B-AB0E-AD96E5FFE532}" type="pres">
      <dgm:prSet presAssocID="{32369A19-80B9-4D29-8CA0-1E5148D1E47D}" presName="node" presStyleLbl="revTx" presStyleIdx="0" presStyleCnt="5" custRadScaleRad="108466" custRadScaleInc="-531">
        <dgm:presLayoutVars>
          <dgm:bulletEnabled val="1"/>
        </dgm:presLayoutVars>
      </dgm:prSet>
      <dgm:spPr/>
      <dgm:t>
        <a:bodyPr/>
        <a:lstStyle/>
        <a:p>
          <a:endParaRPr lang="en-US"/>
        </a:p>
      </dgm:t>
    </dgm:pt>
    <dgm:pt modelId="{80894B06-973A-48E4-8E86-9E9F2B4330D3}" type="pres">
      <dgm:prSet presAssocID="{F2D2379B-791E-44AF-8D26-FB5596C576EE}" presName="sibTrans" presStyleLbl="node1" presStyleIdx="0" presStyleCnt="5"/>
      <dgm:spPr/>
      <dgm:t>
        <a:bodyPr/>
        <a:lstStyle/>
        <a:p>
          <a:endParaRPr lang="en-US"/>
        </a:p>
      </dgm:t>
    </dgm:pt>
    <dgm:pt modelId="{1FBA877D-5D74-40BA-8111-09806BD55C95}" type="pres">
      <dgm:prSet presAssocID="{62278712-6EA1-4073-BA0B-869B9A14F5ED}" presName="dummy" presStyleCnt="0"/>
      <dgm:spPr/>
      <dgm:t>
        <a:bodyPr/>
        <a:lstStyle/>
        <a:p>
          <a:endParaRPr lang="en-US"/>
        </a:p>
      </dgm:t>
    </dgm:pt>
    <dgm:pt modelId="{650C1A29-1CAC-44AE-83F5-8AE00AE6E3F8}" type="pres">
      <dgm:prSet presAssocID="{62278712-6EA1-4073-BA0B-869B9A14F5ED}" presName="node" presStyleLbl="revTx" presStyleIdx="1" presStyleCnt="5">
        <dgm:presLayoutVars>
          <dgm:bulletEnabled val="1"/>
        </dgm:presLayoutVars>
      </dgm:prSet>
      <dgm:spPr/>
      <dgm:t>
        <a:bodyPr/>
        <a:lstStyle/>
        <a:p>
          <a:endParaRPr lang="en-US"/>
        </a:p>
      </dgm:t>
    </dgm:pt>
    <dgm:pt modelId="{5B238D04-17AD-483A-BA70-881C7BDE8FF9}" type="pres">
      <dgm:prSet presAssocID="{C607A079-14A1-4E69-852B-367533768B58}" presName="sibTrans" presStyleLbl="node1" presStyleIdx="1" presStyleCnt="5" custLinFactNeighborX="5561" custLinFactNeighborY="1421"/>
      <dgm:spPr/>
      <dgm:t>
        <a:bodyPr/>
        <a:lstStyle/>
        <a:p>
          <a:endParaRPr lang="en-US"/>
        </a:p>
      </dgm:t>
    </dgm:pt>
    <dgm:pt modelId="{D6922C5A-37EF-4D8A-807A-E9D4F532F055}" type="pres">
      <dgm:prSet presAssocID="{ADF76C8C-E35C-4EC2-8DBB-A375D06C54A8}" presName="dummy" presStyleCnt="0"/>
      <dgm:spPr/>
      <dgm:t>
        <a:bodyPr/>
        <a:lstStyle/>
        <a:p>
          <a:endParaRPr lang="en-US"/>
        </a:p>
      </dgm:t>
    </dgm:pt>
    <dgm:pt modelId="{1BEF9A30-CACA-4861-BFC7-E9BA9FEF0BD2}" type="pres">
      <dgm:prSet presAssocID="{ADF76C8C-E35C-4EC2-8DBB-A375D06C54A8}" presName="node" presStyleLbl="revTx" presStyleIdx="2" presStyleCnt="5" custScaleX="111726" custScaleY="105546">
        <dgm:presLayoutVars>
          <dgm:bulletEnabled val="1"/>
        </dgm:presLayoutVars>
      </dgm:prSet>
      <dgm:spPr/>
      <dgm:t>
        <a:bodyPr/>
        <a:lstStyle/>
        <a:p>
          <a:endParaRPr lang="en-US"/>
        </a:p>
      </dgm:t>
    </dgm:pt>
    <dgm:pt modelId="{9AAE4516-A1A1-47B7-ACC3-943C30D16D53}" type="pres">
      <dgm:prSet presAssocID="{3391F395-74AD-4B26-BF70-FDCBA176740D}" presName="sibTrans" presStyleLbl="node1" presStyleIdx="2" presStyleCnt="5" custLinFactNeighborX="-3969" custLinFactNeighborY="1421"/>
      <dgm:spPr/>
      <dgm:t>
        <a:bodyPr/>
        <a:lstStyle/>
        <a:p>
          <a:endParaRPr lang="en-US"/>
        </a:p>
      </dgm:t>
    </dgm:pt>
    <dgm:pt modelId="{C1240760-36FF-4545-A5FC-1FB8139F6AE0}" type="pres">
      <dgm:prSet presAssocID="{BC5D7692-AFDA-48CD-8D8D-C76E621F33A4}" presName="dummy" presStyleCnt="0"/>
      <dgm:spPr/>
      <dgm:t>
        <a:bodyPr/>
        <a:lstStyle/>
        <a:p>
          <a:endParaRPr lang="en-US"/>
        </a:p>
      </dgm:t>
    </dgm:pt>
    <dgm:pt modelId="{5E57780E-6DA8-46A1-A0CA-722A3558FA20}" type="pres">
      <dgm:prSet presAssocID="{BC5D7692-AFDA-48CD-8D8D-C76E621F33A4}" presName="node" presStyleLbl="revTx" presStyleIdx="3" presStyleCnt="5">
        <dgm:presLayoutVars>
          <dgm:bulletEnabled val="1"/>
        </dgm:presLayoutVars>
      </dgm:prSet>
      <dgm:spPr/>
      <dgm:t>
        <a:bodyPr/>
        <a:lstStyle/>
        <a:p>
          <a:endParaRPr lang="en-US"/>
        </a:p>
      </dgm:t>
    </dgm:pt>
    <dgm:pt modelId="{B0A4E1A3-8A7D-43BE-B01A-ECCB2EE1D4E2}" type="pres">
      <dgm:prSet presAssocID="{B6904709-370F-4A14-A797-5DEF87EB33CF}" presName="sibTrans" presStyleLbl="node1" presStyleIdx="3" presStyleCnt="5"/>
      <dgm:spPr/>
      <dgm:t>
        <a:bodyPr/>
        <a:lstStyle/>
        <a:p>
          <a:endParaRPr lang="en-US"/>
        </a:p>
      </dgm:t>
    </dgm:pt>
    <dgm:pt modelId="{FC36A840-8143-446F-8BC8-7657E9CC8DC2}" type="pres">
      <dgm:prSet presAssocID="{57141A29-36FD-4992-8EA0-74BF133304EA}" presName="dummy" presStyleCnt="0"/>
      <dgm:spPr/>
      <dgm:t>
        <a:bodyPr/>
        <a:lstStyle/>
        <a:p>
          <a:endParaRPr lang="en-US"/>
        </a:p>
      </dgm:t>
    </dgm:pt>
    <dgm:pt modelId="{E2F49E6A-4062-4991-9A7A-13B467111ADE}" type="pres">
      <dgm:prSet presAssocID="{57141A29-36FD-4992-8EA0-74BF133304EA}" presName="node" presStyleLbl="revTx" presStyleIdx="4" presStyleCnt="5" custRadScaleRad="105690" custRadScaleInc="-23626">
        <dgm:presLayoutVars>
          <dgm:bulletEnabled val="1"/>
        </dgm:presLayoutVars>
      </dgm:prSet>
      <dgm:spPr/>
      <dgm:t>
        <a:bodyPr/>
        <a:lstStyle/>
        <a:p>
          <a:endParaRPr lang="en-US"/>
        </a:p>
      </dgm:t>
    </dgm:pt>
    <dgm:pt modelId="{B989C742-B2CB-4CA1-9674-0B4199B5AE63}" type="pres">
      <dgm:prSet presAssocID="{1E6C3FC1-56CD-484D-943C-07C6CCCFDF36}" presName="sibTrans" presStyleLbl="node1" presStyleIdx="4" presStyleCnt="5"/>
      <dgm:spPr/>
      <dgm:t>
        <a:bodyPr/>
        <a:lstStyle/>
        <a:p>
          <a:endParaRPr lang="en-US"/>
        </a:p>
      </dgm:t>
    </dgm:pt>
  </dgm:ptLst>
  <dgm:cxnLst>
    <dgm:cxn modelId="{AFE8DD8F-32BC-4645-9C05-5FFBC7134D3F}" type="presOf" srcId="{1E6C3FC1-56CD-484D-943C-07C6CCCFDF36}" destId="{B989C742-B2CB-4CA1-9674-0B4199B5AE63}" srcOrd="0" destOrd="0" presId="urn:microsoft.com/office/officeart/2005/8/layout/cycle1"/>
    <dgm:cxn modelId="{CF21C069-43E2-45D0-AC9A-D97FE43C3A20}" type="presOf" srcId="{57141A29-36FD-4992-8EA0-74BF133304EA}" destId="{E2F49E6A-4062-4991-9A7A-13B467111ADE}" srcOrd="0" destOrd="0" presId="urn:microsoft.com/office/officeart/2005/8/layout/cycle1"/>
    <dgm:cxn modelId="{29C2B0DD-1ED3-4006-AA36-BB85842EF269}" srcId="{3C2B01B4-A1DA-422A-897B-FAAD6B54FEE2}" destId="{57141A29-36FD-4992-8EA0-74BF133304EA}" srcOrd="4" destOrd="0" parTransId="{005D6577-5A34-4600-A94B-6FFA4A6FBF53}" sibTransId="{1E6C3FC1-56CD-484D-943C-07C6CCCFDF36}"/>
    <dgm:cxn modelId="{CB7A57A7-6DEF-498F-B8BC-3AF36DEF00FB}" srcId="{3C2B01B4-A1DA-422A-897B-FAAD6B54FEE2}" destId="{BC5D7692-AFDA-48CD-8D8D-C76E621F33A4}" srcOrd="3" destOrd="0" parTransId="{5C08FA77-05F1-41CD-B486-ED4BDA8310FD}" sibTransId="{B6904709-370F-4A14-A797-5DEF87EB33CF}"/>
    <dgm:cxn modelId="{8232DC8D-38B5-4FAF-9566-0EBE68480E39}" type="presOf" srcId="{3391F395-74AD-4B26-BF70-FDCBA176740D}" destId="{9AAE4516-A1A1-47B7-ACC3-943C30D16D53}" srcOrd="0" destOrd="0" presId="urn:microsoft.com/office/officeart/2005/8/layout/cycle1"/>
    <dgm:cxn modelId="{CA01AD59-93B1-40CA-9EB3-3DC67E3FEEA9}" type="presOf" srcId="{B6904709-370F-4A14-A797-5DEF87EB33CF}" destId="{B0A4E1A3-8A7D-43BE-B01A-ECCB2EE1D4E2}" srcOrd="0" destOrd="0" presId="urn:microsoft.com/office/officeart/2005/8/layout/cycle1"/>
    <dgm:cxn modelId="{BD9EE0EB-A8BB-4F55-89A3-0FC03662478C}" type="presOf" srcId="{F2D2379B-791E-44AF-8D26-FB5596C576EE}" destId="{80894B06-973A-48E4-8E86-9E9F2B4330D3}" srcOrd="0" destOrd="0" presId="urn:microsoft.com/office/officeart/2005/8/layout/cycle1"/>
    <dgm:cxn modelId="{2EA51829-21C6-457A-A802-94D18271C8A2}" srcId="{3C2B01B4-A1DA-422A-897B-FAAD6B54FEE2}" destId="{62278712-6EA1-4073-BA0B-869B9A14F5ED}" srcOrd="1" destOrd="0" parTransId="{AA50EFA0-83C1-479B-A465-D05825FD23DD}" sibTransId="{C607A079-14A1-4E69-852B-367533768B58}"/>
    <dgm:cxn modelId="{9158E98E-918E-4A62-8035-DAB2870A7B93}" type="presOf" srcId="{3C2B01B4-A1DA-422A-897B-FAAD6B54FEE2}" destId="{D6B4CCA2-9B69-4026-9BD7-E7C02DC3C82F}" srcOrd="0" destOrd="0" presId="urn:microsoft.com/office/officeart/2005/8/layout/cycle1"/>
    <dgm:cxn modelId="{F89D466A-B746-4FD1-A013-44175737B86F}" srcId="{3C2B01B4-A1DA-422A-897B-FAAD6B54FEE2}" destId="{ADF76C8C-E35C-4EC2-8DBB-A375D06C54A8}" srcOrd="2" destOrd="0" parTransId="{EB4F7C4B-4BE8-4FF4-9F8C-4A2B0FDE3305}" sibTransId="{3391F395-74AD-4B26-BF70-FDCBA176740D}"/>
    <dgm:cxn modelId="{1BC982B0-5A46-4AF1-BFA7-5EF329F446FC}" type="presOf" srcId="{62278712-6EA1-4073-BA0B-869B9A14F5ED}" destId="{650C1A29-1CAC-44AE-83F5-8AE00AE6E3F8}" srcOrd="0" destOrd="0" presId="urn:microsoft.com/office/officeart/2005/8/layout/cycle1"/>
    <dgm:cxn modelId="{D0B5EF20-357D-41B6-85AB-D3DCE40FE4E7}" srcId="{3C2B01B4-A1DA-422A-897B-FAAD6B54FEE2}" destId="{32369A19-80B9-4D29-8CA0-1E5148D1E47D}" srcOrd="0" destOrd="0" parTransId="{1B45FA97-0DFF-4DB8-A1ED-09316F71E669}" sibTransId="{F2D2379B-791E-44AF-8D26-FB5596C576EE}"/>
    <dgm:cxn modelId="{D0E85881-D648-47E3-9BCC-F8D599F047BD}" type="presOf" srcId="{32369A19-80B9-4D29-8CA0-1E5148D1E47D}" destId="{817EB14C-6C33-4C8B-AB0E-AD96E5FFE532}" srcOrd="0" destOrd="0" presId="urn:microsoft.com/office/officeart/2005/8/layout/cycle1"/>
    <dgm:cxn modelId="{F5225EC7-AB33-4EB8-A625-47BB057103A5}" type="presOf" srcId="{ADF76C8C-E35C-4EC2-8DBB-A375D06C54A8}" destId="{1BEF9A30-CACA-4861-BFC7-E9BA9FEF0BD2}" srcOrd="0" destOrd="0" presId="urn:microsoft.com/office/officeart/2005/8/layout/cycle1"/>
    <dgm:cxn modelId="{DC3F96D4-E54D-45AA-A838-F4E3FD480F18}" type="presOf" srcId="{BC5D7692-AFDA-48CD-8D8D-C76E621F33A4}" destId="{5E57780E-6DA8-46A1-A0CA-722A3558FA20}" srcOrd="0" destOrd="0" presId="urn:microsoft.com/office/officeart/2005/8/layout/cycle1"/>
    <dgm:cxn modelId="{D17F6826-5B62-43C8-81B7-D9AA43D69DA2}" type="presOf" srcId="{C607A079-14A1-4E69-852B-367533768B58}" destId="{5B238D04-17AD-483A-BA70-881C7BDE8FF9}" srcOrd="0" destOrd="0" presId="urn:microsoft.com/office/officeart/2005/8/layout/cycle1"/>
    <dgm:cxn modelId="{E9FB4EDE-6A2B-411A-AF32-79B1D340CC75}" type="presParOf" srcId="{D6B4CCA2-9B69-4026-9BD7-E7C02DC3C82F}" destId="{741E0E81-2FA4-4286-A5EF-BEE606528911}" srcOrd="0" destOrd="0" presId="urn:microsoft.com/office/officeart/2005/8/layout/cycle1"/>
    <dgm:cxn modelId="{DC48A35A-F3AD-4305-B69F-46EF2255769C}" type="presParOf" srcId="{D6B4CCA2-9B69-4026-9BD7-E7C02DC3C82F}" destId="{817EB14C-6C33-4C8B-AB0E-AD96E5FFE532}" srcOrd="1" destOrd="0" presId="urn:microsoft.com/office/officeart/2005/8/layout/cycle1"/>
    <dgm:cxn modelId="{553C7738-52C6-4E59-9C19-73874410E05C}" type="presParOf" srcId="{D6B4CCA2-9B69-4026-9BD7-E7C02DC3C82F}" destId="{80894B06-973A-48E4-8E86-9E9F2B4330D3}" srcOrd="2" destOrd="0" presId="urn:microsoft.com/office/officeart/2005/8/layout/cycle1"/>
    <dgm:cxn modelId="{BEECFAF8-8895-4CB4-974F-3035E1341CDD}" type="presParOf" srcId="{D6B4CCA2-9B69-4026-9BD7-E7C02DC3C82F}" destId="{1FBA877D-5D74-40BA-8111-09806BD55C95}" srcOrd="3" destOrd="0" presId="urn:microsoft.com/office/officeart/2005/8/layout/cycle1"/>
    <dgm:cxn modelId="{25A86CAE-6300-4A2B-A333-08CF270DDEE0}" type="presParOf" srcId="{D6B4CCA2-9B69-4026-9BD7-E7C02DC3C82F}" destId="{650C1A29-1CAC-44AE-83F5-8AE00AE6E3F8}" srcOrd="4" destOrd="0" presId="urn:microsoft.com/office/officeart/2005/8/layout/cycle1"/>
    <dgm:cxn modelId="{2EB94939-500B-4BCA-8017-5E10C8C752CF}" type="presParOf" srcId="{D6B4CCA2-9B69-4026-9BD7-E7C02DC3C82F}" destId="{5B238D04-17AD-483A-BA70-881C7BDE8FF9}" srcOrd="5" destOrd="0" presId="urn:microsoft.com/office/officeart/2005/8/layout/cycle1"/>
    <dgm:cxn modelId="{197B135B-6251-40BC-9B0B-5890E985310B}" type="presParOf" srcId="{D6B4CCA2-9B69-4026-9BD7-E7C02DC3C82F}" destId="{D6922C5A-37EF-4D8A-807A-E9D4F532F055}" srcOrd="6" destOrd="0" presId="urn:microsoft.com/office/officeart/2005/8/layout/cycle1"/>
    <dgm:cxn modelId="{3F3E1A4E-C934-4E70-B117-47EE0ADAE05A}" type="presParOf" srcId="{D6B4CCA2-9B69-4026-9BD7-E7C02DC3C82F}" destId="{1BEF9A30-CACA-4861-BFC7-E9BA9FEF0BD2}" srcOrd="7" destOrd="0" presId="urn:microsoft.com/office/officeart/2005/8/layout/cycle1"/>
    <dgm:cxn modelId="{AF92BF38-22B0-419E-A473-9FCC18E76BC4}" type="presParOf" srcId="{D6B4CCA2-9B69-4026-9BD7-E7C02DC3C82F}" destId="{9AAE4516-A1A1-47B7-ACC3-943C30D16D53}" srcOrd="8" destOrd="0" presId="urn:microsoft.com/office/officeart/2005/8/layout/cycle1"/>
    <dgm:cxn modelId="{979977E4-05A5-4321-8DE6-C7F620DE174F}" type="presParOf" srcId="{D6B4CCA2-9B69-4026-9BD7-E7C02DC3C82F}" destId="{C1240760-36FF-4545-A5FC-1FB8139F6AE0}" srcOrd="9" destOrd="0" presId="urn:microsoft.com/office/officeart/2005/8/layout/cycle1"/>
    <dgm:cxn modelId="{3D68DE8E-1CDC-4EB8-9D0E-38022496B215}" type="presParOf" srcId="{D6B4CCA2-9B69-4026-9BD7-E7C02DC3C82F}" destId="{5E57780E-6DA8-46A1-A0CA-722A3558FA20}" srcOrd="10" destOrd="0" presId="urn:microsoft.com/office/officeart/2005/8/layout/cycle1"/>
    <dgm:cxn modelId="{D34F2F82-E39A-4508-A107-771D3B3895C0}" type="presParOf" srcId="{D6B4CCA2-9B69-4026-9BD7-E7C02DC3C82F}" destId="{B0A4E1A3-8A7D-43BE-B01A-ECCB2EE1D4E2}" srcOrd="11" destOrd="0" presId="urn:microsoft.com/office/officeart/2005/8/layout/cycle1"/>
    <dgm:cxn modelId="{AED6650C-C1C2-4363-BB06-45D940E72F24}" type="presParOf" srcId="{D6B4CCA2-9B69-4026-9BD7-E7C02DC3C82F}" destId="{FC36A840-8143-446F-8BC8-7657E9CC8DC2}" srcOrd="12" destOrd="0" presId="urn:microsoft.com/office/officeart/2005/8/layout/cycle1"/>
    <dgm:cxn modelId="{3177E6D4-59B7-444C-A86A-B54D0476D938}" type="presParOf" srcId="{D6B4CCA2-9B69-4026-9BD7-E7C02DC3C82F}" destId="{E2F49E6A-4062-4991-9A7A-13B467111ADE}" srcOrd="13" destOrd="0" presId="urn:microsoft.com/office/officeart/2005/8/layout/cycle1"/>
    <dgm:cxn modelId="{CBC23406-34F1-40A9-9FDA-4327F2655A8E}" type="presParOf" srcId="{D6B4CCA2-9B69-4026-9BD7-E7C02DC3C82F}" destId="{B989C742-B2CB-4CA1-9674-0B4199B5AE63}" srcOrd="14" destOrd="0" presId="urn:microsoft.com/office/officeart/2005/8/layout/cycle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482D9-B775-46AA-B649-C3E431A85391}">
      <dsp:nvSpPr>
        <dsp:cNvPr id="0" name=""/>
        <dsp:cNvSpPr/>
      </dsp:nvSpPr>
      <dsp:spPr>
        <a:xfrm rot="5400000">
          <a:off x="-84807" y="86347"/>
          <a:ext cx="565385" cy="395769"/>
        </a:xfrm>
        <a:prstGeom prst="chevron">
          <a:avLst/>
        </a:prstGeom>
        <a:solidFill>
          <a:schemeClr val="accent1">
            <a:lumMod val="60000"/>
            <a:lumOff val="4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Calibri" pitchFamily="34" charset="0"/>
              <a:cs typeface="Calibri" pitchFamily="34" charset="0"/>
            </a:rPr>
            <a:t>   </a:t>
          </a:r>
          <a:endParaRPr lang="en-US" sz="1800" kern="1200" dirty="0">
            <a:latin typeface="Calibri" pitchFamily="34" charset="0"/>
            <a:cs typeface="Calibri" pitchFamily="34" charset="0"/>
          </a:endParaRPr>
        </a:p>
      </dsp:txBody>
      <dsp:txXfrm rot="-5400000">
        <a:off x="2" y="199424"/>
        <a:ext cx="395769" cy="169616"/>
      </dsp:txXfrm>
    </dsp:sp>
    <dsp:sp modelId="{D8EAB6C3-46D0-4C87-AAE0-0055501B89F5}">
      <dsp:nvSpPr>
        <dsp:cNvPr id="0" name=""/>
        <dsp:cNvSpPr/>
      </dsp:nvSpPr>
      <dsp:spPr>
        <a:xfrm rot="5400000">
          <a:off x="1490202" y="-1092892"/>
          <a:ext cx="367693" cy="2556558"/>
        </a:xfrm>
        <a:prstGeom prst="round2Same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err="1" smtClean="0">
              <a:solidFill>
                <a:schemeClr val="tx1"/>
              </a:solidFill>
              <a:latin typeface="Calibri" pitchFamily="34" charset="0"/>
              <a:cs typeface="Calibri" pitchFamily="34" charset="0"/>
            </a:rPr>
            <a:t>T</a:t>
          </a:r>
          <a:r>
            <a:rPr lang="en-US" sz="1800" kern="1200" baseline="-25000" dirty="0" err="1" smtClean="0">
              <a:solidFill>
                <a:schemeClr val="tx1"/>
              </a:solidFill>
              <a:latin typeface="Calibri" pitchFamily="34" charset="0"/>
              <a:cs typeface="Calibri" pitchFamily="34" charset="0"/>
            </a:rPr>
            <a:t>feedback</a:t>
          </a:r>
          <a:r>
            <a:rPr lang="en-US" sz="1800" kern="1200" dirty="0" smtClean="0">
              <a:solidFill>
                <a:schemeClr val="tx1"/>
              </a:solidFill>
              <a:latin typeface="Calibri" pitchFamily="34" charset="0"/>
              <a:cs typeface="Calibri" pitchFamily="34" charset="0"/>
            </a:rPr>
            <a:t>&lt;</a:t>
          </a:r>
          <a:r>
            <a:rPr lang="en-US" sz="1800" kern="1200" dirty="0" err="1" smtClean="0">
              <a:solidFill>
                <a:schemeClr val="tx1"/>
              </a:solidFill>
              <a:latin typeface="Calibri" pitchFamily="34" charset="0"/>
              <a:cs typeface="Calibri" pitchFamily="34" charset="0"/>
            </a:rPr>
            <a:t>T</a:t>
          </a:r>
          <a:r>
            <a:rPr lang="en-US" sz="1800" kern="1200" baseline="-25000" dirty="0" err="1" smtClean="0">
              <a:solidFill>
                <a:schemeClr val="tx1"/>
              </a:solidFill>
              <a:latin typeface="Calibri" pitchFamily="34" charset="0"/>
              <a:cs typeface="Calibri" pitchFamily="34" charset="0"/>
            </a:rPr>
            <a:t>feedback</a:t>
          </a:r>
          <a:r>
            <a:rPr lang="en-US" sz="1800" kern="1200" baseline="-25000" dirty="0" smtClean="0">
              <a:solidFill>
                <a:schemeClr val="tx1"/>
              </a:solidFill>
              <a:latin typeface="Calibri" pitchFamily="34" charset="0"/>
              <a:cs typeface="Calibri" pitchFamily="34" charset="0"/>
            </a:rPr>
            <a:t> target</a:t>
          </a:r>
          <a:endParaRPr lang="en-US" sz="1800" kern="1200" dirty="0">
            <a:latin typeface="Calibri" pitchFamily="34" charset="0"/>
            <a:cs typeface="Calibri" pitchFamily="34" charset="0"/>
          </a:endParaRPr>
        </a:p>
      </dsp:txBody>
      <dsp:txXfrm rot="-5400000">
        <a:off x="395770" y="19489"/>
        <a:ext cx="2538609" cy="331795"/>
      </dsp:txXfrm>
    </dsp:sp>
    <dsp:sp modelId="{BBAE9E26-2B6F-4E41-B383-359D98627079}">
      <dsp:nvSpPr>
        <dsp:cNvPr id="0" name=""/>
        <dsp:cNvSpPr/>
      </dsp:nvSpPr>
      <dsp:spPr>
        <a:xfrm rot="5400000">
          <a:off x="-84807" y="520295"/>
          <a:ext cx="565385" cy="395769"/>
        </a:xfrm>
        <a:prstGeom prst="chevron">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latin typeface="Calibri" pitchFamily="34" charset="0"/>
            <a:cs typeface="Calibri" pitchFamily="34" charset="0"/>
          </a:endParaRPr>
        </a:p>
      </dsp:txBody>
      <dsp:txXfrm rot="-5400000">
        <a:off x="2" y="633372"/>
        <a:ext cx="395769" cy="169616"/>
      </dsp:txXfrm>
    </dsp:sp>
    <dsp:sp modelId="{576746D4-11A5-4056-87A7-3236E26ADB1D}">
      <dsp:nvSpPr>
        <dsp:cNvPr id="0" name=""/>
        <dsp:cNvSpPr/>
      </dsp:nvSpPr>
      <dsp:spPr>
        <a:xfrm rot="5400000">
          <a:off x="1490298" y="-659041"/>
          <a:ext cx="367500" cy="2556558"/>
        </a:xfrm>
        <a:prstGeom prst="round2Same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latin typeface="Calibri" pitchFamily="34" charset="0"/>
              <a:cs typeface="Calibri" pitchFamily="34" charset="0"/>
            </a:rPr>
            <a:t>T&lt;</a:t>
          </a:r>
          <a:r>
            <a:rPr lang="en-US" sz="1800" kern="1200" dirty="0" err="1" smtClean="0">
              <a:solidFill>
                <a:schemeClr val="tx1"/>
              </a:solidFill>
              <a:latin typeface="Calibri" pitchFamily="34" charset="0"/>
              <a:cs typeface="Calibri" pitchFamily="34" charset="0"/>
            </a:rPr>
            <a:t>T</a:t>
          </a:r>
          <a:r>
            <a:rPr lang="en-US" sz="1800" kern="1200" baseline="-25000" dirty="0" err="1" smtClean="0">
              <a:solidFill>
                <a:schemeClr val="tx1"/>
              </a:solidFill>
              <a:latin typeface="Calibri" pitchFamily="34" charset="0"/>
              <a:cs typeface="Calibri" pitchFamily="34" charset="0"/>
            </a:rPr>
            <a:t>cutoff</a:t>
          </a:r>
          <a:r>
            <a:rPr lang="en-US" sz="1800" kern="1200" baseline="-25000" dirty="0" smtClean="0">
              <a:solidFill>
                <a:schemeClr val="tx1"/>
              </a:solidFill>
              <a:latin typeface="Calibri" pitchFamily="34" charset="0"/>
              <a:cs typeface="Calibri" pitchFamily="34" charset="0"/>
            </a:rPr>
            <a:t> </a:t>
          </a:r>
          <a:endParaRPr lang="en-US" sz="1800" kern="1200" dirty="0">
            <a:latin typeface="Calibri" pitchFamily="34" charset="0"/>
            <a:cs typeface="Calibri" pitchFamily="34" charset="0"/>
          </a:endParaRPr>
        </a:p>
      </dsp:txBody>
      <dsp:txXfrm rot="-5400000">
        <a:off x="395769" y="453428"/>
        <a:ext cx="2538618" cy="331620"/>
      </dsp:txXfrm>
    </dsp:sp>
    <dsp:sp modelId="{5B3A6F6C-94AB-4EB5-AC4F-CBE9BEAC0745}">
      <dsp:nvSpPr>
        <dsp:cNvPr id="0" name=""/>
        <dsp:cNvSpPr/>
      </dsp:nvSpPr>
      <dsp:spPr>
        <a:xfrm rot="5400000">
          <a:off x="-84807" y="954243"/>
          <a:ext cx="565385" cy="395769"/>
        </a:xfrm>
        <a:prstGeom prst="chevron">
          <a:avLst/>
        </a:prstGeom>
        <a:solidFill>
          <a:schemeClr val="accent1">
            <a:lumMod val="40000"/>
            <a:lumOff val="6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latin typeface="Calibri" pitchFamily="34" charset="0"/>
            <a:cs typeface="Calibri" pitchFamily="34" charset="0"/>
          </a:endParaRPr>
        </a:p>
      </dsp:txBody>
      <dsp:txXfrm rot="-5400000">
        <a:off x="2" y="1067320"/>
        <a:ext cx="395769" cy="169616"/>
      </dsp:txXfrm>
    </dsp:sp>
    <dsp:sp modelId="{29388729-A23E-43F1-9CD0-6CAA795C18CC}">
      <dsp:nvSpPr>
        <dsp:cNvPr id="0" name=""/>
        <dsp:cNvSpPr/>
      </dsp:nvSpPr>
      <dsp:spPr>
        <a:xfrm rot="5400000">
          <a:off x="1490298" y="-212921"/>
          <a:ext cx="367500" cy="2556558"/>
        </a:xfrm>
        <a:prstGeom prst="round2Same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solidFill>
                <a:schemeClr val="tx1"/>
              </a:solidFill>
              <a:latin typeface="Calibri" pitchFamily="34" charset="0"/>
              <a:cs typeface="Calibri" pitchFamily="34" charset="0"/>
            </a:rPr>
            <a:t>T&gt;0 °C</a:t>
          </a:r>
          <a:endParaRPr lang="en-US" sz="1800" kern="1200" dirty="0">
            <a:latin typeface="Calibri" pitchFamily="34" charset="0"/>
            <a:cs typeface="Calibri" pitchFamily="34" charset="0"/>
          </a:endParaRPr>
        </a:p>
      </dsp:txBody>
      <dsp:txXfrm rot="-5400000">
        <a:off x="395769" y="899548"/>
        <a:ext cx="2538618" cy="331620"/>
      </dsp:txXfrm>
    </dsp:sp>
    <dsp:sp modelId="{435254FB-C957-4EEF-9BA5-976A0EA707A6}">
      <dsp:nvSpPr>
        <dsp:cNvPr id="0" name=""/>
        <dsp:cNvSpPr/>
      </dsp:nvSpPr>
      <dsp:spPr>
        <a:xfrm rot="5400000">
          <a:off x="-84807" y="1388190"/>
          <a:ext cx="565385" cy="395769"/>
        </a:xfrm>
        <a:prstGeom prst="chevron">
          <a:avLst/>
        </a:prstGeom>
        <a:solidFill>
          <a:schemeClr val="accent1">
            <a:lumMod val="40000"/>
            <a:lumOff val="6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latin typeface="Calibri" pitchFamily="34" charset="0"/>
            <a:cs typeface="Calibri" pitchFamily="34" charset="0"/>
          </a:endParaRPr>
        </a:p>
      </dsp:txBody>
      <dsp:txXfrm rot="-5400000">
        <a:off x="2" y="1501267"/>
        <a:ext cx="395769" cy="169616"/>
      </dsp:txXfrm>
    </dsp:sp>
    <dsp:sp modelId="{EAE2794E-D31D-4269-A454-A5E20E05D843}">
      <dsp:nvSpPr>
        <dsp:cNvPr id="0" name=""/>
        <dsp:cNvSpPr/>
      </dsp:nvSpPr>
      <dsp:spPr>
        <a:xfrm rot="5400000">
          <a:off x="1490298" y="208854"/>
          <a:ext cx="367500" cy="2556558"/>
        </a:xfrm>
        <a:prstGeom prst="round2Same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err="1" smtClean="0">
              <a:solidFill>
                <a:schemeClr val="tx1"/>
              </a:solidFill>
              <a:latin typeface="Calibri" pitchFamily="34" charset="0"/>
              <a:cs typeface="Calibri" pitchFamily="34" charset="0"/>
            </a:rPr>
            <a:t>T</a:t>
          </a:r>
          <a:r>
            <a:rPr lang="en-US" sz="1800" kern="1200" baseline="-25000" dirty="0" err="1" smtClean="0">
              <a:solidFill>
                <a:schemeClr val="tx1"/>
              </a:solidFill>
              <a:latin typeface="Calibri" pitchFamily="34" charset="0"/>
              <a:cs typeface="Calibri" pitchFamily="34" charset="0"/>
            </a:rPr>
            <a:t>mat</a:t>
          </a:r>
          <a:r>
            <a:rPr lang="en-US" sz="1800" kern="1200" dirty="0" smtClean="0">
              <a:solidFill>
                <a:schemeClr val="tx1"/>
              </a:solidFill>
              <a:latin typeface="Calibri" pitchFamily="34" charset="0"/>
              <a:cs typeface="Calibri" pitchFamily="34" charset="0"/>
            </a:rPr>
            <a:t>&lt; </a:t>
          </a:r>
          <a:r>
            <a:rPr lang="en-US" sz="1800" kern="1200" dirty="0" err="1" smtClean="0">
              <a:solidFill>
                <a:schemeClr val="tx1"/>
              </a:solidFill>
              <a:latin typeface="Calibri" pitchFamily="34" charset="0"/>
              <a:cs typeface="Calibri" pitchFamily="34" charset="0"/>
            </a:rPr>
            <a:t>T</a:t>
          </a:r>
          <a:r>
            <a:rPr lang="en-US" sz="1800" kern="1200" baseline="-25000" dirty="0" err="1" smtClean="0">
              <a:solidFill>
                <a:schemeClr val="tx1"/>
              </a:solidFill>
              <a:latin typeface="Calibri" pitchFamily="34" charset="0"/>
              <a:cs typeface="Calibri" pitchFamily="34" charset="0"/>
            </a:rPr>
            <a:t>mat</a:t>
          </a:r>
          <a:r>
            <a:rPr lang="en-US" sz="1800" kern="1200" baseline="-25000" dirty="0" smtClean="0">
              <a:solidFill>
                <a:schemeClr val="tx1"/>
              </a:solidFill>
              <a:latin typeface="Calibri" pitchFamily="34" charset="0"/>
              <a:cs typeface="Calibri" pitchFamily="34" charset="0"/>
            </a:rPr>
            <a:t> cutoff</a:t>
          </a:r>
          <a:endParaRPr lang="en-US" sz="1800" kern="1200" dirty="0">
            <a:latin typeface="Calibri" pitchFamily="34" charset="0"/>
            <a:cs typeface="Calibri" pitchFamily="34" charset="0"/>
          </a:endParaRPr>
        </a:p>
      </dsp:txBody>
      <dsp:txXfrm rot="-5400000">
        <a:off x="395769" y="1321323"/>
        <a:ext cx="2538618" cy="331620"/>
      </dsp:txXfrm>
    </dsp:sp>
    <dsp:sp modelId="{5406D156-E6A4-427A-A457-D2174AC3C671}">
      <dsp:nvSpPr>
        <dsp:cNvPr id="0" name=""/>
        <dsp:cNvSpPr/>
      </dsp:nvSpPr>
      <dsp:spPr>
        <a:xfrm rot="5400000">
          <a:off x="-84807" y="1822138"/>
          <a:ext cx="565385" cy="39576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en-US" sz="1800" kern="1200" dirty="0">
            <a:latin typeface="Calibri" pitchFamily="34" charset="0"/>
            <a:cs typeface="Calibri" pitchFamily="34" charset="0"/>
          </a:endParaRPr>
        </a:p>
      </dsp:txBody>
      <dsp:txXfrm rot="-5400000">
        <a:off x="2" y="1935215"/>
        <a:ext cx="395769" cy="169616"/>
      </dsp:txXfrm>
    </dsp:sp>
    <dsp:sp modelId="{DB87954F-AC2F-41A7-A5CF-4EA8D5DFB143}">
      <dsp:nvSpPr>
        <dsp:cNvPr id="0" name=""/>
        <dsp:cNvSpPr/>
      </dsp:nvSpPr>
      <dsp:spPr>
        <a:xfrm rot="5400000">
          <a:off x="1490298" y="642801"/>
          <a:ext cx="367500" cy="2556558"/>
        </a:xfrm>
        <a:prstGeom prst="round2Same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err="1" smtClean="0">
              <a:solidFill>
                <a:schemeClr val="tx1"/>
              </a:solidFill>
              <a:latin typeface="Calibri" pitchFamily="34" charset="0"/>
              <a:cs typeface="Calibri" pitchFamily="34" charset="0"/>
            </a:rPr>
            <a:t>T</a:t>
          </a:r>
          <a:r>
            <a:rPr lang="en-US" sz="1800" kern="1200" baseline="-25000" dirty="0" err="1" smtClean="0">
              <a:solidFill>
                <a:schemeClr val="tx1"/>
              </a:solidFill>
              <a:latin typeface="Calibri" pitchFamily="34" charset="0"/>
              <a:cs typeface="Calibri" pitchFamily="34" charset="0"/>
            </a:rPr>
            <a:t>infant</a:t>
          </a:r>
          <a:r>
            <a:rPr lang="en-US" sz="1800" kern="1200" dirty="0" smtClean="0">
              <a:solidFill>
                <a:schemeClr val="tx1"/>
              </a:solidFill>
              <a:latin typeface="Calibri" pitchFamily="34" charset="0"/>
              <a:cs typeface="Calibri" pitchFamily="34" charset="0"/>
            </a:rPr>
            <a:t>&lt;</a:t>
          </a:r>
          <a:r>
            <a:rPr lang="en-US" sz="1800" kern="1200" dirty="0" err="1" smtClean="0">
              <a:solidFill>
                <a:schemeClr val="tx1"/>
              </a:solidFill>
              <a:latin typeface="Calibri" pitchFamily="34" charset="0"/>
              <a:cs typeface="Calibri" pitchFamily="34" charset="0"/>
            </a:rPr>
            <a:t>T</a:t>
          </a:r>
          <a:r>
            <a:rPr lang="en-US" sz="1800" kern="1200" baseline="-25000" dirty="0" err="1" smtClean="0">
              <a:solidFill>
                <a:schemeClr val="tx1"/>
              </a:solidFill>
              <a:latin typeface="Calibri" pitchFamily="34" charset="0"/>
              <a:cs typeface="Calibri" pitchFamily="34" charset="0"/>
            </a:rPr>
            <a:t>overheating</a:t>
          </a:r>
          <a:endParaRPr lang="en-US" sz="1800" kern="1200" dirty="0">
            <a:latin typeface="Calibri" pitchFamily="34" charset="0"/>
            <a:cs typeface="Calibri" pitchFamily="34" charset="0"/>
          </a:endParaRPr>
        </a:p>
      </dsp:txBody>
      <dsp:txXfrm rot="-5400000">
        <a:off x="395769" y="1755270"/>
        <a:ext cx="2538618" cy="331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EB14C-6C33-4C8B-AB0E-AD96E5FFE532}">
      <dsp:nvSpPr>
        <dsp:cNvPr id="0" name=""/>
        <dsp:cNvSpPr/>
      </dsp:nvSpPr>
      <dsp:spPr>
        <a:xfrm>
          <a:off x="2705419" y="380940"/>
          <a:ext cx="1023166" cy="102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Gather information</a:t>
          </a:r>
          <a:endParaRPr lang="en-US" sz="1400" b="1" kern="1200" dirty="0"/>
        </a:p>
      </dsp:txBody>
      <dsp:txXfrm>
        <a:off x="2705419" y="380940"/>
        <a:ext cx="1023166" cy="1023166"/>
      </dsp:txXfrm>
    </dsp:sp>
    <dsp:sp modelId="{80894B06-973A-48E4-8E86-9E9F2B4330D3}">
      <dsp:nvSpPr>
        <dsp:cNvPr id="0" name=""/>
        <dsp:cNvSpPr/>
      </dsp:nvSpPr>
      <dsp:spPr>
        <a:xfrm>
          <a:off x="235676" y="210991"/>
          <a:ext cx="3840592" cy="3840592"/>
        </a:xfrm>
        <a:prstGeom prst="circularArrow">
          <a:avLst>
            <a:gd name="adj1" fmla="val 5195"/>
            <a:gd name="adj2" fmla="val 335535"/>
            <a:gd name="adj3" fmla="val 219784"/>
            <a:gd name="adj4" fmla="val 20084458"/>
            <a:gd name="adj5" fmla="val 6061"/>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50C1A29-1CAC-44AE-83F5-8AE00AE6E3F8}">
      <dsp:nvSpPr>
        <dsp:cNvPr id="0" name=""/>
        <dsp:cNvSpPr/>
      </dsp:nvSpPr>
      <dsp:spPr>
        <a:xfrm>
          <a:off x="3243015" y="2405373"/>
          <a:ext cx="1023166" cy="102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Generate multiple solutions</a:t>
          </a:r>
          <a:endParaRPr lang="en-US" sz="1400" b="1" kern="1200" dirty="0"/>
        </a:p>
      </dsp:txBody>
      <dsp:txXfrm>
        <a:off x="3243015" y="2405373"/>
        <a:ext cx="1023166" cy="1023166"/>
      </dsp:txXfrm>
    </dsp:sp>
    <dsp:sp modelId="{5B238D04-17AD-483A-BA70-881C7BDE8FF9}">
      <dsp:nvSpPr>
        <dsp:cNvPr id="0" name=""/>
        <dsp:cNvSpPr/>
      </dsp:nvSpPr>
      <dsp:spPr>
        <a:xfrm>
          <a:off x="427132" y="524623"/>
          <a:ext cx="3840592" cy="3840592"/>
        </a:xfrm>
        <a:prstGeom prst="circularArrow">
          <a:avLst>
            <a:gd name="adj1" fmla="val 5195"/>
            <a:gd name="adj2" fmla="val 335535"/>
            <a:gd name="adj3" fmla="val 3888657"/>
            <a:gd name="adj4" fmla="val 2251966"/>
            <a:gd name="adj5" fmla="val 6061"/>
          </a:avLst>
        </a:prstGeom>
        <a:solidFill>
          <a:schemeClr val="accent2">
            <a:hueOff val="-3594440"/>
            <a:satOff val="-8383"/>
            <a:lumOff val="-186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BEF9A30-CACA-4861-BFC7-E9BA9FEF0BD2}">
      <dsp:nvSpPr>
        <dsp:cNvPr id="0" name=""/>
        <dsp:cNvSpPr/>
      </dsp:nvSpPr>
      <dsp:spPr>
        <a:xfrm>
          <a:off x="1562282" y="3554541"/>
          <a:ext cx="1143142" cy="10799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Analyze and select a solution</a:t>
          </a:r>
          <a:endParaRPr lang="en-US" sz="1400" b="1" kern="1200" dirty="0"/>
        </a:p>
      </dsp:txBody>
      <dsp:txXfrm>
        <a:off x="1562282" y="3554541"/>
        <a:ext cx="1143142" cy="1079910"/>
      </dsp:txXfrm>
    </dsp:sp>
    <dsp:sp modelId="{9AAE4516-A1A1-47B7-ACC3-943C30D16D53}">
      <dsp:nvSpPr>
        <dsp:cNvPr id="0" name=""/>
        <dsp:cNvSpPr/>
      </dsp:nvSpPr>
      <dsp:spPr>
        <a:xfrm>
          <a:off x="61124" y="524623"/>
          <a:ext cx="3840592" cy="3840592"/>
        </a:xfrm>
        <a:prstGeom prst="circularArrow">
          <a:avLst>
            <a:gd name="adj1" fmla="val 5195"/>
            <a:gd name="adj2" fmla="val 335535"/>
            <a:gd name="adj3" fmla="val 8212500"/>
            <a:gd name="adj4" fmla="val 6575809"/>
            <a:gd name="adj5" fmla="val 6061"/>
          </a:avLst>
        </a:prstGeom>
        <a:solidFill>
          <a:schemeClr val="accent2">
            <a:hueOff val="-7188879"/>
            <a:satOff val="-16766"/>
            <a:lumOff val="-372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E57780E-6DA8-46A1-A0CA-722A3558FA20}">
      <dsp:nvSpPr>
        <dsp:cNvPr id="0" name=""/>
        <dsp:cNvSpPr/>
      </dsp:nvSpPr>
      <dsp:spPr>
        <a:xfrm>
          <a:off x="1525" y="2405373"/>
          <a:ext cx="1023166" cy="102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Test and implement solution</a:t>
          </a:r>
          <a:endParaRPr lang="en-US" sz="1400" b="1" kern="1200" dirty="0"/>
        </a:p>
      </dsp:txBody>
      <dsp:txXfrm>
        <a:off x="1525" y="2405373"/>
        <a:ext cx="1023166" cy="1023166"/>
      </dsp:txXfrm>
    </dsp:sp>
    <dsp:sp modelId="{B0A4E1A3-8A7D-43BE-B01A-ECCB2EE1D4E2}">
      <dsp:nvSpPr>
        <dsp:cNvPr id="0" name=""/>
        <dsp:cNvSpPr/>
      </dsp:nvSpPr>
      <dsp:spPr>
        <a:xfrm>
          <a:off x="199752" y="268091"/>
          <a:ext cx="3840592" cy="3840592"/>
        </a:xfrm>
        <a:prstGeom prst="circularArrow">
          <a:avLst>
            <a:gd name="adj1" fmla="val 5195"/>
            <a:gd name="adj2" fmla="val 335535"/>
            <a:gd name="adj3" fmla="val 11770289"/>
            <a:gd name="adj4" fmla="val 10361087"/>
            <a:gd name="adj5" fmla="val 6061"/>
          </a:avLst>
        </a:prstGeom>
        <a:solidFill>
          <a:schemeClr val="accent2">
            <a:hueOff val="-10783319"/>
            <a:satOff val="-25149"/>
            <a:lumOff val="-558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2F49E6A-4062-4991-9A7A-13B467111ADE}">
      <dsp:nvSpPr>
        <dsp:cNvPr id="0" name=""/>
        <dsp:cNvSpPr/>
      </dsp:nvSpPr>
      <dsp:spPr>
        <a:xfrm>
          <a:off x="424810" y="533355"/>
          <a:ext cx="1023166" cy="10231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Define the problem</a:t>
          </a:r>
          <a:endParaRPr lang="en-US" sz="1400" b="1" kern="1200" dirty="0"/>
        </a:p>
      </dsp:txBody>
      <dsp:txXfrm>
        <a:off x="424810" y="533355"/>
        <a:ext cx="1023166" cy="1023166"/>
      </dsp:txXfrm>
    </dsp:sp>
    <dsp:sp modelId="{B989C742-B2CB-4CA1-9674-0B4199B5AE63}">
      <dsp:nvSpPr>
        <dsp:cNvPr id="0" name=""/>
        <dsp:cNvSpPr/>
      </dsp:nvSpPr>
      <dsp:spPr>
        <a:xfrm>
          <a:off x="272460" y="337423"/>
          <a:ext cx="3840592" cy="3840592"/>
        </a:xfrm>
        <a:prstGeom prst="circularArrow">
          <a:avLst>
            <a:gd name="adj1" fmla="val 5195"/>
            <a:gd name="adj2" fmla="val 335535"/>
            <a:gd name="adj3" fmla="val 16914918"/>
            <a:gd name="adj4" fmla="val 14645095"/>
            <a:gd name="adj5" fmla="val 6061"/>
          </a:avLst>
        </a:prstGeom>
        <a:solidFill>
          <a:schemeClr val="accent2">
            <a:hueOff val="-14377758"/>
            <a:satOff val="-33532"/>
            <a:lumOff val="-745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4065E55E-4538-42A0-8942-9BAC246F4E1E}" type="datetimeFigureOut">
              <a:rPr lang="en-US" smtClean="0"/>
              <a:t>3/26/2012</a:t>
            </a:fld>
            <a:endParaRPr lang="en-US"/>
          </a:p>
        </p:txBody>
      </p:sp>
      <p:sp>
        <p:nvSpPr>
          <p:cNvPr id="4" name="Footer Placeholder 3"/>
          <p:cNvSpPr>
            <a:spLocks noGrp="1"/>
          </p:cNvSpPr>
          <p:nvPr>
            <p:ph type="ftr" sz="quarter" idx="2"/>
          </p:nvPr>
        </p:nvSpPr>
        <p:spPr>
          <a:xfrm>
            <a:off x="0" y="8805863"/>
            <a:ext cx="303212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05863"/>
            <a:ext cx="3032125" cy="463550"/>
          </a:xfrm>
          <a:prstGeom prst="rect">
            <a:avLst/>
          </a:prstGeom>
        </p:spPr>
        <p:txBody>
          <a:bodyPr vert="horz" lIns="91440" tIns="45720" rIns="91440" bIns="45720" rtlCol="0" anchor="b"/>
          <a:lstStyle>
            <a:lvl1pPr algn="r">
              <a:defRPr sz="1200"/>
            </a:lvl1pPr>
          </a:lstStyle>
          <a:p>
            <a:fld id="{85877701-3F1E-456F-B2E8-698FC4DDFB04}" type="slidenum">
              <a:rPr lang="en-US" smtClean="0"/>
              <a:t>‹#›</a:t>
            </a:fld>
            <a:endParaRPr lang="en-US"/>
          </a:p>
        </p:txBody>
      </p:sp>
    </p:spTree>
    <p:extLst>
      <p:ext uri="{BB962C8B-B14F-4D97-AF65-F5344CB8AC3E}">
        <p14:creationId xmlns:p14="http://schemas.microsoft.com/office/powerpoint/2010/main" val="3537506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3550"/>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63744" y="0"/>
            <a:ext cx="3032337" cy="463550"/>
          </a:xfrm>
          <a:prstGeom prst="rect">
            <a:avLst/>
          </a:prstGeom>
        </p:spPr>
        <p:txBody>
          <a:bodyPr vert="horz" lIns="92958" tIns="46479" rIns="92958" bIns="46479" rtlCol="0"/>
          <a:lstStyle>
            <a:lvl1pPr algn="r" fontAlgn="auto">
              <a:spcBef>
                <a:spcPts val="0"/>
              </a:spcBef>
              <a:spcAft>
                <a:spcPts val="0"/>
              </a:spcAft>
              <a:defRPr sz="1200">
                <a:latin typeface="+mn-lt"/>
                <a:ea typeface="+mn-ea"/>
                <a:cs typeface="+mn-cs"/>
              </a:defRPr>
            </a:lvl1pPr>
          </a:lstStyle>
          <a:p>
            <a:pPr>
              <a:defRPr/>
            </a:pPr>
            <a:fld id="{1A30C680-0152-435B-B41C-2A7886C0DA3C}" type="datetimeFigureOut">
              <a:rPr lang="en-US"/>
              <a:pPr>
                <a:defRPr/>
              </a:pPr>
              <a:t>3/26/2012</a:t>
            </a:fld>
            <a:endParaRPr lang="en-US"/>
          </a:p>
        </p:txBody>
      </p:sp>
      <p:sp>
        <p:nvSpPr>
          <p:cNvPr id="4" name="Slide Image Placeholder 3"/>
          <p:cNvSpPr>
            <a:spLocks noGrp="1" noRot="1" noChangeAspect="1"/>
          </p:cNvSpPr>
          <p:nvPr>
            <p:ph type="sldImg" idx="2"/>
          </p:nvPr>
        </p:nvSpPr>
        <p:spPr>
          <a:xfrm>
            <a:off x="1181100" y="695325"/>
            <a:ext cx="4635500" cy="3476625"/>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9770" y="4403725"/>
            <a:ext cx="5598160" cy="4171950"/>
          </a:xfrm>
          <a:prstGeom prst="rect">
            <a:avLst/>
          </a:prstGeom>
        </p:spPr>
        <p:txBody>
          <a:bodyPr vert="horz" lIns="92958" tIns="46479" rIns="92958" bIns="464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05841"/>
            <a:ext cx="3032337" cy="463550"/>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63744" y="8805841"/>
            <a:ext cx="3032337" cy="463550"/>
          </a:xfrm>
          <a:prstGeom prst="rect">
            <a:avLst/>
          </a:prstGeom>
        </p:spPr>
        <p:txBody>
          <a:bodyPr vert="horz" lIns="92958" tIns="46479" rIns="92958" bIns="46479" rtlCol="0" anchor="b"/>
          <a:lstStyle>
            <a:lvl1pPr algn="r" fontAlgn="auto">
              <a:spcBef>
                <a:spcPts val="0"/>
              </a:spcBef>
              <a:spcAft>
                <a:spcPts val="0"/>
              </a:spcAft>
              <a:defRPr sz="1200">
                <a:latin typeface="+mn-lt"/>
                <a:ea typeface="+mn-ea"/>
                <a:cs typeface="+mn-cs"/>
              </a:defRPr>
            </a:lvl1pPr>
          </a:lstStyle>
          <a:p>
            <a:pPr>
              <a:defRPr/>
            </a:pPr>
            <a:fld id="{E81F9BE6-DFDB-4E5C-9E7C-4228F823645C}" type="slidenum">
              <a:rPr lang="en-US"/>
              <a:pPr>
                <a:defRPr/>
              </a:pPr>
              <a:t>‹#›</a:t>
            </a:fld>
            <a:endParaRPr lang="en-US"/>
          </a:p>
        </p:txBody>
      </p:sp>
    </p:spTree>
    <p:extLst>
      <p:ext uri="{BB962C8B-B14F-4D97-AF65-F5344CB8AC3E}">
        <p14:creationId xmlns:p14="http://schemas.microsoft.com/office/powerpoint/2010/main" val="3293870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wrap="square" numCol="1" anchor="t" anchorCtr="0" compatLnSpc="1">
            <a:prstTxWarp prst="textNoShape">
              <a:avLst/>
            </a:prstTxWarp>
          </a:bodyPr>
          <a:lstStyle/>
          <a:p>
            <a:pPr lvl="2" eaLnBrk="1" hangingPunct="1"/>
            <a:r>
              <a:rPr lang="en-US">
                <a:solidFill>
                  <a:srgbClr val="222222"/>
                </a:solidFill>
                <a:latin typeface="Arial" pitchFamily="84" charset="0"/>
                <a:ea typeface="ＭＳ Ｐゴシック" pitchFamily="84" charset="-128"/>
              </a:rPr>
              <a:t>Good morning. Today IncuVive would like to present our Frankenstein Prototype of our Modular Incubation System, Delivering infants a better start. My team consists of Indy, Annabelle, Min, and Leeanna. </a:t>
            </a:r>
            <a:r>
              <a:rPr lang="en-US" b="1" u="sng">
                <a:solidFill>
                  <a:srgbClr val="222222"/>
                </a:solidFill>
                <a:latin typeface="Arial" pitchFamily="84" charset="0"/>
                <a:ea typeface="ＭＳ Ｐゴシック" pitchFamily="84" charset="-128"/>
              </a:rPr>
              <a:t>CLICK</a:t>
            </a:r>
          </a:p>
        </p:txBody>
      </p:sp>
      <p:sp>
        <p:nvSpPr>
          <p:cNvPr id="102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E4D96C-61C4-4269-8873-59F926A821E0}" type="slidenum">
              <a:rPr lang="en-US">
                <a:ea typeface="ＭＳ Ｐゴシック" pitchFamily="-123" charset="-128"/>
                <a:cs typeface="ＭＳ Ｐゴシック" pitchFamily="-123" charset="-128"/>
              </a:rPr>
              <a:pPr fontAlgn="base">
                <a:spcBef>
                  <a:spcPct val="0"/>
                </a:spcBef>
                <a:spcAft>
                  <a:spcPct val="0"/>
                </a:spcAft>
                <a:defRPr/>
              </a:pPr>
              <a:t>1</a:t>
            </a:fld>
            <a:endParaRPr lang="en-US">
              <a:ea typeface="ＭＳ Ｐゴシック" pitchFamily="-123" charset="-128"/>
              <a:cs typeface="ＭＳ Ｐゴシック" pitchFamily="-12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174296" indent="-174296" eaLnBrk="1" hangingPunct="1">
              <a:spcBef>
                <a:spcPct val="0"/>
              </a:spcBef>
            </a:pPr>
            <a:r>
              <a:rPr lang="en-US" smtClean="0">
                <a:latin typeface="Arial" pitchFamily="84" charset="0"/>
                <a:ea typeface="ＭＳ Ｐゴシック" pitchFamily="84" charset="-128"/>
                <a:cs typeface="ＭＳ Ｐゴシック" pitchFamily="84" charset="-128"/>
              </a:rPr>
              <a:t>Mention the insulation around tubes and below mat</a:t>
            </a:r>
            <a:endParaRPr lang="en-US">
              <a:latin typeface="Arial" pitchFamily="84" charset="0"/>
              <a:ea typeface="ＭＳ Ｐゴシック" pitchFamily="84" charset="-128"/>
              <a:cs typeface="ＭＳ Ｐゴシック" pitchFamily="84" charset="-128"/>
            </a:endParaRP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7CBA36F-511B-4A62-83A2-6B11BA438CDD}" type="slidenum">
              <a:rPr lang="en-US">
                <a:ea typeface="ＭＳ Ｐゴシック" pitchFamily="-123" charset="-128"/>
                <a:cs typeface="ＭＳ Ｐゴシック" pitchFamily="-123" charset="-128"/>
              </a:rPr>
              <a:pPr fontAlgn="base">
                <a:spcBef>
                  <a:spcPct val="0"/>
                </a:spcBef>
                <a:spcAft>
                  <a:spcPct val="0"/>
                </a:spcAft>
                <a:defRPr/>
              </a:pPr>
              <a:t>10</a:t>
            </a:fld>
            <a:endParaRPr lang="en-US">
              <a:ea typeface="ＭＳ Ｐゴシック" pitchFamily="-123" charset="-128"/>
              <a:cs typeface="ＭＳ Ｐゴシック" pitchFamily="-123"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marL="174296" indent="-174296" eaLnBrk="1" hangingPunct="1">
              <a:spcBef>
                <a:spcPct val="0"/>
              </a:spcBef>
            </a:pPr>
            <a:endParaRPr lang="en-US" i="1">
              <a:latin typeface="Arial" pitchFamily="84" charset="0"/>
              <a:ea typeface="ＭＳ Ｐゴシック" pitchFamily="84" charset="-128"/>
              <a:cs typeface="ＭＳ Ｐゴシック" pitchFamily="84" charset="-128"/>
            </a:endParaRP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F6322B-65D1-4DC1-A8E7-AEE9796B9B7A}" type="slidenum">
              <a:rPr lang="en-US">
                <a:ea typeface="ＭＳ Ｐゴシック" pitchFamily="-123" charset="-128"/>
                <a:cs typeface="ＭＳ Ｐゴシック" pitchFamily="-123" charset="-128"/>
              </a:rPr>
              <a:pPr fontAlgn="base">
                <a:spcBef>
                  <a:spcPct val="0"/>
                </a:spcBef>
                <a:spcAft>
                  <a:spcPct val="0"/>
                </a:spcAft>
                <a:defRPr/>
              </a:pPr>
              <a:t>11</a:t>
            </a:fld>
            <a:endParaRPr lang="en-US">
              <a:ea typeface="ＭＳ Ｐゴシック" pitchFamily="-123" charset="-128"/>
              <a:cs typeface="ＭＳ Ｐゴシック" pitchFamily="-123"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Placeholder 2"/>
          <p:cNvSpPr>
            <a:spLocks noGrp="1" noRot="1" noChangeAspect="1"/>
          </p:cNvSpPr>
          <p:nvPr>
            <p:ph type="sldImg"/>
          </p:nvPr>
        </p:nvSpPr>
        <p:spPr bwMode="auto">
          <a:noFill/>
          <a:ln>
            <a:solidFill>
              <a:srgbClr val="000000"/>
            </a:solidFill>
            <a:miter lim="800000"/>
            <a:headEnd/>
            <a:tailEnd/>
          </a:ln>
        </p:spPr>
      </p:sp>
      <p:sp>
        <p:nvSpPr>
          <p:cNvPr id="32770"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84" charset="-128"/>
                <a:cs typeface="ＭＳ Ｐゴシック" pitchFamily="84" charset="-128"/>
              </a:rPr>
              <a:t>It took an average of 8 min to raise 10 L of water in the reservoir by 10 deg C. For each trial, the water was heated from 20 deg to 41 degC in about 18 min.</a:t>
            </a:r>
          </a:p>
          <a:p>
            <a:pPr eaLnBrk="1" hangingPunct="1"/>
            <a:endParaRPr lang="en-US" smtClean="0">
              <a:ea typeface="ＭＳ Ｐゴシック" pitchFamily="84" charset="-128"/>
              <a:cs typeface="ＭＳ Ｐゴシック" pitchFamily="84" charset="-128"/>
            </a:endParaRPr>
          </a:p>
          <a:p>
            <a:pPr eaLnBrk="1" hangingPunct="1"/>
            <a:r>
              <a:rPr lang="en-US" smtClean="0">
                <a:ea typeface="ＭＳ Ｐゴシック" pitchFamily="84" charset="-128"/>
                <a:cs typeface="ＭＳ Ｐゴシック" pitchFamily="84" charset="-128"/>
              </a:rPr>
              <a:t>We also monitored the temperature of the surface of the mat under the saline bag. We found that the mat was maintained at around 40 degC during the trials.</a:t>
            </a:r>
          </a:p>
          <a:p>
            <a:pPr eaLnBrk="1" hangingPunct="1"/>
            <a:r>
              <a:rPr lang="en-US" smtClean="0">
                <a:ea typeface="ＭＳ Ｐゴシック" pitchFamily="84" charset="-128"/>
                <a:cs typeface="ＭＳ Ｐゴシック" pitchFamily="84" charset="-128"/>
              </a:rPr>
              <a:t>From our data, we also found that there was an average of 1.3degC difference between the water in the reservoir and the surface of the mat.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ceholder 2"/>
          <p:cNvSpPr>
            <a:spLocks noGrp="1" noRot="1" noChangeAspect="1"/>
          </p:cNvSpPr>
          <p:nvPr>
            <p:ph type="sldImg"/>
          </p:nvPr>
        </p:nvSpPr>
        <p:spPr bwMode="auto">
          <a:noFill/>
          <a:ln>
            <a:solidFill>
              <a:srgbClr val="000000"/>
            </a:solidFill>
            <a:miter lim="800000"/>
            <a:headEnd/>
            <a:tailEnd/>
          </a:ln>
        </p:spPr>
      </p:sp>
      <p:sp>
        <p:nvSpPr>
          <p:cNvPr id="34818"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ea typeface="ＭＳ Ｐゴシック" pitchFamily="84" charset="-128"/>
                <a:cs typeface="ＭＳ Ｐゴシック" pitchFamily="84" charset="-128"/>
              </a:rPr>
              <a:t>After the reservoir temperature reached 41 degC, we placed a 1 L saline bag on the mat. We used a saline bag to simulate the baby as suggested by our advisors at the NICU. The surface area to volume ratio is The saline bag is comparable to that of a baby. 50 % of the saline bag is exposed to the surface of the mat and </a:t>
            </a:r>
          </a:p>
          <a:p>
            <a:pPr eaLnBrk="1" hangingPunct="1"/>
            <a:endParaRPr lang="en-US" smtClean="0">
              <a:ea typeface="ＭＳ Ｐゴシック" pitchFamily="84" charset="-128"/>
              <a:cs typeface="ＭＳ Ｐゴシック" pitchFamily="84" charset="-128"/>
            </a:endParaRPr>
          </a:p>
          <a:p>
            <a:pPr eaLnBrk="1" hangingPunct="1"/>
            <a:r>
              <a:rPr lang="en-US" smtClean="0">
                <a:ea typeface="ＭＳ Ｐゴシック" pitchFamily="84" charset="-128"/>
                <a:cs typeface="ＭＳ Ｐゴシック" pitchFamily="84" charset="-128"/>
              </a:rPr>
              <a:t>The saline bag at 35 degC was placed on the mat and covered with 2 layers of 1.25 mm of 100% cotton cloth. We found that it took about2-2.5 hours to raise the temperature to 37 deg or 1 degC per hour, similar to the rate through kangaroo care. With the current settings we had and the algorithm we implemented, we were able to raise the temperature of the saline from hypothermic condition to hyperthermic and we were able to maintain the bag at an average temperature of 37.5 for at least 3 hours as opposed to our control saline. In our control, the saline was warmed to 37 degC and left at room temperature. The temperature rapidly cooled down to 34 degC in 20 min.</a:t>
            </a:r>
          </a:p>
          <a:p>
            <a:pPr eaLnBrk="1" hangingPunct="1"/>
            <a:r>
              <a:rPr lang="en-US" smtClean="0">
                <a:ea typeface="ＭＳ Ｐゴシック" pitchFamily="84" charset="-128"/>
                <a:cs typeface="ＭＳ Ｐゴシック" pitchFamily="84" charset="-128"/>
              </a:rPr>
              <a:t>We will modify our codes and do further testing to determine whether we can maintain the temperature at a lower temperature, around 37 degC. </a:t>
            </a:r>
          </a:p>
          <a:p>
            <a:pPr eaLnBrk="1" hangingPunct="1"/>
            <a:endParaRPr lang="en-US" smtClean="0">
              <a:ea typeface="ＭＳ Ｐゴシック" pitchFamily="84" charset="-128"/>
              <a:cs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p:txBody>
          <a:bodyPr wrap="square" numCol="1" anchor="t" anchorCtr="0" compatLnSpc="1">
            <a:prstTxWarp prst="textNoShape">
              <a:avLst/>
            </a:prstTxWarp>
          </a:bodyPr>
          <a:lstStyle/>
          <a:p>
            <a:pPr marL="174296" indent="-174296" eaLnBrk="1" hangingPunct="1">
              <a:spcBef>
                <a:spcPct val="0"/>
              </a:spcBef>
              <a:buFont typeface="Arial" pitchFamily="34" charset="0"/>
              <a:buChar char="•"/>
              <a:defRPr/>
            </a:pPr>
            <a:r>
              <a:rPr lang="en-US" dirty="0" smtClean="0">
                <a:latin typeface="Arial" pitchFamily="-123" charset="0"/>
                <a:ea typeface="Arial" pitchFamily="-123" charset="0"/>
                <a:cs typeface="Arial" pitchFamily="-123" charset="0"/>
              </a:rPr>
              <a:t>Cheaper than van </a:t>
            </a:r>
            <a:r>
              <a:rPr lang="en-US" dirty="0" err="1" smtClean="0">
                <a:latin typeface="Arial" pitchFamily="-123" charset="0"/>
                <a:ea typeface="Arial" pitchFamily="-123" charset="0"/>
                <a:cs typeface="Arial" pitchFamily="-123" charset="0"/>
              </a:rPr>
              <a:t>hamel</a:t>
            </a:r>
            <a:r>
              <a:rPr lang="en-US" dirty="0" smtClean="0">
                <a:latin typeface="Arial" pitchFamily="-123" charset="0"/>
                <a:ea typeface="Arial" pitchFamily="-123" charset="0"/>
                <a:cs typeface="Arial" pitchFamily="-123" charset="0"/>
              </a:rPr>
              <a:t> incubator </a:t>
            </a:r>
          </a:p>
          <a:p>
            <a:pPr marL="174296" indent="-174296" eaLnBrk="1" hangingPunct="1">
              <a:spcBef>
                <a:spcPct val="0"/>
              </a:spcBef>
              <a:buFont typeface="Arial" pitchFamily="34" charset="0"/>
              <a:buChar char="•"/>
              <a:defRPr/>
            </a:pPr>
            <a:r>
              <a:rPr lang="en-US" dirty="0" smtClean="0">
                <a:latin typeface="Arial" pitchFamily="-123" charset="0"/>
                <a:ea typeface="Arial" pitchFamily="-123" charset="0"/>
                <a:cs typeface="Arial" pitchFamily="-123" charset="0"/>
              </a:rPr>
              <a:t>M3 equal to 1000 liters of water</a:t>
            </a:r>
          </a:p>
          <a:p>
            <a:pPr marL="290493" lvl="2" indent="-290493" eaLnBrk="1" hangingPunct="1">
              <a:lnSpc>
                <a:spcPct val="150000"/>
              </a:lnSpc>
              <a:buFont typeface="Arial" pitchFamily="34" charset="0"/>
              <a:buChar char="•"/>
              <a:defRPr/>
            </a:pPr>
            <a:r>
              <a:rPr lang="en-US" sz="1400" dirty="0">
                <a:ea typeface="Calibri" pitchFamily="-123" charset="0"/>
                <a:cs typeface="Calibri" pitchFamily="-123" charset="0"/>
              </a:rPr>
              <a:t>Our device has a total cost of $155 and very low operating and repair costs due to our efficient heating solution. </a:t>
            </a:r>
          </a:p>
          <a:p>
            <a:pPr marL="755283" lvl="3" indent="-290493" eaLnBrk="1" hangingPunct="1">
              <a:lnSpc>
                <a:spcPct val="150000"/>
              </a:lnSpc>
              <a:buFont typeface="Arial" pitchFamily="34" charset="0"/>
              <a:buChar char="•"/>
              <a:defRPr/>
            </a:pPr>
            <a:r>
              <a:rPr lang="en-US" sz="1400" dirty="0">
                <a:ea typeface="Calibri" pitchFamily="-123" charset="0"/>
                <a:cs typeface="Calibri" pitchFamily="-123" charset="0"/>
              </a:rPr>
              <a:t>Our Commercialization Potential is dependent upon securing  grants, donations  and NGO partnerships that will allow us to produce and sell our  device on a large scale. </a:t>
            </a:r>
          </a:p>
          <a:p>
            <a:pPr eaLnBrk="1" hangingPunct="1">
              <a:spcBef>
                <a:spcPct val="0"/>
              </a:spcBef>
              <a:buFont typeface="Arial" pitchFamily="34" charset="0"/>
              <a:buNone/>
              <a:defRPr/>
            </a:pPr>
            <a:endParaRPr lang="en-US" dirty="0" smtClean="0">
              <a:latin typeface="Arial" pitchFamily="-123" charset="0"/>
              <a:ea typeface="Arial" pitchFamily="-123" charset="0"/>
              <a:cs typeface="Arial" pitchFamily="-123" charset="0"/>
            </a:endParaRPr>
          </a:p>
          <a:p>
            <a:pPr marL="174296" indent="-174296" eaLnBrk="1" hangingPunct="1">
              <a:spcBef>
                <a:spcPct val="0"/>
              </a:spcBef>
              <a:buFont typeface="Arial" pitchFamily="34" charset="0"/>
              <a:buChar char="•"/>
              <a:defRPr/>
            </a:pPr>
            <a:r>
              <a:rPr lang="en-US" dirty="0" smtClean="0">
                <a:latin typeface="Arial" pitchFamily="-123" charset="0"/>
                <a:ea typeface="Arial" pitchFamily="-123" charset="0"/>
                <a:cs typeface="Arial" pitchFamily="-123" charset="0"/>
              </a:rPr>
              <a:t>MAYBE ADD LONG TERM PLAN/FINANCE SECTION</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9BB03E-2783-43DC-9C82-5233E28C70FA}" type="slidenum">
              <a:rPr lang="en-US">
                <a:ea typeface="ＭＳ Ｐゴシック" pitchFamily="-123" charset="-128"/>
                <a:cs typeface="ＭＳ Ｐゴシック" pitchFamily="-123" charset="-128"/>
              </a:rPr>
              <a:pPr fontAlgn="base">
                <a:spcBef>
                  <a:spcPct val="0"/>
                </a:spcBef>
                <a:spcAft>
                  <a:spcPct val="0"/>
                </a:spcAft>
                <a:defRPr/>
              </a:pPr>
              <a:t>14</a:t>
            </a:fld>
            <a:endParaRPr lang="en-US">
              <a:ea typeface="ＭＳ Ｐゴシック" pitchFamily="-123" charset="-128"/>
              <a:cs typeface="ＭＳ Ｐゴシック" pitchFamily="-123"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marL="174296" indent="-174296" eaLnBrk="1" hangingPunct="1">
              <a:spcBef>
                <a:spcPct val="0"/>
              </a:spcBef>
              <a:buFontTx/>
              <a:buChar char="•"/>
            </a:pPr>
            <a:r>
              <a:rPr lang="en-US" smtClean="0">
                <a:latin typeface="Arial" pitchFamily="84" charset="0"/>
                <a:ea typeface="Arial" pitchFamily="84" charset="0"/>
                <a:cs typeface="Arial" pitchFamily="84" charset="0"/>
              </a:rPr>
              <a:t>We arrived at this number based on  number of hospital and clinic in uganda </a:t>
            </a:r>
          </a:p>
          <a:p>
            <a:pPr marL="755283" lvl="3" indent="-290493" eaLnBrk="1" hangingPunct="1">
              <a:lnSpc>
                <a:spcPct val="150000"/>
              </a:lnSpc>
              <a:buFontTx/>
              <a:buChar char="•"/>
            </a:pPr>
            <a:r>
              <a:rPr lang="en-US" sz="1400">
                <a:ea typeface="Calibri" pitchFamily="84" charset="0"/>
                <a:cs typeface="Calibri" pitchFamily="84" charset="0"/>
              </a:rPr>
              <a:t>Our Fixed Costs total   $98,000 (does not seem to be what Aaron wants after his most recent email too detailed)</a:t>
            </a:r>
          </a:p>
          <a:p>
            <a:pPr marL="755283" lvl="3" indent="-290493" eaLnBrk="1" hangingPunct="1">
              <a:lnSpc>
                <a:spcPct val="150000"/>
              </a:lnSpc>
              <a:buFontTx/>
              <a:buChar char="•"/>
            </a:pPr>
            <a:r>
              <a:rPr lang="en-US" sz="1400">
                <a:ea typeface="Calibri" pitchFamily="84" charset="0"/>
                <a:cs typeface="Calibri" pitchFamily="84" charset="0"/>
              </a:rPr>
              <a:t>Our Variable Costs total  $ 285,500   (material cost + wages + other variable costs from BP) </a:t>
            </a:r>
          </a:p>
          <a:p>
            <a:pPr marL="755283" lvl="3" indent="-290493" eaLnBrk="1" hangingPunct="1">
              <a:lnSpc>
                <a:spcPct val="150000"/>
              </a:lnSpc>
              <a:buFontTx/>
              <a:buChar char="•"/>
            </a:pPr>
            <a:endParaRPr lang="en-US" sz="1400">
              <a:ea typeface="Calibri" pitchFamily="84" charset="0"/>
              <a:cs typeface="Calibri" pitchFamily="84" charset="0"/>
            </a:endParaRPr>
          </a:p>
          <a:p>
            <a:pPr marL="755283" lvl="3" indent="-290493" eaLnBrk="1" hangingPunct="1">
              <a:lnSpc>
                <a:spcPct val="150000"/>
              </a:lnSpc>
              <a:buFontTx/>
              <a:buChar char="•"/>
            </a:pPr>
            <a:r>
              <a:rPr lang="en-US" sz="1400">
                <a:ea typeface="Calibri" pitchFamily="84" charset="0"/>
                <a:cs typeface="Calibri" pitchFamily="84" charset="0"/>
              </a:rPr>
              <a:t>All revenue from devices sold used to offset unpaid expenses and build more units. </a:t>
            </a:r>
          </a:p>
          <a:p>
            <a:pPr marL="755283" lvl="3" indent="-290493" eaLnBrk="1" hangingPunct="1">
              <a:lnSpc>
                <a:spcPct val="150000"/>
              </a:lnSpc>
              <a:buFontTx/>
              <a:buChar char="•"/>
            </a:pPr>
            <a:r>
              <a:rPr lang="en-US" sz="1400">
                <a:ea typeface="Calibri" pitchFamily="84" charset="0"/>
                <a:cs typeface="Calibri" pitchFamily="84" charset="0"/>
              </a:rPr>
              <a:t>Ugandan hospitals are using donated blankets and donated incubators I don’t our device will save them money only improve the standard of care. Also we are selling our device at a loss so we are not generating profit with each unit sold. Profits will come from keeping our costs lower than the amount we bring in with donations. </a:t>
            </a:r>
          </a:p>
          <a:p>
            <a:pPr marL="755283" lvl="3" indent="-290493" eaLnBrk="1" hangingPunct="1">
              <a:lnSpc>
                <a:spcPct val="150000"/>
              </a:lnSpc>
              <a:buFontTx/>
              <a:buChar char="•"/>
            </a:pPr>
            <a:endParaRPr lang="en-US" sz="1400">
              <a:ea typeface="Calibri" pitchFamily="84" charset="0"/>
              <a:cs typeface="Calibri" pitchFamily="84" charset="0"/>
            </a:endParaRPr>
          </a:p>
          <a:p>
            <a:pPr marL="755283" lvl="3" indent="-290493" eaLnBrk="1" hangingPunct="1">
              <a:lnSpc>
                <a:spcPct val="150000"/>
              </a:lnSpc>
              <a:buFontTx/>
              <a:buChar char="•"/>
            </a:pPr>
            <a:endParaRPr lang="en-US" sz="1400">
              <a:ea typeface="Calibri" pitchFamily="84" charset="0"/>
              <a:cs typeface="Calibri" pitchFamily="84" charset="0"/>
            </a:endParaRPr>
          </a:p>
          <a:p>
            <a:pPr marL="174296" indent="-174296" eaLnBrk="1" hangingPunct="1">
              <a:spcBef>
                <a:spcPct val="0"/>
              </a:spcBef>
              <a:buFontTx/>
              <a:buChar char="•"/>
            </a:pPr>
            <a:endParaRPr lang="en-US" smtClean="0">
              <a:latin typeface="Arial" pitchFamily="84" charset="0"/>
              <a:ea typeface="Arial" pitchFamily="84" charset="0"/>
              <a:cs typeface="Arial" pitchFamily="84" charset="0"/>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B45CB9-1097-47D7-BF44-DDF9DC45207F}" type="slidenum">
              <a:rPr lang="en-US">
                <a:ea typeface="ＭＳ Ｐゴシック" pitchFamily="-123" charset="-128"/>
                <a:cs typeface="ＭＳ Ｐゴシック" pitchFamily="-123" charset="-128"/>
              </a:rPr>
              <a:pPr fontAlgn="base">
                <a:spcBef>
                  <a:spcPct val="0"/>
                </a:spcBef>
                <a:spcAft>
                  <a:spcPct val="0"/>
                </a:spcAft>
                <a:defRPr/>
              </a:pPr>
              <a:t>15</a:t>
            </a:fld>
            <a:endParaRPr lang="en-US">
              <a:ea typeface="ＭＳ Ｐゴシック" pitchFamily="-123" charset="-128"/>
              <a:cs typeface="ＭＳ Ｐゴシック" pitchFamily="-123"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marL="174296" indent="-174296" eaLnBrk="1" hangingPunct="1">
              <a:spcBef>
                <a:spcPct val="0"/>
              </a:spcBef>
            </a:pPr>
            <a:endParaRPr lang="en-US">
              <a:latin typeface="Arial" pitchFamily="84" charset="0"/>
              <a:ea typeface="ＭＳ Ｐゴシック" pitchFamily="84" charset="-128"/>
              <a:cs typeface="ＭＳ Ｐゴシック" pitchFamily="84" charset="-128"/>
            </a:endParaRP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0CF97B-3AA8-4C6F-9A10-F52F8F49BEF5}" type="slidenum">
              <a:rPr lang="en-US">
                <a:ea typeface="ＭＳ Ｐゴシック" pitchFamily="-123" charset="-128"/>
                <a:cs typeface="ＭＳ Ｐゴシック" pitchFamily="-123" charset="-128"/>
              </a:rPr>
              <a:pPr fontAlgn="base">
                <a:spcBef>
                  <a:spcPct val="0"/>
                </a:spcBef>
                <a:spcAft>
                  <a:spcPct val="0"/>
                </a:spcAft>
                <a:defRPr/>
              </a:pPr>
              <a:t>16</a:t>
            </a:fld>
            <a:endParaRPr lang="en-US">
              <a:ea typeface="ＭＳ Ｐゴシック" pitchFamily="-123" charset="-128"/>
              <a:cs typeface="ＭＳ Ｐゴシック" pitchFamily="-123"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p:txBody>
          <a:bodyPr wrap="square" numCol="1" anchor="t" anchorCtr="0" compatLnSpc="1">
            <a:prstTxWarp prst="textNoShape">
              <a:avLst/>
            </a:prstTxWarp>
          </a:bodyPr>
          <a:lstStyle/>
          <a:p>
            <a:pPr marL="174296" indent="-174296" eaLnBrk="1" hangingPunct="1">
              <a:spcBef>
                <a:spcPct val="0"/>
              </a:spcBef>
              <a:buFontTx/>
              <a:buChar char="•"/>
            </a:pPr>
            <a:r>
              <a:rPr lang="en-US" smtClean="0">
                <a:ea typeface="ＭＳ Ｐゴシック" pitchFamily="84" charset="-128"/>
                <a:cs typeface="ＭＳ Ｐゴシック" pitchFamily="84" charset="-128"/>
              </a:rPr>
              <a:t>We will begin the next cycle of the engineering process in the latter half of this semester.  </a:t>
            </a:r>
          </a:p>
          <a:p>
            <a:pPr marL="174296" indent="-174296" eaLnBrk="1" hangingPunct="1">
              <a:spcBef>
                <a:spcPct val="0"/>
              </a:spcBef>
              <a:buFontTx/>
              <a:buChar char="•"/>
            </a:pPr>
            <a:r>
              <a:rPr lang="en-US" smtClean="0">
                <a:ea typeface="ＭＳ Ｐゴシック" pitchFamily="84" charset="-128"/>
                <a:cs typeface="ＭＳ Ｐゴシック" pitchFamily="84" charset="-128"/>
              </a:rPr>
              <a:t>CLICK: Our main objectives are to refine our first prototype by adding a fold-over heating component to our system.  This can act as an additional heating source or the additional space can be used to warm another infant simultaneously.  We will also have our feedback settings controlled via a monitor, and maximize the versatility of the heating unit such that it can be used with any type of generic water reservoir.  Additionally, we are hoping to have a heating unit such that it could feed into more than one mat heating system to heat multiple infants. As an additional fail-safe in case of power outages, we hope our system can be battery powered as well. Lastly, we will make a simple directions manual for our end-users. </a:t>
            </a:r>
          </a:p>
          <a:p>
            <a:pPr marL="174296" indent="-174296" eaLnBrk="1" hangingPunct="1">
              <a:spcBef>
                <a:spcPct val="0"/>
              </a:spcBef>
              <a:buFontTx/>
              <a:buChar char="•"/>
            </a:pPr>
            <a:r>
              <a:rPr lang="en-US" smtClean="0">
                <a:ea typeface="ＭＳ Ｐゴシック" pitchFamily="84" charset="-128"/>
                <a:cs typeface="ＭＳ Ｐゴシック" pitchFamily="84" charset="-128"/>
              </a:rPr>
              <a:t>CLICK: We also will optimize our feedback algorithm by finding a better temperature window where the heating unit turns on and off as well as incorporate any additional safety features. If we decide to stick with this tube mat design, we will have to find thinner tubing material such for optimal heating exchange</a:t>
            </a:r>
          </a:p>
          <a:p>
            <a:pPr marL="174296" lvl="1" indent="-174296" eaLnBrk="1" hangingPunct="1">
              <a:spcBef>
                <a:spcPct val="0"/>
              </a:spcBef>
              <a:buFontTx/>
              <a:buChar char="•"/>
            </a:pPr>
            <a:r>
              <a:rPr lang="en-US" smtClean="0"/>
              <a:t>CLICK: To test our future prototypes, we will have to see how effective an optimized and refined feedback algorithm heats up and maintains a saline bag at </a:t>
            </a:r>
            <a:r>
              <a:rPr lang="en-US" smtClean="0">
                <a:ea typeface="Calibri" pitchFamily="84" charset="0"/>
                <a:cs typeface="Calibri" pitchFamily="84" charset="0"/>
              </a:rPr>
              <a:t>36.5-37.5 </a:t>
            </a:r>
            <a:r>
              <a:rPr lang="en-US" smtClean="0"/>
              <a:t> </a:t>
            </a:r>
            <a:r>
              <a:rPr lang="en-US" sz="1700">
                <a:ea typeface="Calibri" pitchFamily="84" charset="0"/>
                <a:cs typeface="Calibri" pitchFamily="84" charset="0"/>
              </a:rPr>
              <a:t>⁰C</a:t>
            </a:r>
          </a:p>
          <a:p>
            <a:pPr marL="639086" lvl="2" indent="-174296" eaLnBrk="1" hangingPunct="1">
              <a:spcBef>
                <a:spcPct val="0"/>
              </a:spcBef>
              <a:buFontTx/>
              <a:buChar char="•"/>
            </a:pPr>
            <a:r>
              <a:rPr lang="en-US" sz="1700">
                <a:ea typeface="Calibri" pitchFamily="84" charset="0"/>
                <a:cs typeface="Calibri" pitchFamily="84" charset="0"/>
              </a:rPr>
              <a:t>We also need to test our systems ability to reach and maintain the saline bag at 37 ⁰C with addition of insulations. </a:t>
            </a:r>
          </a:p>
          <a:p>
            <a:pPr marL="639086" lvl="2" indent="-174296" eaLnBrk="1" hangingPunct="1">
              <a:spcBef>
                <a:spcPct val="0"/>
              </a:spcBef>
              <a:buFontTx/>
              <a:buChar char="•"/>
            </a:pPr>
            <a:r>
              <a:rPr lang="en-US" sz="1700">
                <a:ea typeface="Calibri" pitchFamily="84" charset="0"/>
                <a:cs typeface="Calibri" pitchFamily="84" charset="0"/>
              </a:rPr>
              <a:t>Lastly, we hope to see how effective our fold-over component and mat heats and maintains a saline bag at 36.5-37.5 ⁰C. </a:t>
            </a:r>
          </a:p>
          <a:p>
            <a:pPr marL="639086" lvl="2" indent="-174296" eaLnBrk="1" hangingPunct="1">
              <a:spcBef>
                <a:spcPct val="0"/>
              </a:spcBef>
              <a:buFontTx/>
              <a:buChar char="•"/>
            </a:pPr>
            <a:endParaRPr lang="en-US" sz="1700">
              <a:ea typeface="Calibri" pitchFamily="84" charset="0"/>
              <a:cs typeface="Calibri" pitchFamily="84" charset="0"/>
            </a:endParaRPr>
          </a:p>
          <a:p>
            <a:pPr marL="174296" indent="-174296" eaLnBrk="1" hangingPunct="1">
              <a:spcBef>
                <a:spcPct val="0"/>
              </a:spcBef>
              <a:buFontTx/>
              <a:buChar char="•"/>
            </a:pPr>
            <a:endParaRPr lang="en-US" smtClean="0">
              <a:ea typeface="ＭＳ Ｐゴシック" pitchFamily="84" charset="-128"/>
              <a:cs typeface="ＭＳ Ｐゴシック" pitchFamily="84" charset="-128"/>
            </a:endParaRPr>
          </a:p>
          <a:p>
            <a:pPr marL="174296" lvl="1" indent="-174296" eaLnBrk="1" hangingPunct="1">
              <a:spcBef>
                <a:spcPct val="0"/>
              </a:spcBef>
              <a:buFontTx/>
              <a:buChar char="•"/>
            </a:pPr>
            <a:endParaRPr lang="en-US" b="1" smtClean="0"/>
          </a:p>
          <a:p>
            <a:pPr marL="174296" lvl="1" indent="-174296" eaLnBrk="1" hangingPunct="1">
              <a:spcBef>
                <a:spcPct val="0"/>
              </a:spcBef>
            </a:pPr>
            <a:r>
              <a:rPr lang="en-US" b="1" smtClean="0"/>
              <a:t>plans for prototype refinement, optimization, testing &amp; validation</a:t>
            </a:r>
          </a:p>
          <a:p>
            <a:pPr marL="174296" lvl="1" indent="-174296" eaLnBrk="1" hangingPunct="1">
              <a:spcBef>
                <a:spcPct val="0"/>
              </a:spcBef>
              <a:buFontTx/>
              <a:buChar char="•"/>
            </a:pPr>
            <a:endParaRPr lang="en-US" b="1" smtClean="0"/>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CB2D9A-08BD-43F0-87A1-B7C0225DE854}" type="slidenum">
              <a:rPr lang="en-US">
                <a:ea typeface="ＭＳ Ｐゴシック" pitchFamily="-123" charset="-128"/>
                <a:cs typeface="ＭＳ Ｐゴシック" pitchFamily="-123" charset="-128"/>
              </a:rPr>
              <a:pPr fontAlgn="base">
                <a:spcBef>
                  <a:spcPct val="0"/>
                </a:spcBef>
                <a:spcAft>
                  <a:spcPct val="0"/>
                </a:spcAft>
                <a:defRPr/>
              </a:pPr>
              <a:t>17</a:t>
            </a:fld>
            <a:endParaRPr lang="en-US">
              <a:ea typeface="ＭＳ Ｐゴシック" pitchFamily="-123" charset="-128"/>
              <a:cs typeface="ＭＳ Ｐゴシック" pitchFamily="-123"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84" charset="-128"/>
              <a:cs typeface="ＭＳ Ｐゴシック" pitchFamily="84" charset="-128"/>
            </a:endParaRPr>
          </a:p>
          <a:p>
            <a:pPr eaLnBrk="1" hangingPunct="1">
              <a:spcBef>
                <a:spcPct val="0"/>
              </a:spcBef>
            </a:pPr>
            <a:endParaRPr lang="en-US" b="1" smtClean="0">
              <a:ea typeface="ＭＳ Ｐゴシック" pitchFamily="84" charset="-128"/>
              <a:cs typeface="ＭＳ Ｐゴシック" pitchFamily="84" charset="-128"/>
            </a:endParaRPr>
          </a:p>
        </p:txBody>
      </p:sp>
      <p:sp>
        <p:nvSpPr>
          <p:cNvPr id="522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C4D94F-A1CD-407C-8793-64D310A1128A}" type="slidenum">
              <a:rPr lang="en-US">
                <a:ea typeface="ＭＳ Ｐゴシック" pitchFamily="-123" charset="-128"/>
                <a:cs typeface="ＭＳ Ｐゴシック" pitchFamily="-123" charset="-128"/>
              </a:rPr>
              <a:pPr fontAlgn="base">
                <a:spcBef>
                  <a:spcPct val="0"/>
                </a:spcBef>
                <a:spcAft>
                  <a:spcPct val="0"/>
                </a:spcAft>
                <a:defRPr/>
              </a:pPr>
              <a:t>18</a:t>
            </a:fld>
            <a:endParaRPr lang="en-US">
              <a:ea typeface="ＭＳ Ｐゴシック" pitchFamily="-123" charset="-128"/>
              <a:cs typeface="ＭＳ Ｐゴシック" pitchFamily="-12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marL="290493" indent="-290493" eaLnBrk="1" hangingPunct="1">
              <a:buFontTx/>
              <a:buChar char="•"/>
            </a:pPr>
            <a:r>
              <a:rPr lang="en-US" smtClean="0">
                <a:ea typeface="Calibri" pitchFamily="84" charset="0"/>
                <a:cs typeface="Calibri" pitchFamily="84" charset="0"/>
              </a:rPr>
              <a:t>CLICK: Hypothermia causes or contributes to 720,000 to 1.68 million annual infant deaths in the third world.  </a:t>
            </a:r>
          </a:p>
          <a:p>
            <a:pPr marL="290493" indent="-290493" eaLnBrk="1" hangingPunct="1">
              <a:buFontTx/>
              <a:buChar char="•"/>
            </a:pPr>
            <a:r>
              <a:rPr lang="en-US" smtClean="0">
                <a:ea typeface="Calibri" pitchFamily="84" charset="0"/>
                <a:cs typeface="Calibri" pitchFamily="84" charset="0"/>
              </a:rPr>
              <a:t>CLICK: Roughly 15-18 infants die annually in Uganda from hypothermia.  </a:t>
            </a:r>
          </a:p>
          <a:p>
            <a:pPr marL="290493" indent="-290493" eaLnBrk="1" hangingPunct="1">
              <a:buFontTx/>
              <a:buChar char="•"/>
            </a:pPr>
            <a:r>
              <a:rPr lang="en-US" smtClean="0">
                <a:ea typeface="Calibri" pitchFamily="84" charset="0"/>
                <a:cs typeface="Calibri" pitchFamily="84" charset="0"/>
              </a:rPr>
              <a:t>However, all newborns are susceptible to hypothermia and can benefit from our technology.</a:t>
            </a:r>
          </a:p>
          <a:p>
            <a:pPr marL="290493" indent="-290493" eaLnBrk="1" hangingPunct="1">
              <a:buFontTx/>
              <a:buChar char="•"/>
            </a:pPr>
            <a:r>
              <a:rPr lang="en-US" smtClean="0">
                <a:ea typeface="Calibri" pitchFamily="84" charset="0"/>
                <a:cs typeface="Calibri" pitchFamily="84" charset="0"/>
              </a:rPr>
              <a:t>CLICK: Infant hypothermia has large societal costs, including emotional and mental distress to families and friends of the victims.  Infant deaths have also contributed to the rising costs of healthcare.  An affordable and effective solution to infant hypothermia can lower health expenditure per capita.  Furthermore, while this may not be the most pressing of issues, infant hypothermia can eliminate a victim’s future potential contributions to the economy and to society.</a:t>
            </a:r>
          </a:p>
          <a:p>
            <a:pPr marL="290493" indent="-290493" eaLnBrk="1" hangingPunct="1">
              <a:buFontTx/>
              <a:buChar char="•"/>
            </a:pPr>
            <a:r>
              <a:rPr lang="en-US" smtClean="0">
                <a:ea typeface="Calibri" pitchFamily="84" charset="0"/>
                <a:cs typeface="Calibri" pitchFamily="84" charset="0"/>
              </a:rPr>
              <a:t>CLICK</a:t>
            </a:r>
          </a:p>
          <a:p>
            <a:pPr marL="290493" indent="-290493" eaLnBrk="1" hangingPunct="1">
              <a:buFontTx/>
              <a:buChar char="•"/>
            </a:pPr>
            <a:endParaRPr lang="en-US" smtClean="0">
              <a:ea typeface="Calibri" pitchFamily="84" charset="0"/>
              <a:cs typeface="Calibri" pitchFamily="84" charset="0"/>
            </a:endParaRPr>
          </a:p>
          <a:p>
            <a:pPr marL="290493" indent="-290493" eaLnBrk="1" hangingPunct="1">
              <a:buFontTx/>
              <a:buChar char="•"/>
            </a:pPr>
            <a:endParaRPr lang="en-US" smtClean="0">
              <a:ea typeface="Calibri" pitchFamily="84" charset="0"/>
              <a:cs typeface="Calibri" pitchFamily="84" charset="0"/>
            </a:endParaRPr>
          </a:p>
          <a:p>
            <a:pPr marL="290493" indent="-290493" eaLnBrk="1" hangingPunct="1">
              <a:buFontTx/>
              <a:buChar char="•"/>
            </a:pPr>
            <a:endParaRPr lang="en-US" smtClean="0">
              <a:ea typeface="Calibri" pitchFamily="84" charset="0"/>
              <a:cs typeface="Calibri" pitchFamily="84" charset="0"/>
            </a:endParaRPr>
          </a:p>
          <a:p>
            <a:pPr marL="290493" indent="-290493" eaLnBrk="1" hangingPunct="1">
              <a:buFontTx/>
              <a:buChar char="•"/>
            </a:pPr>
            <a:r>
              <a:rPr lang="en-US" smtClean="0">
                <a:ea typeface="Calibri" pitchFamily="84" charset="0"/>
                <a:cs typeface="Calibri" pitchFamily="84" charset="0"/>
              </a:rPr>
              <a:t>[1] UNICEF. Progress for children: a world fit for children statistical review. New York, NY: United Nations Children`s Fund; 2007</a:t>
            </a:r>
          </a:p>
          <a:p>
            <a:pPr marL="290493" indent="-290493" eaLnBrk="1" hangingPunct="1">
              <a:buFontTx/>
              <a:buChar char="•"/>
            </a:pPr>
            <a:r>
              <a:rPr lang="en-US" smtClean="0">
                <a:ea typeface="Calibri" pitchFamily="84" charset="0"/>
                <a:cs typeface="Calibri" pitchFamily="84" charset="0"/>
              </a:rPr>
              <a:t>[2] </a:t>
            </a:r>
            <a:r>
              <a:rPr lang="en-US" smtClean="0">
                <a:ea typeface="ＭＳ Ｐゴシック" pitchFamily="84" charset="-128"/>
                <a:cs typeface="ＭＳ Ｐゴシック" pitchFamily="84" charset="-128"/>
              </a:rPr>
              <a:t>Baird, S., et al.  Aggregate income shocks and infant mortality in the developing world.  July 2009. </a:t>
            </a:r>
          </a:p>
          <a:p>
            <a:pPr marL="290493" indent="-290493" eaLnBrk="1" hangingPunct="1">
              <a:buFontTx/>
              <a:buChar char="•"/>
            </a:pPr>
            <a:r>
              <a:rPr lang="en-US" smtClean="0">
                <a:ea typeface="Calibri" pitchFamily="84" charset="0"/>
                <a:cs typeface="Calibri" pitchFamily="84" charset="0"/>
              </a:rPr>
              <a:t>[3] Santere, R., et al.  Government intervention in health care markets and health care outcomes: some international evidence.  </a:t>
            </a:r>
            <a:r>
              <a:rPr lang="en-US" i="1" smtClean="0">
                <a:ea typeface="Calibri" pitchFamily="84" charset="0"/>
                <a:cs typeface="Calibri" pitchFamily="84" charset="0"/>
              </a:rPr>
              <a:t>Cato Journal.</a:t>
            </a:r>
            <a:r>
              <a:rPr lang="en-US" smtClean="0">
                <a:ea typeface="Calibri" pitchFamily="84" charset="0"/>
                <a:cs typeface="Calibri" pitchFamily="84" charset="0"/>
              </a:rPr>
              <a:t>  Cato Institute: 1991. </a:t>
            </a:r>
          </a:p>
          <a:p>
            <a:pPr marL="290493" indent="-290493" eaLnBrk="1" hangingPunct="1">
              <a:buFontTx/>
              <a:buChar char="•"/>
            </a:pPr>
            <a:endParaRPr lang="en-US" smtClean="0">
              <a:ea typeface="Calibri" pitchFamily="84" charset="0"/>
              <a:cs typeface="Calibri" pitchFamily="84" charset="0"/>
            </a:endParaRPr>
          </a:p>
          <a:p>
            <a:pPr marL="290493" indent="-290493" eaLnBrk="1" hangingPunct="1">
              <a:buFontTx/>
              <a:buChar char="•"/>
            </a:pPr>
            <a:endParaRPr lang="en-US" smtClean="0">
              <a:ea typeface="Calibri" pitchFamily="84" charset="0"/>
              <a:cs typeface="Calibri" pitchFamily="84" charset="0"/>
            </a:endParaRPr>
          </a:p>
          <a:p>
            <a:pPr marL="290493" indent="-290493" eaLnBrk="1" hangingPunct="1">
              <a:buFontTx/>
              <a:buChar char="•"/>
            </a:pPr>
            <a:r>
              <a:rPr lang="en-US" b="1" smtClean="0">
                <a:ea typeface="ＭＳ Ｐゴシック" pitchFamily="84" charset="-128"/>
                <a:cs typeface="ＭＳ Ｐゴシック" pitchFamily="84" charset="-128"/>
              </a:rPr>
              <a:t>Identifying, formulating, and solving engineering problems; understanding the impact of the design solution in a global and societal context.  Understanding of underlying biology and physiology of the biomedical problem.</a:t>
            </a:r>
          </a:p>
          <a:p>
            <a:pPr marL="290493" indent="-290493" eaLnBrk="1" hangingPunct="1">
              <a:buFontTx/>
              <a:buChar char="•"/>
            </a:pPr>
            <a:endParaRPr lang="en-US" smtClean="0">
              <a:ea typeface="Calibri" pitchFamily="84" charset="0"/>
              <a:cs typeface="Calibri" pitchFamily="84" charset="0"/>
            </a:endParaRPr>
          </a:p>
        </p:txBody>
      </p:sp>
      <p:sp>
        <p:nvSpPr>
          <p:cNvPr id="12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C7CE02-3A94-4B82-B961-1228968883DE}" type="slidenum">
              <a:rPr lang="en-US">
                <a:ea typeface="ＭＳ Ｐゴシック" pitchFamily="-123" charset="-128"/>
                <a:cs typeface="ＭＳ Ｐゴシック" pitchFamily="-123" charset="-128"/>
              </a:rPr>
              <a:pPr fontAlgn="base">
                <a:spcBef>
                  <a:spcPct val="0"/>
                </a:spcBef>
                <a:spcAft>
                  <a:spcPct val="0"/>
                </a:spcAft>
                <a:defRPr/>
              </a:pPr>
              <a:t>2</a:t>
            </a:fld>
            <a:endParaRPr lang="en-US">
              <a:ea typeface="ＭＳ Ｐゴシック" pitchFamily="-123" charset="-128"/>
              <a:cs typeface="ＭＳ Ｐゴシック" pitchFamily="-123"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marL="290493" indent="-290493" eaLnBrk="1" hangingPunct="1">
              <a:buFontTx/>
              <a:buChar char="•"/>
            </a:pPr>
            <a:r>
              <a:rPr lang="en-US" smtClean="0">
                <a:ea typeface="Calibri" pitchFamily="84" charset="0"/>
                <a:cs typeface="Calibri" pitchFamily="84" charset="0"/>
              </a:rPr>
              <a:t>CLICK: The normal infant range is 36.5-37.5 degrees C.  </a:t>
            </a:r>
          </a:p>
          <a:p>
            <a:pPr marL="290493" indent="-290493" eaLnBrk="1" hangingPunct="1">
              <a:buFontTx/>
              <a:buChar char="•"/>
            </a:pPr>
            <a:r>
              <a:rPr lang="en-US" smtClean="0">
                <a:ea typeface="Calibri" pitchFamily="84" charset="0"/>
                <a:cs typeface="Calibri" pitchFamily="84" charset="0"/>
              </a:rPr>
              <a:t>CLICK: Hypothermia occurs when the infant’s core temperature dips below 36.5 degrees C.</a:t>
            </a:r>
          </a:p>
          <a:p>
            <a:pPr marL="290493" indent="-290493" eaLnBrk="1" hangingPunct="1">
              <a:buFontTx/>
              <a:buChar char="•"/>
            </a:pPr>
            <a:r>
              <a:rPr lang="en-US" smtClean="0">
                <a:ea typeface="Calibri" pitchFamily="84" charset="0"/>
                <a:cs typeface="Calibri" pitchFamily="84" charset="0"/>
              </a:rPr>
              <a:t>CLICK: Much of the heat loss occurs because of the infants inability to produce enough heat, or non-shivering thermogenesis because the infant has less brown fat.  The metabolism of brown fat in various body parts produce heat.  The blood circulating by is warmed and then circulated throughout body thereby warming the body.</a:t>
            </a:r>
          </a:p>
          <a:p>
            <a:pPr marL="290493" indent="-290493" eaLnBrk="1" hangingPunct="1">
              <a:buFontTx/>
              <a:buChar char="•"/>
            </a:pPr>
            <a:r>
              <a:rPr lang="en-US" smtClean="0">
                <a:ea typeface="Calibri" pitchFamily="84" charset="0"/>
                <a:cs typeface="Calibri" pitchFamily="84" charset="0"/>
              </a:rPr>
              <a:t>CLICK: Heat loss is exacerbated by the infants large SA:Vol ratio and decreased thermal insulation</a:t>
            </a:r>
          </a:p>
          <a:p>
            <a:pPr marL="290493" indent="-290493" eaLnBrk="1" hangingPunct="1">
              <a:buFontTx/>
              <a:buChar char="•"/>
            </a:pPr>
            <a:r>
              <a:rPr lang="en-US" smtClean="0">
                <a:ea typeface="Calibri" pitchFamily="84" charset="0"/>
                <a:cs typeface="Calibri" pitchFamily="84" charset="0"/>
              </a:rPr>
              <a:t>CLICK: Furthermore, heat loss occurs through evaporation, conduction, convection, and radiation. </a:t>
            </a:r>
          </a:p>
          <a:p>
            <a:pPr marL="290493" indent="-290493" eaLnBrk="1" hangingPunct="1">
              <a:buFontTx/>
              <a:buChar char="•"/>
            </a:pPr>
            <a:r>
              <a:rPr lang="en-US" smtClean="0">
                <a:ea typeface="Calibri" pitchFamily="84" charset="0"/>
                <a:cs typeface="Calibri" pitchFamily="84" charset="0"/>
              </a:rPr>
              <a:t>Without an effective intervention, hypothermia is imminent. </a:t>
            </a:r>
          </a:p>
        </p:txBody>
      </p:sp>
      <p:sp>
        <p:nvSpPr>
          <p:cNvPr id="122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D15899-E3B4-4640-9CB2-351DA1CE900C}" type="slidenum">
              <a:rPr lang="en-US">
                <a:ea typeface="ＭＳ Ｐゴシック" pitchFamily="-123" charset="-128"/>
                <a:cs typeface="ＭＳ Ｐゴシック" pitchFamily="-123" charset="-128"/>
              </a:rPr>
              <a:pPr fontAlgn="base">
                <a:spcBef>
                  <a:spcPct val="0"/>
                </a:spcBef>
                <a:spcAft>
                  <a:spcPct val="0"/>
                </a:spcAft>
                <a:defRPr/>
              </a:pPr>
              <a:t>3</a:t>
            </a:fld>
            <a:endParaRPr lang="en-US">
              <a:ea typeface="ＭＳ Ｐゴシック" pitchFamily="-123" charset="-128"/>
              <a:cs typeface="ＭＳ Ｐゴシック" pitchFamily="-12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marL="174296" indent="-174296" eaLnBrk="1" hangingPunct="1">
              <a:spcBef>
                <a:spcPct val="0"/>
              </a:spcBef>
              <a:buFontTx/>
              <a:buChar char="•"/>
            </a:pPr>
            <a:r>
              <a:rPr lang="en-US" smtClean="0">
                <a:ea typeface="ＭＳ Ｐゴシック" pitchFamily="84" charset="-128"/>
                <a:cs typeface="ＭＳ Ｐゴシック" pitchFamily="84" charset="-128"/>
              </a:rPr>
              <a:t>Current solutions do not address all the needs of developing countries. </a:t>
            </a:r>
          </a:p>
          <a:p>
            <a:pPr marL="174296" indent="-174296" eaLnBrk="1" hangingPunct="1">
              <a:spcBef>
                <a:spcPct val="0"/>
              </a:spcBef>
              <a:buFontTx/>
              <a:buChar char="•"/>
            </a:pPr>
            <a:r>
              <a:rPr lang="en-US" smtClean="0">
                <a:ea typeface="ＭＳ Ｐゴシック" pitchFamily="84" charset="-128"/>
                <a:cs typeface="ＭＳ Ｐゴシック" pitchFamily="84" charset="-128"/>
              </a:rPr>
              <a:t>Kangaroo care, or skin-to-skin contact is impractical in larger settings as it requires a lot of human capital. </a:t>
            </a:r>
          </a:p>
          <a:p>
            <a:pPr marL="174296" indent="-174296" eaLnBrk="1" hangingPunct="1">
              <a:spcBef>
                <a:spcPct val="0"/>
              </a:spcBef>
              <a:buFontTx/>
              <a:buChar char="•"/>
            </a:pPr>
            <a:r>
              <a:rPr lang="en-US" smtClean="0">
                <a:ea typeface="ＭＳ Ｐゴシック" pitchFamily="84" charset="-128"/>
                <a:cs typeface="ＭＳ Ｐゴシック" pitchFamily="84" charset="-128"/>
              </a:rPr>
              <a:t>Incubators are too expensive and require a lot of expertise and money to maintain. </a:t>
            </a:r>
          </a:p>
          <a:p>
            <a:pPr marL="174296" indent="-174296" eaLnBrk="1" hangingPunct="1">
              <a:spcBef>
                <a:spcPct val="0"/>
              </a:spcBef>
              <a:buFontTx/>
              <a:buChar char="•"/>
            </a:pPr>
            <a:r>
              <a:rPr lang="en-US" smtClean="0">
                <a:ea typeface="ＭＳ Ｐゴシック" pitchFamily="84" charset="-128"/>
                <a:cs typeface="ＭＳ Ｐゴシック" pitchFamily="84" charset="-128"/>
              </a:rPr>
              <a:t>Wrapping an infant in layers only prolongs the inevitable hypothermia.  </a:t>
            </a:r>
          </a:p>
          <a:p>
            <a:pPr marL="174296" indent="-174296" eaLnBrk="1" hangingPunct="1">
              <a:spcBef>
                <a:spcPct val="0"/>
              </a:spcBef>
              <a:buFontTx/>
              <a:buChar char="•"/>
            </a:pPr>
            <a:r>
              <a:rPr lang="en-US" smtClean="0">
                <a:ea typeface="ＭＳ Ｐゴシック" pitchFamily="84" charset="-128"/>
                <a:cs typeface="ＭＳ Ｐゴシック" pitchFamily="84" charset="-128"/>
              </a:rPr>
              <a:t>Some health settings also utilize heat pads but they may be ineffective and are limited in controllability.  </a:t>
            </a:r>
          </a:p>
          <a:p>
            <a:pPr marL="174296" indent="-174296" eaLnBrk="1" hangingPunct="1">
              <a:spcBef>
                <a:spcPct val="0"/>
              </a:spcBef>
              <a:buFontTx/>
              <a:buChar char="•"/>
            </a:pPr>
            <a:r>
              <a:rPr lang="en-US" smtClean="0">
                <a:ea typeface="Calibri" pitchFamily="84" charset="0"/>
                <a:cs typeface="Calibri" pitchFamily="84" charset="0"/>
              </a:rPr>
              <a:t>CLICK: Our Modular Incubation System is affordable, practical, effective, and highly controllable as well as practical in large health care settings.  With our unique product and business strategies, our product can outperform current products in the market. </a:t>
            </a: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ED300E-90E1-458F-B1C5-CE1005C99B2E}" type="slidenum">
              <a:rPr lang="en-US">
                <a:ea typeface="ＭＳ Ｐゴシック" pitchFamily="-123" charset="-128"/>
                <a:cs typeface="ＭＳ Ｐゴシック" pitchFamily="-123" charset="-128"/>
              </a:rPr>
              <a:pPr fontAlgn="base">
                <a:spcBef>
                  <a:spcPct val="0"/>
                </a:spcBef>
                <a:spcAft>
                  <a:spcPct val="0"/>
                </a:spcAft>
                <a:defRPr/>
              </a:pPr>
              <a:t>4</a:t>
            </a:fld>
            <a:endParaRPr lang="en-US">
              <a:ea typeface="ＭＳ Ｐゴシック" pitchFamily="-123" charset="-128"/>
              <a:cs typeface="ＭＳ Ｐゴシック" pitchFamily="-12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lvl="3" eaLnBrk="1" hangingPunct="1"/>
            <a:endParaRPr lang="en-US" b="1" u="sng">
              <a:solidFill>
                <a:srgbClr val="222222"/>
              </a:solidFill>
              <a:latin typeface="Arial" pitchFamily="84" charset="0"/>
              <a:ea typeface="ＭＳ Ｐゴシック" pitchFamily="84" charset="-128"/>
            </a:endParaRPr>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8CEFF1-9F3B-4A2C-ACA3-B67E8B999CF1}" type="slidenum">
              <a:rPr lang="en-US">
                <a:ea typeface="ＭＳ Ｐゴシック" pitchFamily="-123" charset="-128"/>
                <a:cs typeface="ＭＳ Ｐゴシック" pitchFamily="-123" charset="-128"/>
              </a:rPr>
              <a:pPr fontAlgn="base">
                <a:spcBef>
                  <a:spcPct val="0"/>
                </a:spcBef>
                <a:spcAft>
                  <a:spcPct val="0"/>
                </a:spcAft>
                <a:defRPr/>
              </a:pPr>
              <a:t>5</a:t>
            </a:fld>
            <a:endParaRPr lang="en-US">
              <a:ea typeface="ＭＳ Ｐゴシック" pitchFamily="-123" charset="-128"/>
              <a:cs typeface="ＭＳ Ｐゴシック" pitchFamily="-12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marL="174296" indent="-174296" eaLnBrk="1" hangingPunct="1">
              <a:spcBef>
                <a:spcPct val="0"/>
              </a:spcBef>
              <a:buFontTx/>
              <a:buChar char="•"/>
            </a:pPr>
            <a:r>
              <a:rPr lang="en-US" smtClean="0">
                <a:ea typeface="ＭＳ Ｐゴシック" pitchFamily="84" charset="-128"/>
                <a:cs typeface="ＭＳ Ｐゴシック" pitchFamily="84" charset="-128"/>
              </a:rPr>
              <a:t>Prior mat prototypes were made of two layers of PVC materials heat sealed together with open channels to allow for water circulation.  However, while able to heat adequately, this method was impractical as it oftentimes created in multiple holes and leaks which resulting in hours of troubleshooting. </a:t>
            </a:r>
          </a:p>
          <a:p>
            <a:pPr marL="174296" indent="-174296" eaLnBrk="1" hangingPunct="1">
              <a:spcBef>
                <a:spcPct val="0"/>
              </a:spcBef>
            </a:pPr>
            <a:endParaRPr lang="en-US" smtClean="0">
              <a:ea typeface="ＭＳ Ｐゴシック" pitchFamily="84" charset="-128"/>
              <a:cs typeface="ＭＳ Ｐゴシック" pitchFamily="84" charset="-128"/>
            </a:endParaRPr>
          </a:p>
          <a:p>
            <a:pPr marL="174296" indent="-174296" eaLnBrk="1" hangingPunct="1">
              <a:spcBef>
                <a:spcPct val="0"/>
              </a:spcBef>
            </a:pPr>
            <a:endParaRPr lang="en-US" smtClean="0">
              <a:ea typeface="ＭＳ Ｐゴシック" pitchFamily="84" charset="-128"/>
              <a:cs typeface="ＭＳ Ｐゴシック" pitchFamily="84" charset="-128"/>
            </a:endParaRPr>
          </a:p>
          <a:p>
            <a:pPr marL="174296" indent="-174296" eaLnBrk="1" hangingPunct="1">
              <a:spcBef>
                <a:spcPct val="0"/>
              </a:spcBef>
            </a:pPr>
            <a:endParaRPr lang="en-US" smtClean="0">
              <a:ea typeface="ＭＳ Ｐゴシック" pitchFamily="84" charset="-128"/>
              <a:cs typeface="ＭＳ Ｐゴシック" pitchFamily="84" charset="-128"/>
            </a:endParaRPr>
          </a:p>
          <a:p>
            <a:pPr marL="174296" indent="-174296" eaLnBrk="1" hangingPunct="1">
              <a:spcBef>
                <a:spcPct val="0"/>
              </a:spcBef>
            </a:pPr>
            <a:r>
              <a:rPr lang="en-US" smtClean="0">
                <a:ea typeface="ＭＳ Ｐゴシック" pitchFamily="84" charset="-128"/>
                <a:cs typeface="ＭＳ Ｐゴシック" pitchFamily="84" charset="-128"/>
              </a:rPr>
              <a:t>-reasons for heating coil specs (energy calculations)- We calculated the heat loss to be around 350-400 W but the cheapest heater with the min power rating was the 1000W. </a:t>
            </a:r>
          </a:p>
          <a:p>
            <a:pPr marL="174296" indent="-174296" eaLnBrk="1" hangingPunct="1">
              <a:spcBef>
                <a:spcPct val="0"/>
              </a:spcBef>
            </a:pPr>
            <a:r>
              <a:rPr lang="en-US" smtClean="0">
                <a:ea typeface="ＭＳ Ｐゴシック" pitchFamily="84" charset="-128"/>
                <a:cs typeface="ＭＳ Ｐゴシック" pitchFamily="84" charset="-128"/>
              </a:rPr>
              <a:t>-size of mat</a:t>
            </a:r>
          </a:p>
          <a:p>
            <a:pPr marL="174296" indent="-174296" eaLnBrk="1" hangingPunct="1">
              <a:spcBef>
                <a:spcPct val="0"/>
              </a:spcBef>
            </a:pPr>
            <a:r>
              <a:rPr lang="en-US" smtClean="0">
                <a:ea typeface="ＭＳ Ｐゴシック" pitchFamily="84" charset="-128"/>
                <a:cs typeface="ＭＳ Ｐゴシック" pitchFamily="84" charset="-128"/>
              </a:rPr>
              <a:t>-flow rate? </a:t>
            </a:r>
          </a:p>
          <a:p>
            <a:pPr marL="174296" indent="-174296" eaLnBrk="1" hangingPunct="1">
              <a:spcBef>
                <a:spcPct val="0"/>
              </a:spcBef>
            </a:pPr>
            <a:r>
              <a:rPr lang="en-US" smtClean="0">
                <a:ea typeface="ＭＳ Ｐゴシック" pitchFamily="84" charset="-128"/>
                <a:cs typeface="ＭＳ Ｐゴシック" pitchFamily="84" charset="-128"/>
              </a:rPr>
              <a:t>-why chose infant model</a:t>
            </a:r>
          </a:p>
          <a:p>
            <a:pPr marL="174296" indent="-174296" eaLnBrk="1" hangingPunct="1">
              <a:spcBef>
                <a:spcPct val="0"/>
              </a:spcBef>
            </a:pPr>
            <a:r>
              <a:rPr lang="en-US" smtClean="0">
                <a:ea typeface="ＭＳ Ｐゴシック" pitchFamily="84" charset="-128"/>
                <a:cs typeface="ＭＳ Ｐゴシック" pitchFamily="84" charset="-128"/>
              </a:rPr>
              <a:t>-address failed prototypes and transition to final prototype</a:t>
            </a:r>
          </a:p>
          <a:p>
            <a:pPr marL="174296" indent="-174296" eaLnBrk="1" hangingPunct="1">
              <a:spcBef>
                <a:spcPct val="0"/>
              </a:spcBef>
            </a:pPr>
            <a:endParaRPr lang="en-US" smtClean="0">
              <a:ea typeface="ＭＳ Ｐゴシック" pitchFamily="84" charset="-128"/>
              <a:cs typeface="ＭＳ Ｐゴシック" pitchFamily="84" charset="-128"/>
            </a:endParaRPr>
          </a:p>
          <a:p>
            <a:pPr marL="174296" indent="-174296" eaLnBrk="1" hangingPunct="1">
              <a:spcBef>
                <a:spcPct val="0"/>
              </a:spcBef>
            </a:pPr>
            <a:endParaRPr lang="en-US" smtClean="0">
              <a:ea typeface="ＭＳ Ｐゴシック" pitchFamily="84" charset="-128"/>
              <a:cs typeface="ＭＳ Ｐゴシック" pitchFamily="84" charset="-128"/>
            </a:endParaRPr>
          </a:p>
          <a:p>
            <a:pPr marL="174296" indent="-174296" eaLnBrk="1" hangingPunct="1">
              <a:spcBef>
                <a:spcPct val="0"/>
              </a:spcBef>
            </a:pPr>
            <a:r>
              <a:rPr lang="en-US" smtClean="0">
                <a:ea typeface="ＭＳ Ｐゴシック" pitchFamily="84" charset="-128"/>
                <a:cs typeface="ＭＳ Ｐゴシック" pitchFamily="84" charset="-128"/>
              </a:rPr>
              <a:t>Appropriateness of design that will satisfy functional requirements &amp; constraints.  Design of a system, component, or process that meets desired needs.  </a:t>
            </a:r>
          </a:p>
          <a:p>
            <a:pPr marL="174296" indent="-174296" eaLnBrk="1" hangingPunct="1">
              <a:spcBef>
                <a:spcPct val="0"/>
              </a:spcBef>
            </a:pPr>
            <a:endParaRPr lang="en-US" smtClean="0">
              <a:ea typeface="ＭＳ Ｐゴシック" pitchFamily="84" charset="-128"/>
              <a:cs typeface="ＭＳ Ｐゴシック" pitchFamily="84" charset="-128"/>
            </a:endParaRP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EBB2F5B-E800-4E66-A122-99597452E592}" type="slidenum">
              <a:rPr lang="en-US">
                <a:ea typeface="ＭＳ Ｐゴシック" pitchFamily="-123" charset="-128"/>
                <a:cs typeface="ＭＳ Ｐゴシック" pitchFamily="-123" charset="-128"/>
              </a:rPr>
              <a:pPr fontAlgn="base">
                <a:spcBef>
                  <a:spcPct val="0"/>
                </a:spcBef>
                <a:spcAft>
                  <a:spcPct val="0"/>
                </a:spcAft>
                <a:defRPr/>
              </a:pPr>
              <a:t>6</a:t>
            </a:fld>
            <a:endParaRPr lang="en-US">
              <a:ea typeface="ＭＳ Ｐゴシック" pitchFamily="-123" charset="-128"/>
              <a:cs typeface="ＭＳ Ｐゴシック" pitchFamily="-123"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marL="174296" indent="-174296" eaLnBrk="1" hangingPunct="1">
              <a:spcBef>
                <a:spcPct val="0"/>
              </a:spcBef>
              <a:buFontTx/>
              <a:buChar char="•"/>
            </a:pPr>
            <a:r>
              <a:rPr lang="en-US" smtClean="0">
                <a:ea typeface="ＭＳ Ｐゴシック" pitchFamily="84" charset="-128"/>
                <a:cs typeface="ＭＳ Ｐゴシック" pitchFamily="84" charset="-128"/>
              </a:rPr>
              <a:t>--Prior mat prototypes were made of two layers of PVC materials heat sealed together with open channels to allow for water circulation.  However, while able to heat adequately, this method was impractical as it oftentimes created in multiple holes and leaks which resulting in hours of troubleshooting. </a:t>
            </a:r>
          </a:p>
          <a:p>
            <a:pPr marL="174296" indent="-174296" eaLnBrk="1" hangingPunct="1">
              <a:spcBef>
                <a:spcPct val="0"/>
              </a:spcBef>
              <a:buFontTx/>
              <a:buChar char="•"/>
            </a:pPr>
            <a:r>
              <a:rPr lang="en-US" smtClean="0">
                <a:ea typeface="ＭＳ Ｐゴシック" pitchFamily="84" charset="-128"/>
                <a:cs typeface="ＭＳ Ｐゴシック" pitchFamily="84" charset="-128"/>
              </a:rPr>
              <a:t>--We are utilizing a 1000 W heating coil to heat a water reservoir because 1000 W was the lowest rating available and is more than enough energy to heat our infant according to our energy calculations.  </a:t>
            </a:r>
          </a:p>
          <a:p>
            <a:pPr marL="174296" indent="-174296" eaLnBrk="1" hangingPunct="1">
              <a:spcBef>
                <a:spcPct val="0"/>
              </a:spcBef>
              <a:buFontTx/>
              <a:buChar char="•"/>
            </a:pPr>
            <a:r>
              <a:rPr lang="en-US" smtClean="0">
                <a:ea typeface="ＭＳ Ｐゴシック" pitchFamily="84" charset="-128"/>
                <a:cs typeface="ＭＳ Ｐゴシック" pitchFamily="84" charset="-128"/>
              </a:rPr>
              <a:t>--We are also using a 13.25 L water reservoir, oftentimes filling only 10 L of water for our tests.  Future prototypes will be able to use any generic water reservoir/bucket.  </a:t>
            </a:r>
          </a:p>
          <a:p>
            <a:pPr marL="174296" indent="-174296" eaLnBrk="1" hangingPunct="1">
              <a:spcBef>
                <a:spcPct val="0"/>
              </a:spcBef>
              <a:buFontTx/>
              <a:buChar char="•"/>
            </a:pPr>
            <a:r>
              <a:rPr lang="en-US" smtClean="0">
                <a:ea typeface="ＭＳ Ｐゴシック" pitchFamily="84" charset="-128"/>
                <a:cs typeface="ＭＳ Ｐゴシック" pitchFamily="84" charset="-128"/>
              </a:rPr>
              <a:t>--The mat is made of an array of silicone rubber tubes, a material that is biocompatible to prevent any discomfort.</a:t>
            </a:r>
          </a:p>
          <a:p>
            <a:pPr marL="174296" indent="-174296" eaLnBrk="1" hangingPunct="1">
              <a:spcBef>
                <a:spcPct val="0"/>
              </a:spcBef>
              <a:buFontTx/>
              <a:buChar char="•"/>
            </a:pPr>
            <a:r>
              <a:rPr lang="en-US" smtClean="0">
                <a:ea typeface="ＭＳ Ｐゴシック" pitchFamily="84" charset="-128"/>
                <a:cs typeface="ＭＳ Ｐゴシック" pitchFamily="84" charset="-128"/>
              </a:rPr>
              <a:t>--Our feedback algorithm raises the mat surface to a specific temperature range and maintains that range for an extended period of time</a:t>
            </a:r>
          </a:p>
          <a:p>
            <a:pPr marL="174296" indent="-174296" eaLnBrk="1" hangingPunct="1">
              <a:spcBef>
                <a:spcPct val="0"/>
              </a:spcBef>
              <a:buFontTx/>
              <a:buChar char="•"/>
            </a:pPr>
            <a:r>
              <a:rPr lang="en-US" smtClean="0">
                <a:ea typeface="ＭＳ Ｐゴシック" pitchFamily="84" charset="-128"/>
                <a:cs typeface="ＭＳ Ｐゴシック" pitchFamily="84" charset="-128"/>
              </a:rPr>
              <a:t>--In addition to analog fail safes, our feedback algorithm also has built in fail safes that Annabelle and Min will speak about. </a:t>
            </a:r>
          </a:p>
          <a:p>
            <a:pPr marL="174296" indent="-174296" eaLnBrk="1" hangingPunct="1">
              <a:spcBef>
                <a:spcPct val="0"/>
              </a:spcBef>
              <a:buFontTx/>
              <a:buChar char="•"/>
            </a:pPr>
            <a:r>
              <a:rPr lang="en-US" smtClean="0">
                <a:ea typeface="ＭＳ Ｐゴシック" pitchFamily="84" charset="-128"/>
                <a:cs typeface="ＭＳ Ｐゴシック" pitchFamily="84" charset="-128"/>
              </a:rPr>
              <a:t>--Typically, premature neonates weigh anywhere between 1.5 to 2.5 kg.  Unfortunately the largest saline bags we found were 1.0 L and so we used them to model our infant, which is a good approximation of the 70% electrolyte-water mixture by mass. </a:t>
            </a:r>
          </a:p>
          <a:p>
            <a:pPr marL="174296" indent="-174296" eaLnBrk="1" hangingPunct="1">
              <a:spcBef>
                <a:spcPct val="0"/>
              </a:spcBef>
            </a:pPr>
            <a:endParaRPr lang="en-US" smtClean="0">
              <a:ea typeface="ＭＳ Ｐゴシック" pitchFamily="84" charset="-128"/>
              <a:cs typeface="ＭＳ Ｐゴシック" pitchFamily="84" charset="-128"/>
            </a:endParaRPr>
          </a:p>
          <a:p>
            <a:pPr marL="174296" indent="-174296" eaLnBrk="1" hangingPunct="1">
              <a:spcBef>
                <a:spcPct val="0"/>
              </a:spcBef>
            </a:pPr>
            <a:endParaRPr lang="en-US" smtClean="0">
              <a:ea typeface="ＭＳ Ｐゴシック" pitchFamily="84" charset="-128"/>
              <a:cs typeface="ＭＳ Ｐゴシック" pitchFamily="84" charset="-128"/>
            </a:endParaRPr>
          </a:p>
          <a:p>
            <a:pPr marL="174296" indent="-174296" eaLnBrk="1" hangingPunct="1">
              <a:spcBef>
                <a:spcPct val="0"/>
              </a:spcBef>
            </a:pPr>
            <a:endParaRPr lang="en-US" smtClean="0">
              <a:ea typeface="ＭＳ Ｐゴシック" pitchFamily="84" charset="-128"/>
              <a:cs typeface="ＭＳ Ｐゴシック" pitchFamily="84" charset="-128"/>
            </a:endParaRPr>
          </a:p>
          <a:p>
            <a:pPr marL="174296" indent="-174296" eaLnBrk="1" hangingPunct="1">
              <a:spcBef>
                <a:spcPct val="0"/>
              </a:spcBef>
            </a:pPr>
            <a:endParaRPr lang="en-US" smtClean="0">
              <a:ea typeface="ＭＳ Ｐゴシック" pitchFamily="84" charset="-128"/>
              <a:cs typeface="ＭＳ Ｐゴシック" pitchFamily="84" charset="-128"/>
            </a:endParaRPr>
          </a:p>
          <a:p>
            <a:pPr marL="174296" indent="-174296" eaLnBrk="1" hangingPunct="1">
              <a:spcBef>
                <a:spcPct val="0"/>
              </a:spcBef>
            </a:pPr>
            <a:r>
              <a:rPr lang="en-US" smtClean="0">
                <a:ea typeface="ＭＳ Ｐゴシック" pitchFamily="84" charset="-128"/>
                <a:cs typeface="ＭＳ Ｐゴシック" pitchFamily="84" charset="-128"/>
              </a:rPr>
              <a:t>-reasons for heating coil specs (energy calculations)</a:t>
            </a:r>
          </a:p>
          <a:p>
            <a:pPr marL="174296" indent="-174296" eaLnBrk="1" hangingPunct="1">
              <a:spcBef>
                <a:spcPct val="0"/>
              </a:spcBef>
            </a:pPr>
            <a:r>
              <a:rPr lang="en-US" smtClean="0">
                <a:ea typeface="ＭＳ Ｐゴシック" pitchFamily="84" charset="-128"/>
                <a:cs typeface="ＭＳ Ｐゴシック" pitchFamily="84" charset="-128"/>
              </a:rPr>
              <a:t>-size of mat</a:t>
            </a:r>
          </a:p>
          <a:p>
            <a:pPr marL="174296" indent="-174296" eaLnBrk="1" hangingPunct="1">
              <a:spcBef>
                <a:spcPct val="0"/>
              </a:spcBef>
            </a:pPr>
            <a:r>
              <a:rPr lang="en-US" smtClean="0">
                <a:ea typeface="ＭＳ Ｐゴシック" pitchFamily="84" charset="-128"/>
                <a:cs typeface="ＭＳ Ｐゴシック" pitchFamily="84" charset="-128"/>
              </a:rPr>
              <a:t>-flow rate? </a:t>
            </a:r>
          </a:p>
          <a:p>
            <a:pPr marL="174296" indent="-174296" eaLnBrk="1" hangingPunct="1">
              <a:spcBef>
                <a:spcPct val="0"/>
              </a:spcBef>
            </a:pPr>
            <a:r>
              <a:rPr lang="en-US" smtClean="0">
                <a:ea typeface="ＭＳ Ｐゴシック" pitchFamily="84" charset="-128"/>
                <a:cs typeface="ＭＳ Ｐゴシック" pitchFamily="84" charset="-128"/>
              </a:rPr>
              <a:t>-why chose infant model</a:t>
            </a:r>
          </a:p>
          <a:p>
            <a:pPr marL="174296" indent="-174296" eaLnBrk="1" hangingPunct="1">
              <a:spcBef>
                <a:spcPct val="0"/>
              </a:spcBef>
            </a:pPr>
            <a:r>
              <a:rPr lang="en-US" smtClean="0">
                <a:ea typeface="ＭＳ Ｐゴシック" pitchFamily="84" charset="-128"/>
                <a:cs typeface="ＭＳ Ｐゴシック" pitchFamily="84" charset="-128"/>
              </a:rPr>
              <a:t>-address failed prototypes and transition to final prototype</a:t>
            </a:r>
          </a:p>
          <a:p>
            <a:pPr marL="174296" indent="-174296" eaLnBrk="1" hangingPunct="1">
              <a:spcBef>
                <a:spcPct val="0"/>
              </a:spcBef>
            </a:pPr>
            <a:endParaRPr lang="en-US" smtClean="0">
              <a:ea typeface="ＭＳ Ｐゴシック" pitchFamily="84" charset="-128"/>
              <a:cs typeface="ＭＳ Ｐゴシック" pitchFamily="84" charset="-128"/>
            </a:endParaRPr>
          </a:p>
          <a:p>
            <a:pPr marL="174296" indent="-174296" eaLnBrk="1" hangingPunct="1">
              <a:spcBef>
                <a:spcPct val="0"/>
              </a:spcBef>
            </a:pPr>
            <a:endParaRPr lang="en-US" smtClean="0">
              <a:ea typeface="ＭＳ Ｐゴシック" pitchFamily="84" charset="-128"/>
              <a:cs typeface="ＭＳ Ｐゴシック" pitchFamily="84" charset="-128"/>
            </a:endParaRPr>
          </a:p>
          <a:p>
            <a:pPr marL="174296" indent="-174296" eaLnBrk="1" hangingPunct="1">
              <a:spcBef>
                <a:spcPct val="0"/>
              </a:spcBef>
            </a:pPr>
            <a:r>
              <a:rPr lang="en-US" smtClean="0">
                <a:ea typeface="ＭＳ Ｐゴシック" pitchFamily="84" charset="-128"/>
                <a:cs typeface="ＭＳ Ｐゴシック" pitchFamily="84" charset="-128"/>
              </a:rPr>
              <a:t>Appropriateness of design that will satisfy functional requirements &amp; constraints.  Design of a system, component, or process that meets desired needs.  </a:t>
            </a:r>
          </a:p>
          <a:p>
            <a:pPr marL="174296" indent="-174296" eaLnBrk="1" hangingPunct="1">
              <a:spcBef>
                <a:spcPct val="0"/>
              </a:spcBef>
            </a:pPr>
            <a:endParaRPr lang="en-US" smtClean="0">
              <a:ea typeface="ＭＳ Ｐゴシック" pitchFamily="84" charset="-128"/>
              <a:cs typeface="ＭＳ Ｐゴシック" pitchFamily="84" charset="-128"/>
            </a:endParaRP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6DEE6C8-8643-409E-8D0E-2DD5E1DFB3F7}" type="slidenum">
              <a:rPr lang="en-US">
                <a:ea typeface="ＭＳ Ｐゴシック" pitchFamily="-123" charset="-128"/>
                <a:cs typeface="ＭＳ Ｐゴシック" pitchFamily="-123" charset="-128"/>
              </a:rPr>
              <a:pPr fontAlgn="base">
                <a:spcBef>
                  <a:spcPct val="0"/>
                </a:spcBef>
                <a:spcAft>
                  <a:spcPct val="0"/>
                </a:spcAft>
                <a:defRPr/>
              </a:pPr>
              <a:t>7</a:t>
            </a:fld>
            <a:endParaRPr lang="en-US">
              <a:ea typeface="ＭＳ Ｐゴシック" pitchFamily="-123" charset="-128"/>
              <a:cs typeface="ＭＳ Ｐゴシック" pitchFamily="-123"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marL="174296" indent="-174296" eaLnBrk="1" hangingPunct="1">
              <a:spcBef>
                <a:spcPct val="0"/>
              </a:spcBef>
            </a:pPr>
            <a:endParaRPr lang="en-US" smtClean="0">
              <a:ea typeface="ＭＳ Ｐゴシック" pitchFamily="84" charset="-128"/>
              <a:cs typeface="ＭＳ Ｐゴシック" pitchFamily="84" charset="-128"/>
            </a:endParaRPr>
          </a:p>
          <a:p>
            <a:pPr marL="174296" indent="-174296" eaLnBrk="1" hangingPunct="1">
              <a:spcBef>
                <a:spcPct val="0"/>
              </a:spcBef>
            </a:pPr>
            <a:r>
              <a:rPr lang="en-US" i="1" smtClean="0">
                <a:ea typeface="ＭＳ Ｐゴシック" pitchFamily="84" charset="-128"/>
                <a:cs typeface="ＭＳ Ｐゴシック" pitchFamily="84" charset="-128"/>
              </a:rPr>
              <a:t>-Add Circuitry Schematic Here (lh)</a:t>
            </a:r>
          </a:p>
          <a:p>
            <a:pPr marL="174296" indent="-174296" eaLnBrk="1" hangingPunct="1">
              <a:spcBef>
                <a:spcPct val="0"/>
              </a:spcBef>
            </a:pPr>
            <a:endParaRPr lang="en-US">
              <a:ea typeface="ＭＳ Ｐゴシック" pitchFamily="84" charset="-128"/>
              <a:cs typeface="ＭＳ Ｐゴシック" pitchFamily="84" charset="-128"/>
            </a:endParaRPr>
          </a:p>
        </p:txBody>
      </p:sp>
      <p:sp>
        <p:nvSpPr>
          <p:cNvPr id="327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FBCF6E-6683-4567-BCE0-B608A8D9C47C}" type="slidenum">
              <a:rPr lang="en-US">
                <a:ea typeface="ＭＳ Ｐゴシック" pitchFamily="-123" charset="-128"/>
                <a:cs typeface="ＭＳ Ｐゴシック" pitchFamily="-123" charset="-128"/>
              </a:rPr>
              <a:pPr fontAlgn="base">
                <a:spcBef>
                  <a:spcPct val="0"/>
                </a:spcBef>
                <a:spcAft>
                  <a:spcPct val="0"/>
                </a:spcAft>
                <a:defRPr/>
              </a:pPr>
              <a:t>8</a:t>
            </a:fld>
            <a:endParaRPr lang="en-US">
              <a:ea typeface="ＭＳ Ｐゴシック" pitchFamily="-123" charset="-128"/>
              <a:cs typeface="ＭＳ Ｐゴシック" pitchFamily="-12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marL="174296" indent="-174296" eaLnBrk="1" hangingPunct="1">
              <a:spcBef>
                <a:spcPct val="0"/>
              </a:spcBef>
            </a:pPr>
            <a:r>
              <a:rPr lang="en-US" smtClean="0">
                <a:latin typeface="Arial" pitchFamily="84" charset="0"/>
                <a:ea typeface="ＭＳ Ｐゴシック" pitchFamily="84" charset="-128"/>
                <a:cs typeface="ＭＳ Ｐゴシック" pitchFamily="84" charset="-128"/>
              </a:rPr>
              <a:t>Mention the insulation around tubes and below mat</a:t>
            </a:r>
            <a:endParaRPr lang="en-US">
              <a:latin typeface="Arial" pitchFamily="84" charset="0"/>
              <a:ea typeface="ＭＳ Ｐゴシック" pitchFamily="84" charset="-128"/>
              <a:cs typeface="ＭＳ Ｐゴシック" pitchFamily="84" charset="-128"/>
            </a:endParaRPr>
          </a:p>
        </p:txBody>
      </p:sp>
      <p:sp>
        <p:nvSpPr>
          <p:cNvPr id="501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2B1BDD-1D36-499B-A71C-F8FF34FD9EAF}" type="slidenum">
              <a:rPr lang="en-US">
                <a:ea typeface="ＭＳ Ｐゴシック" pitchFamily="-123" charset="-128"/>
                <a:cs typeface="ＭＳ Ｐゴシック" pitchFamily="-123" charset="-128"/>
              </a:rPr>
              <a:pPr fontAlgn="base">
                <a:spcBef>
                  <a:spcPct val="0"/>
                </a:spcBef>
                <a:spcAft>
                  <a:spcPct val="0"/>
                </a:spcAft>
                <a:defRPr/>
              </a:pPr>
              <a:t>9</a:t>
            </a:fld>
            <a:endParaRPr lang="en-US">
              <a:ea typeface="ＭＳ Ｐゴシック" pitchFamily="-123" charset="-128"/>
              <a:cs typeface="ＭＳ Ｐゴシック" pitchFamily="-12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2"/>
          <p:cNvSpPr>
            <a:spLocks noChangeArrowheads="1"/>
          </p:cNvSpPr>
          <p:nvPr userDrawn="1"/>
        </p:nvSpPr>
        <p:spPr bwMode="auto">
          <a:xfrm>
            <a:off x="152400" y="4267200"/>
            <a:ext cx="8991600" cy="2590800"/>
          </a:xfrm>
          <a:prstGeom prst="rect">
            <a:avLst/>
          </a:prstGeom>
          <a:solidFill>
            <a:srgbClr val="FFC20E"/>
          </a:solidFill>
          <a:ln w="9525">
            <a:noFill/>
            <a:miter lim="800000"/>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7" name="Rectangle 3"/>
          <p:cNvSpPr>
            <a:spLocks noChangeArrowheads="1"/>
          </p:cNvSpPr>
          <p:nvPr userDrawn="1"/>
        </p:nvSpPr>
        <p:spPr bwMode="auto">
          <a:xfrm>
            <a:off x="5468938" y="2459038"/>
            <a:ext cx="3675062" cy="1692275"/>
          </a:xfrm>
          <a:prstGeom prst="rect">
            <a:avLst/>
          </a:prstGeom>
          <a:solidFill>
            <a:srgbClr val="3FAEE3"/>
          </a:solidFill>
          <a:ln w="9525">
            <a:noFill/>
            <a:miter lim="800000"/>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8" name="Rectangle 8"/>
          <p:cNvSpPr>
            <a:spLocks noChangeArrowheads="1"/>
          </p:cNvSpPr>
          <p:nvPr userDrawn="1"/>
        </p:nvSpPr>
        <p:spPr bwMode="auto">
          <a:xfrm>
            <a:off x="152400" y="0"/>
            <a:ext cx="3108325" cy="2286000"/>
          </a:xfrm>
          <a:prstGeom prst="rect">
            <a:avLst/>
          </a:prstGeom>
          <a:solidFill>
            <a:srgbClr val="FFC000"/>
          </a:solidFill>
          <a:ln w="9525">
            <a:noFill/>
            <a:miter lim="800000"/>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9" name="Rectangle 4"/>
          <p:cNvSpPr>
            <a:spLocks noChangeArrowheads="1"/>
          </p:cNvSpPr>
          <p:nvPr userDrawn="1"/>
        </p:nvSpPr>
        <p:spPr bwMode="auto">
          <a:xfrm>
            <a:off x="3429000" y="1187450"/>
            <a:ext cx="5715000" cy="1114425"/>
          </a:xfrm>
          <a:prstGeom prst="rect">
            <a:avLst/>
          </a:prstGeom>
          <a:solidFill>
            <a:srgbClr val="CEE39F"/>
          </a:solidFill>
          <a:ln w="9525">
            <a:noFill/>
            <a:miter lim="800000"/>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10" name="Rectangle 6"/>
          <p:cNvSpPr>
            <a:spLocks noChangeArrowheads="1"/>
          </p:cNvSpPr>
          <p:nvPr userDrawn="1"/>
        </p:nvSpPr>
        <p:spPr bwMode="auto">
          <a:xfrm>
            <a:off x="5383213" y="0"/>
            <a:ext cx="1743075" cy="1058863"/>
          </a:xfrm>
          <a:prstGeom prst="rect">
            <a:avLst/>
          </a:prstGeom>
          <a:solidFill>
            <a:srgbClr val="BFE5E5"/>
          </a:solidFill>
          <a:ln w="9525">
            <a:noFill/>
            <a:miter lim="800000"/>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11" name="Rectangle 7"/>
          <p:cNvSpPr>
            <a:spLocks noChangeArrowheads="1"/>
          </p:cNvSpPr>
          <p:nvPr userDrawn="1"/>
        </p:nvSpPr>
        <p:spPr bwMode="auto">
          <a:xfrm>
            <a:off x="3413125" y="0"/>
            <a:ext cx="1811338" cy="1058863"/>
          </a:xfrm>
          <a:prstGeom prst="rect">
            <a:avLst/>
          </a:prstGeom>
          <a:solidFill>
            <a:srgbClr val="B5D55B"/>
          </a:solidFill>
          <a:ln w="9525">
            <a:noFill/>
            <a:miter lim="800000"/>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12" name="Rectangle 5"/>
          <p:cNvSpPr>
            <a:spLocks noChangeArrowheads="1"/>
          </p:cNvSpPr>
          <p:nvPr userDrawn="1"/>
        </p:nvSpPr>
        <p:spPr bwMode="auto">
          <a:xfrm>
            <a:off x="7300913" y="0"/>
            <a:ext cx="1843087" cy="1060450"/>
          </a:xfrm>
          <a:prstGeom prst="rect">
            <a:avLst/>
          </a:prstGeom>
          <a:solidFill>
            <a:srgbClr val="36363E"/>
          </a:solidFill>
          <a:ln w="9525">
            <a:noFill/>
            <a:miter lim="800000"/>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40" name="Text Placeholder 39"/>
          <p:cNvSpPr>
            <a:spLocks noGrp="1"/>
          </p:cNvSpPr>
          <p:nvPr>
            <p:ph type="body" sz="quarter" idx="14"/>
          </p:nvPr>
        </p:nvSpPr>
        <p:spPr>
          <a:xfrm>
            <a:off x="609600" y="4572000"/>
            <a:ext cx="7924800" cy="457200"/>
          </a:xfrm>
          <a:prstGeom prst="rect">
            <a:avLst/>
          </a:prstGeom>
        </p:spPr>
        <p:txBody>
          <a:bodyPr/>
          <a:lstStyle>
            <a:lvl1pPr marL="0" indent="0" algn="l">
              <a:buNone/>
              <a:defRPr sz="3000" b="1">
                <a:solidFill>
                  <a:schemeClr val="bg1"/>
                </a:solidFill>
                <a:latin typeface="Courier New" pitchFamily="49" charset="0"/>
                <a:cs typeface="Courier New" pitchFamily="49" charset="0"/>
              </a:defRPr>
            </a:lvl1pPr>
          </a:lstStyle>
          <a:p>
            <a:pPr lvl="0"/>
            <a:r>
              <a:rPr lang="en-US" smtClean="0"/>
              <a:t>Click to edit Master text styles</a:t>
            </a:r>
          </a:p>
        </p:txBody>
      </p:sp>
      <p:sp>
        <p:nvSpPr>
          <p:cNvPr id="41" name="Text Placeholder 39"/>
          <p:cNvSpPr>
            <a:spLocks noGrp="1"/>
          </p:cNvSpPr>
          <p:nvPr>
            <p:ph type="body" sz="quarter" idx="15"/>
          </p:nvPr>
        </p:nvSpPr>
        <p:spPr>
          <a:xfrm>
            <a:off x="609600" y="5054600"/>
            <a:ext cx="7391400" cy="381000"/>
          </a:xfrm>
          <a:prstGeom prst="rect">
            <a:avLst/>
          </a:prstGeom>
        </p:spPr>
        <p:txBody>
          <a:bodyPr/>
          <a:lstStyle>
            <a:lvl1pPr marL="0" indent="0" algn="l">
              <a:buNone/>
              <a:defRPr sz="2500" b="1">
                <a:solidFill>
                  <a:schemeClr val="bg1"/>
                </a:solidFill>
                <a:latin typeface="Courier New" pitchFamily="49" charset="0"/>
                <a:cs typeface="Courier New" pitchFamily="49" charset="0"/>
              </a:defRPr>
            </a:lvl1pPr>
          </a:lstStyle>
          <a:p>
            <a:pPr lvl="0"/>
            <a:r>
              <a:rPr lang="en-US" smtClean="0"/>
              <a:t>Click to edit Master text styles</a:t>
            </a:r>
          </a:p>
        </p:txBody>
      </p:sp>
      <p:sp>
        <p:nvSpPr>
          <p:cNvPr id="30" name="Picture Placeholder 29"/>
          <p:cNvSpPr>
            <a:spLocks noGrp="1"/>
          </p:cNvSpPr>
          <p:nvPr>
            <p:ph type="pic" sz="quarter" idx="16"/>
          </p:nvPr>
        </p:nvSpPr>
        <p:spPr>
          <a:xfrm>
            <a:off x="170688" y="2450592"/>
            <a:ext cx="5105400" cy="1664208"/>
          </a:xfrm>
          <a:prstGeom prst="rect">
            <a:avLst/>
          </a:prstGeom>
        </p:spPr>
        <p:txBody>
          <a:bodyPr/>
          <a:lstStyle/>
          <a:p>
            <a:pPr lvl="0"/>
            <a:r>
              <a:rPr lang="en-US" noProof="0" smtClean="0"/>
              <a:t>Click icon to add picture</a:t>
            </a:r>
            <a:endParaRPr lang="en-US"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a:spLocks noChangeArrowheads="1"/>
          </p:cNvSpPr>
          <p:nvPr userDrawn="1"/>
        </p:nvSpPr>
        <p:spPr bwMode="auto">
          <a:xfrm>
            <a:off x="152400" y="4962525"/>
            <a:ext cx="2857500" cy="1752600"/>
          </a:xfrm>
          <a:prstGeom prst="rect">
            <a:avLst/>
          </a:prstGeom>
          <a:solidFill>
            <a:srgbClr val="FFC20E"/>
          </a:solidFill>
          <a:ln w="9525">
            <a:noFill/>
            <a:miter lim="800000"/>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7" name="Rectangle 4"/>
          <p:cNvSpPr>
            <a:spLocks noChangeArrowheads="1"/>
          </p:cNvSpPr>
          <p:nvPr userDrawn="1"/>
        </p:nvSpPr>
        <p:spPr bwMode="auto">
          <a:xfrm>
            <a:off x="173038" y="165100"/>
            <a:ext cx="8805862" cy="4616450"/>
          </a:xfrm>
          <a:prstGeom prst="rect">
            <a:avLst/>
          </a:prstGeom>
          <a:solidFill>
            <a:srgbClr val="CEE39F"/>
          </a:solidFill>
          <a:ln w="9525">
            <a:noFill/>
            <a:miter lim="800000"/>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19" name="Picture Placeholder 18"/>
          <p:cNvSpPr>
            <a:spLocks noGrp="1"/>
          </p:cNvSpPr>
          <p:nvPr>
            <p:ph type="pic" sz="quarter" idx="12"/>
          </p:nvPr>
        </p:nvSpPr>
        <p:spPr>
          <a:xfrm>
            <a:off x="3172968" y="4953000"/>
            <a:ext cx="5779008" cy="1749552"/>
          </a:xfrm>
          <a:prstGeom prst="rect">
            <a:avLst/>
          </a:prstGeom>
        </p:spPr>
        <p:txBody>
          <a:bodyPr/>
          <a:lstStyle>
            <a:lvl1pPr>
              <a:buNone/>
              <a:defRPr/>
            </a:lvl1pPr>
          </a:lstStyle>
          <a:p>
            <a:pPr lvl="0"/>
            <a:r>
              <a:rPr lang="en-US" noProof="0" smtClean="0"/>
              <a:t>Click icon to add picture</a:t>
            </a:r>
            <a:endParaRPr lang="en-US" noProof="0" dirty="0"/>
          </a:p>
        </p:txBody>
      </p:sp>
      <p:sp>
        <p:nvSpPr>
          <p:cNvPr id="20" name="Text Placeholder 289"/>
          <p:cNvSpPr>
            <a:spLocks noGrp="1"/>
          </p:cNvSpPr>
          <p:nvPr>
            <p:ph type="body" sz="quarter" idx="13"/>
          </p:nvPr>
        </p:nvSpPr>
        <p:spPr>
          <a:xfrm>
            <a:off x="457200" y="228600"/>
            <a:ext cx="6400800" cy="381000"/>
          </a:xfrm>
          <a:prstGeom prst="rect">
            <a:avLst/>
          </a:prstGeom>
        </p:spPr>
        <p:txBody>
          <a:bodyPr/>
          <a:lstStyle>
            <a:lvl1pPr marL="0" indent="0" algn="l">
              <a:buNone/>
              <a:tabLst>
                <a:tab pos="854075" algn="l"/>
              </a:tabLst>
              <a:defRPr sz="2500" b="1">
                <a:solidFill>
                  <a:schemeClr val="bg1"/>
                </a:solidFill>
                <a:latin typeface="Courier New" pitchFamily="49" charset="0"/>
                <a:cs typeface="Courier New" pitchFamily="49" charset="0"/>
              </a:defRPr>
            </a:lvl1pPr>
          </a:lstStyle>
          <a:p>
            <a:pPr lvl="0"/>
            <a:r>
              <a:rPr lang="en-US" smtClean="0"/>
              <a:t>Click to edit Master text styles</a:t>
            </a:r>
          </a:p>
        </p:txBody>
      </p:sp>
      <p:sp>
        <p:nvSpPr>
          <p:cNvPr id="21" name="Table Placeholder 9"/>
          <p:cNvSpPr>
            <a:spLocks noGrp="1"/>
          </p:cNvSpPr>
          <p:nvPr>
            <p:ph type="tbl" sz="quarter" idx="14"/>
          </p:nvPr>
        </p:nvSpPr>
        <p:spPr>
          <a:xfrm>
            <a:off x="457200" y="685800"/>
            <a:ext cx="8229600" cy="3886200"/>
          </a:xfrm>
          <a:prstGeom prst="rect">
            <a:avLst/>
          </a:prstGeom>
        </p:spPr>
        <p:txBody>
          <a:bodyPr/>
          <a:lstStyle>
            <a:lvl1pPr>
              <a:buNone/>
              <a:defRPr/>
            </a:lvl1pPr>
          </a:lstStyle>
          <a:p>
            <a:pPr lvl="0"/>
            <a:r>
              <a:rPr lang="en-US" noProof="0" smtClean="0"/>
              <a:t>Click icon to add table</a:t>
            </a:r>
            <a:endParaRPr lang="en-US"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rmation Layout Slide with Table">
    <p:spTree>
      <p:nvGrpSpPr>
        <p:cNvPr id="1" name=""/>
        <p:cNvGrpSpPr/>
        <p:nvPr/>
      </p:nvGrpSpPr>
      <p:grpSpPr>
        <a:xfrm>
          <a:off x="0" y="0"/>
          <a:ext cx="0" cy="0"/>
          <a:chOff x="0" y="0"/>
          <a:chExt cx="0" cy="0"/>
        </a:xfrm>
      </p:grpSpPr>
      <p:sp>
        <p:nvSpPr>
          <p:cNvPr id="9" name="Rectangle 5"/>
          <p:cNvSpPr>
            <a:spLocks noChangeArrowheads="1"/>
          </p:cNvSpPr>
          <p:nvPr userDrawn="1"/>
        </p:nvSpPr>
        <p:spPr bwMode="auto">
          <a:xfrm>
            <a:off x="0" y="109538"/>
            <a:ext cx="5410200" cy="5748337"/>
          </a:xfrm>
          <a:prstGeom prst="rect">
            <a:avLst/>
          </a:prstGeom>
          <a:solidFill>
            <a:srgbClr val="3FAEE3"/>
          </a:solidFill>
          <a:ln w="9525">
            <a:noFill/>
            <a:miter lim="800000"/>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10" name="Rectangle 4"/>
          <p:cNvSpPr>
            <a:spLocks noChangeArrowheads="1"/>
          </p:cNvSpPr>
          <p:nvPr userDrawn="1"/>
        </p:nvSpPr>
        <p:spPr bwMode="auto">
          <a:xfrm>
            <a:off x="5568950" y="1042988"/>
            <a:ext cx="3575050" cy="4824412"/>
          </a:xfrm>
          <a:prstGeom prst="rect">
            <a:avLst/>
          </a:prstGeom>
          <a:solidFill>
            <a:srgbClr val="36363E"/>
          </a:solidFill>
          <a:ln w="9525">
            <a:noFill/>
            <a:miter lim="800000"/>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11" name="Rectangle 4"/>
          <p:cNvSpPr>
            <a:spLocks noChangeArrowheads="1"/>
          </p:cNvSpPr>
          <p:nvPr userDrawn="1"/>
        </p:nvSpPr>
        <p:spPr bwMode="auto">
          <a:xfrm>
            <a:off x="5578475" y="112713"/>
            <a:ext cx="3557588" cy="828675"/>
          </a:xfrm>
          <a:prstGeom prst="rect">
            <a:avLst/>
          </a:prstGeom>
          <a:solidFill>
            <a:srgbClr val="BFE5E5"/>
          </a:solidFill>
          <a:ln w="9525">
            <a:noFill/>
            <a:miter lim="800000"/>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5" name="Text Placeholder 289"/>
          <p:cNvSpPr>
            <a:spLocks noGrp="1"/>
          </p:cNvSpPr>
          <p:nvPr>
            <p:ph type="body" sz="quarter" idx="15"/>
          </p:nvPr>
        </p:nvSpPr>
        <p:spPr>
          <a:xfrm>
            <a:off x="152400" y="228600"/>
            <a:ext cx="5076825" cy="381000"/>
          </a:xfrm>
          <a:prstGeom prst="rect">
            <a:avLst/>
          </a:prstGeom>
        </p:spPr>
        <p:txBody>
          <a:bodyPr/>
          <a:lstStyle>
            <a:lvl1pPr marL="0" indent="0" algn="l">
              <a:buNone/>
              <a:tabLst>
                <a:tab pos="854075" algn="l"/>
              </a:tabLst>
              <a:defRPr sz="2500" b="1">
                <a:solidFill>
                  <a:schemeClr val="bg1"/>
                </a:solidFill>
                <a:latin typeface="Courier New" pitchFamily="49" charset="0"/>
                <a:cs typeface="Courier New" pitchFamily="49" charset="0"/>
              </a:defRPr>
            </a:lvl1pPr>
          </a:lstStyle>
          <a:p>
            <a:pPr lvl="0"/>
            <a:r>
              <a:rPr lang="en-US" smtClean="0"/>
              <a:t>Click to edit Master text styles</a:t>
            </a:r>
          </a:p>
        </p:txBody>
      </p:sp>
      <p:sp>
        <p:nvSpPr>
          <p:cNvPr id="15" name="Text Placeholder 13"/>
          <p:cNvSpPr>
            <a:spLocks noGrp="1"/>
          </p:cNvSpPr>
          <p:nvPr>
            <p:ph type="body" sz="quarter" idx="18"/>
          </p:nvPr>
        </p:nvSpPr>
        <p:spPr>
          <a:xfrm>
            <a:off x="5638800" y="3723131"/>
            <a:ext cx="3267075" cy="304800"/>
          </a:xfrm>
          <a:prstGeom prst="rect">
            <a:avLst/>
          </a:prstGeom>
        </p:spPr>
        <p:txBody>
          <a:bodyPr/>
          <a:lstStyle>
            <a:lvl1pPr marL="0" indent="0">
              <a:buNone/>
              <a:defRPr sz="1400" b="1">
                <a:solidFill>
                  <a:schemeClr val="bg2"/>
                </a:solidFill>
                <a:latin typeface="Courier New" pitchFamily="49" charset="0"/>
                <a:cs typeface="Courier New" pitchFamily="49" charset="0"/>
              </a:defRPr>
            </a:lvl1pPr>
            <a:lvl2pPr marL="0" indent="0">
              <a:buNone/>
              <a:defRPr sz="1400" b="1">
                <a:solidFill>
                  <a:schemeClr val="bg2"/>
                </a:solidFill>
                <a:latin typeface="Courier New" pitchFamily="49" charset="0"/>
                <a:cs typeface="Courier New" pitchFamily="49" charset="0"/>
              </a:defRPr>
            </a:lvl2pPr>
          </a:lstStyle>
          <a:p>
            <a:pPr lvl="0"/>
            <a:r>
              <a:rPr lang="en-US" smtClean="0"/>
              <a:t>Click to edit Master text styles</a:t>
            </a:r>
          </a:p>
        </p:txBody>
      </p:sp>
      <p:sp>
        <p:nvSpPr>
          <p:cNvPr id="16" name="Text Placeholder 13"/>
          <p:cNvSpPr>
            <a:spLocks noGrp="1"/>
          </p:cNvSpPr>
          <p:nvPr>
            <p:ph type="body" sz="quarter" idx="19"/>
          </p:nvPr>
        </p:nvSpPr>
        <p:spPr>
          <a:xfrm>
            <a:off x="5705477" y="4000500"/>
            <a:ext cx="3286124" cy="1790700"/>
          </a:xfrm>
          <a:prstGeom prst="rect">
            <a:avLst/>
          </a:prstGeom>
        </p:spPr>
        <p:txBody>
          <a:bodyPr/>
          <a:lstStyle>
            <a:lvl1pPr marL="0" indent="0">
              <a:lnSpc>
                <a:spcPct val="150000"/>
              </a:lnSpc>
              <a:spcBef>
                <a:spcPts val="0"/>
              </a:spcBef>
              <a:buNone/>
              <a:defRPr sz="1200">
                <a:solidFill>
                  <a:schemeClr val="bg2"/>
                </a:solidFill>
                <a:latin typeface="Arial" pitchFamily="34" charset="0"/>
                <a:cs typeface="Arial" pitchFamily="34" charset="0"/>
              </a:defRPr>
            </a:lvl1pPr>
            <a:lvl2pPr marL="0" indent="0">
              <a:lnSpc>
                <a:spcPct val="150000"/>
              </a:lnSpc>
              <a:spcBef>
                <a:spcPts val="0"/>
              </a:spcBef>
              <a:buNone/>
              <a:defRPr sz="1200">
                <a:solidFill>
                  <a:schemeClr val="bg2"/>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18" name="Text Placeholder 13"/>
          <p:cNvSpPr>
            <a:spLocks noGrp="1"/>
          </p:cNvSpPr>
          <p:nvPr>
            <p:ph type="body" sz="quarter" idx="20"/>
          </p:nvPr>
        </p:nvSpPr>
        <p:spPr>
          <a:xfrm>
            <a:off x="152399" y="3810000"/>
            <a:ext cx="5105401" cy="228600"/>
          </a:xfrm>
          <a:prstGeom prst="rect">
            <a:avLst/>
          </a:prstGeom>
        </p:spPr>
        <p:txBody>
          <a:bodyPr/>
          <a:lstStyle>
            <a:lvl1pPr marL="0" indent="0">
              <a:buNone/>
              <a:defRPr sz="1400" b="1">
                <a:solidFill>
                  <a:schemeClr val="bg2"/>
                </a:solidFill>
                <a:latin typeface="Courier New" pitchFamily="49" charset="0"/>
                <a:cs typeface="Courier New" pitchFamily="49" charset="0"/>
              </a:defRPr>
            </a:lvl1pPr>
            <a:lvl2pPr marL="0" indent="0">
              <a:buNone/>
              <a:defRPr sz="1400" b="1">
                <a:solidFill>
                  <a:schemeClr val="bg2"/>
                </a:solidFill>
                <a:latin typeface="Courier New" pitchFamily="49" charset="0"/>
                <a:cs typeface="Courier New" pitchFamily="49" charset="0"/>
              </a:defRPr>
            </a:lvl2pPr>
          </a:lstStyle>
          <a:p>
            <a:pPr lvl="0"/>
            <a:r>
              <a:rPr lang="en-US" smtClean="0"/>
              <a:t>Click to edit Master text styles</a:t>
            </a:r>
          </a:p>
          <a:p>
            <a:pPr lvl="1"/>
            <a:r>
              <a:rPr lang="en-US" smtClean="0"/>
              <a:t>Second level</a:t>
            </a:r>
          </a:p>
        </p:txBody>
      </p:sp>
      <p:sp>
        <p:nvSpPr>
          <p:cNvPr id="19" name="Text Placeholder 13"/>
          <p:cNvSpPr>
            <a:spLocks noGrp="1"/>
          </p:cNvSpPr>
          <p:nvPr>
            <p:ph type="body" sz="quarter" idx="21"/>
          </p:nvPr>
        </p:nvSpPr>
        <p:spPr>
          <a:xfrm>
            <a:off x="152400" y="4038598"/>
            <a:ext cx="5105400" cy="1676401"/>
          </a:xfrm>
          <a:prstGeom prst="rect">
            <a:avLst/>
          </a:prstGeom>
        </p:spPr>
        <p:txBody>
          <a:bodyPr/>
          <a:lstStyle>
            <a:lvl1pPr marL="0" indent="0">
              <a:lnSpc>
                <a:spcPct val="150000"/>
              </a:lnSpc>
              <a:spcBef>
                <a:spcPts val="0"/>
              </a:spcBef>
              <a:buNone/>
              <a:defRPr sz="1200">
                <a:solidFill>
                  <a:schemeClr val="bg2"/>
                </a:solidFill>
                <a:latin typeface="Arial" pitchFamily="34" charset="0"/>
                <a:cs typeface="Arial" pitchFamily="34" charset="0"/>
              </a:defRPr>
            </a:lvl1pPr>
            <a:lvl2pPr marL="0" indent="0">
              <a:lnSpc>
                <a:spcPct val="150000"/>
              </a:lnSpc>
              <a:spcBef>
                <a:spcPts val="0"/>
              </a:spcBef>
              <a:buNone/>
              <a:defRPr sz="1200">
                <a:solidFill>
                  <a:schemeClr val="bg2"/>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28" name="Picture Placeholder 18"/>
          <p:cNvSpPr>
            <a:spLocks noGrp="1"/>
          </p:cNvSpPr>
          <p:nvPr>
            <p:ph type="pic" sz="quarter" idx="12"/>
          </p:nvPr>
        </p:nvSpPr>
        <p:spPr>
          <a:xfrm>
            <a:off x="5715000" y="1188720"/>
            <a:ext cx="3310128" cy="2377440"/>
          </a:xfrm>
          <a:prstGeom prst="rect">
            <a:avLst/>
          </a:prstGeom>
        </p:spPr>
        <p:txBody>
          <a:bodyPr/>
          <a:lstStyle>
            <a:lvl1pPr>
              <a:buNone/>
              <a:defRPr/>
            </a:lvl1pPr>
          </a:lstStyle>
          <a:p>
            <a:pPr lvl="0"/>
            <a:r>
              <a:rPr lang="en-US" noProof="0" smtClean="0"/>
              <a:t>Click icon to add picture</a:t>
            </a:r>
            <a:endParaRPr lang="en-US" noProof="0" dirty="0"/>
          </a:p>
        </p:txBody>
      </p:sp>
      <p:sp>
        <p:nvSpPr>
          <p:cNvPr id="3" name="Media Placeholder 2"/>
          <p:cNvSpPr>
            <a:spLocks noGrp="1"/>
          </p:cNvSpPr>
          <p:nvPr>
            <p:ph type="media" sz="quarter" idx="22"/>
          </p:nvPr>
        </p:nvSpPr>
        <p:spPr>
          <a:xfrm>
            <a:off x="152400" y="1143000"/>
            <a:ext cx="5105400" cy="2438400"/>
          </a:xfrm>
          <a:prstGeom prst="rect">
            <a:avLst/>
          </a:prstGeom>
        </p:spPr>
        <p:txBody>
          <a:bodyPr/>
          <a:lstStyle>
            <a:lvl1pPr marL="0" indent="0">
              <a:buNone/>
              <a:defRPr sz="2800" b="1" baseline="0">
                <a:solidFill>
                  <a:schemeClr val="bg1"/>
                </a:solidFill>
                <a:latin typeface="Courier New" pitchFamily="49" charset="0"/>
                <a:cs typeface="Courier New" pitchFamily="49" charset="0"/>
              </a:defRPr>
            </a:lvl1pPr>
          </a:lstStyle>
          <a:p>
            <a:pPr lvl="0"/>
            <a:r>
              <a:rPr lang="en-US" noProof="0" dirty="0" smtClean="0"/>
              <a:t>Click icon to add media</a:t>
            </a:r>
            <a:endParaRPr lang="en-US"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rmation Layout Slide with Bar Graph">
    <p:spTree>
      <p:nvGrpSpPr>
        <p:cNvPr id="1" name=""/>
        <p:cNvGrpSpPr/>
        <p:nvPr/>
      </p:nvGrpSpPr>
      <p:grpSpPr>
        <a:xfrm>
          <a:off x="0" y="0"/>
          <a:ext cx="0" cy="0"/>
          <a:chOff x="0" y="0"/>
          <a:chExt cx="0" cy="0"/>
        </a:xfrm>
      </p:grpSpPr>
      <p:sp>
        <p:nvSpPr>
          <p:cNvPr id="8" name="Rectangle 3"/>
          <p:cNvSpPr>
            <a:spLocks noChangeArrowheads="1"/>
          </p:cNvSpPr>
          <p:nvPr userDrawn="1"/>
        </p:nvSpPr>
        <p:spPr bwMode="auto">
          <a:xfrm>
            <a:off x="0" y="119063"/>
            <a:ext cx="5403850" cy="5751512"/>
          </a:xfrm>
          <a:prstGeom prst="rect">
            <a:avLst/>
          </a:prstGeom>
          <a:solidFill>
            <a:srgbClr val="FFC20E"/>
          </a:solidFill>
          <a:ln w="9525">
            <a:noFill/>
            <a:miter lim="800000"/>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9" name="Rectangle 2"/>
          <p:cNvSpPr>
            <a:spLocks noChangeArrowheads="1"/>
          </p:cNvSpPr>
          <p:nvPr userDrawn="1"/>
        </p:nvSpPr>
        <p:spPr bwMode="auto">
          <a:xfrm>
            <a:off x="5559425" y="1050925"/>
            <a:ext cx="3584575" cy="4819650"/>
          </a:xfrm>
          <a:prstGeom prst="rect">
            <a:avLst/>
          </a:prstGeom>
          <a:solidFill>
            <a:srgbClr val="3FAEE3"/>
          </a:solidFill>
          <a:ln w="9525">
            <a:noFill/>
            <a:miter lim="800000"/>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10" name="Rectangle 14"/>
          <p:cNvSpPr>
            <a:spLocks noChangeArrowheads="1"/>
          </p:cNvSpPr>
          <p:nvPr userDrawn="1"/>
        </p:nvSpPr>
        <p:spPr bwMode="auto">
          <a:xfrm>
            <a:off x="5559425" y="112713"/>
            <a:ext cx="3579813" cy="828675"/>
          </a:xfrm>
          <a:prstGeom prst="rect">
            <a:avLst/>
          </a:prstGeom>
          <a:solidFill>
            <a:srgbClr val="B5D55B"/>
          </a:solidFill>
          <a:ln w="9525">
            <a:noFill/>
            <a:miter lim="800000"/>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14" name="Chart Placeholder 13"/>
          <p:cNvSpPr>
            <a:spLocks noGrp="1"/>
          </p:cNvSpPr>
          <p:nvPr>
            <p:ph type="chart" sz="quarter" idx="14"/>
          </p:nvPr>
        </p:nvSpPr>
        <p:spPr>
          <a:xfrm>
            <a:off x="152400" y="1143001"/>
            <a:ext cx="5114544" cy="4572000"/>
          </a:xfrm>
          <a:prstGeom prst="rect">
            <a:avLst/>
          </a:prstGeom>
        </p:spPr>
        <p:txBody>
          <a:bodyPr/>
          <a:lstStyle>
            <a:lvl1pPr>
              <a:buNone/>
              <a:defRPr/>
            </a:lvl1pPr>
          </a:lstStyle>
          <a:p>
            <a:pPr lvl="0"/>
            <a:r>
              <a:rPr lang="en-US" noProof="0" smtClean="0"/>
              <a:t>Click icon to add chart</a:t>
            </a:r>
            <a:endParaRPr lang="en-US" noProof="0" dirty="0"/>
          </a:p>
        </p:txBody>
      </p:sp>
      <p:sp>
        <p:nvSpPr>
          <p:cNvPr id="20" name="Text Placeholder 13"/>
          <p:cNvSpPr>
            <a:spLocks noGrp="1"/>
          </p:cNvSpPr>
          <p:nvPr>
            <p:ph type="body" sz="quarter" idx="18"/>
          </p:nvPr>
        </p:nvSpPr>
        <p:spPr>
          <a:xfrm>
            <a:off x="5638800" y="3695699"/>
            <a:ext cx="3267075" cy="304800"/>
          </a:xfrm>
          <a:prstGeom prst="rect">
            <a:avLst/>
          </a:prstGeom>
        </p:spPr>
        <p:txBody>
          <a:bodyPr/>
          <a:lstStyle>
            <a:lvl1pPr marL="0" indent="0">
              <a:buNone/>
              <a:defRPr sz="1400" b="1">
                <a:solidFill>
                  <a:schemeClr val="bg2"/>
                </a:solidFill>
                <a:latin typeface="Courier New" pitchFamily="49" charset="0"/>
                <a:cs typeface="Courier New" pitchFamily="49" charset="0"/>
              </a:defRPr>
            </a:lvl1pPr>
            <a:lvl2pPr marL="0" indent="0">
              <a:buNone/>
              <a:defRPr sz="1400" b="1">
                <a:solidFill>
                  <a:schemeClr val="bg2"/>
                </a:solidFill>
                <a:latin typeface="Courier New" pitchFamily="49" charset="0"/>
                <a:cs typeface="Courier New" pitchFamily="49" charset="0"/>
              </a:defRPr>
            </a:lvl2pPr>
          </a:lstStyle>
          <a:p>
            <a:pPr lvl="0"/>
            <a:r>
              <a:rPr lang="en-US" smtClean="0"/>
              <a:t>Click to edit Master text styles</a:t>
            </a:r>
          </a:p>
          <a:p>
            <a:pPr lvl="1"/>
            <a:r>
              <a:rPr lang="en-US" smtClean="0"/>
              <a:t>Second level</a:t>
            </a:r>
          </a:p>
        </p:txBody>
      </p:sp>
      <p:sp>
        <p:nvSpPr>
          <p:cNvPr id="21" name="Text Placeholder 13"/>
          <p:cNvSpPr>
            <a:spLocks noGrp="1"/>
          </p:cNvSpPr>
          <p:nvPr>
            <p:ph type="body" sz="quarter" idx="19"/>
          </p:nvPr>
        </p:nvSpPr>
        <p:spPr>
          <a:xfrm>
            <a:off x="5705477" y="4000500"/>
            <a:ext cx="3286124" cy="1790700"/>
          </a:xfrm>
          <a:prstGeom prst="rect">
            <a:avLst/>
          </a:prstGeom>
        </p:spPr>
        <p:txBody>
          <a:bodyPr/>
          <a:lstStyle>
            <a:lvl1pPr marL="0" indent="0">
              <a:buNone/>
              <a:defRPr sz="1200">
                <a:solidFill>
                  <a:schemeClr val="bg2"/>
                </a:solidFill>
                <a:latin typeface="Arial" pitchFamily="34" charset="0"/>
                <a:cs typeface="Arial" pitchFamily="34" charset="0"/>
              </a:defRPr>
            </a:lvl1pPr>
            <a:lvl2pPr marL="0" indent="0">
              <a:buNone/>
              <a:defRPr sz="1200">
                <a:solidFill>
                  <a:schemeClr val="bg2"/>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22" name="Text Placeholder 13"/>
          <p:cNvSpPr>
            <a:spLocks noGrp="1"/>
          </p:cNvSpPr>
          <p:nvPr>
            <p:ph type="body" sz="quarter" idx="22"/>
          </p:nvPr>
        </p:nvSpPr>
        <p:spPr>
          <a:xfrm>
            <a:off x="5648323" y="1142999"/>
            <a:ext cx="3267075" cy="304800"/>
          </a:xfrm>
          <a:prstGeom prst="rect">
            <a:avLst/>
          </a:prstGeom>
        </p:spPr>
        <p:txBody>
          <a:bodyPr/>
          <a:lstStyle>
            <a:lvl1pPr marL="0" indent="0">
              <a:buNone/>
              <a:defRPr sz="1400" b="1">
                <a:solidFill>
                  <a:schemeClr val="bg2"/>
                </a:solidFill>
                <a:latin typeface="Courier New" pitchFamily="49" charset="0"/>
                <a:cs typeface="Courier New" pitchFamily="49" charset="0"/>
              </a:defRPr>
            </a:lvl1pPr>
            <a:lvl2pPr marL="0" indent="0">
              <a:buNone/>
              <a:defRPr sz="1400" b="1">
                <a:solidFill>
                  <a:schemeClr val="bg2"/>
                </a:solidFill>
                <a:latin typeface="Courier New" pitchFamily="49" charset="0"/>
                <a:cs typeface="Courier New" pitchFamily="49" charset="0"/>
              </a:defRPr>
            </a:lvl2pPr>
          </a:lstStyle>
          <a:p>
            <a:pPr lvl="0"/>
            <a:r>
              <a:rPr lang="en-US" smtClean="0"/>
              <a:t>Click to edit Master text styles</a:t>
            </a:r>
          </a:p>
          <a:p>
            <a:pPr lvl="1"/>
            <a:r>
              <a:rPr lang="en-US" smtClean="0"/>
              <a:t>Second level</a:t>
            </a:r>
          </a:p>
        </p:txBody>
      </p:sp>
      <p:sp>
        <p:nvSpPr>
          <p:cNvPr id="23" name="Text Placeholder 13"/>
          <p:cNvSpPr>
            <a:spLocks noGrp="1"/>
          </p:cNvSpPr>
          <p:nvPr>
            <p:ph type="body" sz="quarter" idx="23"/>
          </p:nvPr>
        </p:nvSpPr>
        <p:spPr>
          <a:xfrm>
            <a:off x="5715000" y="1447800"/>
            <a:ext cx="3286124" cy="2057400"/>
          </a:xfrm>
          <a:prstGeom prst="rect">
            <a:avLst/>
          </a:prstGeom>
        </p:spPr>
        <p:txBody>
          <a:bodyPr/>
          <a:lstStyle>
            <a:lvl1pPr marL="0" indent="0">
              <a:buNone/>
              <a:defRPr sz="1200">
                <a:solidFill>
                  <a:schemeClr val="bg2"/>
                </a:solidFill>
                <a:latin typeface="Arial" pitchFamily="34" charset="0"/>
                <a:cs typeface="Arial" pitchFamily="34" charset="0"/>
              </a:defRPr>
            </a:lvl1pPr>
            <a:lvl2pPr marL="0" indent="0">
              <a:buNone/>
              <a:defRPr sz="1200">
                <a:solidFill>
                  <a:schemeClr val="bg2"/>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28" name="Text Placeholder 289"/>
          <p:cNvSpPr>
            <a:spLocks noGrp="1"/>
          </p:cNvSpPr>
          <p:nvPr>
            <p:ph type="body" sz="quarter" idx="28"/>
          </p:nvPr>
        </p:nvSpPr>
        <p:spPr>
          <a:xfrm>
            <a:off x="152400" y="228600"/>
            <a:ext cx="5076825" cy="381000"/>
          </a:xfrm>
          <a:prstGeom prst="rect">
            <a:avLst/>
          </a:prstGeom>
        </p:spPr>
        <p:txBody>
          <a:bodyPr/>
          <a:lstStyle>
            <a:lvl1pPr marL="0" indent="0" algn="l">
              <a:buNone/>
              <a:tabLst>
                <a:tab pos="854075" algn="l"/>
              </a:tabLst>
              <a:defRPr sz="2500" b="1">
                <a:solidFill>
                  <a:schemeClr val="bg1"/>
                </a:solidFill>
                <a:latin typeface="Courier New" pitchFamily="49" charset="0"/>
                <a:cs typeface="Courier New" pitchFamily="49" charset="0"/>
              </a:defRPr>
            </a:lvl1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rmation Layout Slide with Pie Chart">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109538"/>
            <a:ext cx="5422900" cy="5770562"/>
          </a:xfrm>
          <a:prstGeom prst="rect">
            <a:avLst/>
          </a:prstGeom>
          <a:solidFill>
            <a:srgbClr val="CEE39F"/>
          </a:solidFill>
          <a:ln w="9525">
            <a:noFill/>
            <a:miter lim="800000"/>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8" name="Rectangle 5"/>
          <p:cNvSpPr>
            <a:spLocks noChangeArrowheads="1"/>
          </p:cNvSpPr>
          <p:nvPr userDrawn="1"/>
        </p:nvSpPr>
        <p:spPr bwMode="auto">
          <a:xfrm>
            <a:off x="5541963" y="112713"/>
            <a:ext cx="3602037" cy="838200"/>
          </a:xfrm>
          <a:prstGeom prst="rect">
            <a:avLst/>
          </a:prstGeom>
          <a:solidFill>
            <a:srgbClr val="FFC20E"/>
          </a:solidFill>
          <a:ln w="9525">
            <a:noFill/>
            <a:miter lim="800000"/>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21" name="Chart Placeholder 13"/>
          <p:cNvSpPr>
            <a:spLocks noGrp="1"/>
          </p:cNvSpPr>
          <p:nvPr>
            <p:ph type="chart" sz="quarter" idx="19"/>
          </p:nvPr>
        </p:nvSpPr>
        <p:spPr>
          <a:xfrm>
            <a:off x="5562600" y="1066800"/>
            <a:ext cx="3429000" cy="4767072"/>
          </a:xfrm>
          <a:prstGeom prst="rect">
            <a:avLst/>
          </a:prstGeom>
        </p:spPr>
        <p:txBody>
          <a:bodyPr/>
          <a:lstStyle>
            <a:lvl1pPr>
              <a:buNone/>
              <a:defRPr/>
            </a:lvl1pPr>
          </a:lstStyle>
          <a:p>
            <a:pPr lvl="0"/>
            <a:r>
              <a:rPr lang="en-US" noProof="0" smtClean="0"/>
              <a:t>Click icon to add chart</a:t>
            </a:r>
            <a:endParaRPr lang="en-US" noProof="0" dirty="0"/>
          </a:p>
        </p:txBody>
      </p:sp>
      <p:sp>
        <p:nvSpPr>
          <p:cNvPr id="10" name="Text Placeholder 13"/>
          <p:cNvSpPr>
            <a:spLocks noGrp="1"/>
          </p:cNvSpPr>
          <p:nvPr>
            <p:ph type="body" sz="quarter" idx="16"/>
          </p:nvPr>
        </p:nvSpPr>
        <p:spPr>
          <a:xfrm>
            <a:off x="152399" y="1219200"/>
            <a:ext cx="5105400" cy="304800"/>
          </a:xfrm>
          <a:prstGeom prst="rect">
            <a:avLst/>
          </a:prstGeom>
        </p:spPr>
        <p:txBody>
          <a:bodyPr/>
          <a:lstStyle>
            <a:lvl1pPr marL="0" indent="0">
              <a:buNone/>
              <a:defRPr sz="1400" b="1">
                <a:solidFill>
                  <a:schemeClr val="bg2"/>
                </a:solidFill>
                <a:latin typeface="Courier New" pitchFamily="49" charset="0"/>
                <a:cs typeface="Courier New" pitchFamily="49" charset="0"/>
              </a:defRPr>
            </a:lvl1pPr>
            <a:lvl2pPr marL="0" indent="0">
              <a:buNone/>
              <a:defRPr sz="1400" b="1">
                <a:solidFill>
                  <a:schemeClr val="bg2"/>
                </a:solidFill>
                <a:latin typeface="Courier New" pitchFamily="49" charset="0"/>
                <a:cs typeface="Courier New" pitchFamily="49" charset="0"/>
              </a:defRPr>
            </a:lvl2pPr>
          </a:lstStyle>
          <a:p>
            <a:pPr lvl="0"/>
            <a:r>
              <a:rPr lang="en-US" smtClean="0"/>
              <a:t>Click to edit Master text styles</a:t>
            </a:r>
          </a:p>
          <a:p>
            <a:pPr lvl="1"/>
            <a:r>
              <a:rPr lang="en-US" smtClean="0"/>
              <a:t>Second level</a:t>
            </a:r>
          </a:p>
        </p:txBody>
      </p:sp>
      <p:sp>
        <p:nvSpPr>
          <p:cNvPr id="11" name="Text Placeholder 13"/>
          <p:cNvSpPr>
            <a:spLocks noGrp="1"/>
          </p:cNvSpPr>
          <p:nvPr>
            <p:ph type="body" sz="quarter" idx="18"/>
          </p:nvPr>
        </p:nvSpPr>
        <p:spPr>
          <a:xfrm>
            <a:off x="152400" y="1562100"/>
            <a:ext cx="5105400" cy="2095500"/>
          </a:xfrm>
          <a:prstGeom prst="rect">
            <a:avLst/>
          </a:prstGeom>
        </p:spPr>
        <p:txBody>
          <a:bodyPr/>
          <a:lstStyle>
            <a:lvl1pPr marL="0" indent="0">
              <a:buNone/>
              <a:defRPr sz="1200">
                <a:solidFill>
                  <a:srgbClr val="000000"/>
                </a:solidFill>
                <a:latin typeface="Arial" pitchFamily="34" charset="0"/>
                <a:cs typeface="Arial" pitchFamily="34" charset="0"/>
              </a:defRPr>
            </a:lvl1pPr>
            <a:lvl2pPr marL="0" indent="0">
              <a:buNone/>
              <a:defRPr sz="1200">
                <a:solidFill>
                  <a:srgbClr val="000000"/>
                </a:solidFill>
                <a:latin typeface="Arial" pitchFamily="34" charset="0"/>
                <a:cs typeface="Arial" pitchFamily="34" charset="0"/>
              </a:defRPr>
            </a:lvl2pPr>
          </a:lstStyle>
          <a:p>
            <a:pPr lvl="0"/>
            <a:r>
              <a:rPr lang="en-US" smtClean="0"/>
              <a:t>Click to edit Master text styles</a:t>
            </a:r>
          </a:p>
          <a:p>
            <a:pPr lvl="1"/>
            <a:r>
              <a:rPr lang="en-US" smtClean="0"/>
              <a:t>Second level</a:t>
            </a:r>
          </a:p>
        </p:txBody>
      </p:sp>
      <p:sp>
        <p:nvSpPr>
          <p:cNvPr id="12" name="Text Placeholder 13"/>
          <p:cNvSpPr>
            <a:spLocks noGrp="1"/>
          </p:cNvSpPr>
          <p:nvPr>
            <p:ph type="body" sz="quarter" idx="20"/>
          </p:nvPr>
        </p:nvSpPr>
        <p:spPr>
          <a:xfrm>
            <a:off x="152400" y="3925824"/>
            <a:ext cx="5105400" cy="1636776"/>
          </a:xfrm>
          <a:prstGeom prst="rect">
            <a:avLst/>
          </a:prstGeom>
        </p:spPr>
        <p:txBody>
          <a:bodyPr/>
          <a:lstStyle>
            <a:lvl1pPr marL="0" indent="0">
              <a:buNone/>
              <a:defRPr sz="2800" b="1" i="1">
                <a:solidFill>
                  <a:schemeClr val="tx1"/>
                </a:solidFill>
                <a:latin typeface="Palatino Linotype" pitchFamily="18" charset="0"/>
                <a:cs typeface="Arial" pitchFamily="34" charset="0"/>
              </a:defRPr>
            </a:lvl1pPr>
            <a:lvl2pPr marL="0" indent="0">
              <a:buNone/>
              <a:defRPr sz="2800" b="1" i="1">
                <a:solidFill>
                  <a:schemeClr val="tx1"/>
                </a:solidFill>
                <a:latin typeface="Palatino Linotype" pitchFamily="18" charset="0"/>
                <a:cs typeface="Arial" pitchFamily="34" charset="0"/>
              </a:defRPr>
            </a:lvl2pPr>
          </a:lstStyle>
          <a:p>
            <a:pPr lvl="0"/>
            <a:r>
              <a:rPr lang="en-US" smtClean="0"/>
              <a:t>Click to edit Master text styles</a:t>
            </a:r>
          </a:p>
          <a:p>
            <a:pPr lvl="1"/>
            <a:r>
              <a:rPr lang="en-US" smtClean="0"/>
              <a:t>Second level</a:t>
            </a:r>
          </a:p>
        </p:txBody>
      </p:sp>
      <p:sp>
        <p:nvSpPr>
          <p:cNvPr id="15" name="Text Placeholder 289"/>
          <p:cNvSpPr>
            <a:spLocks noGrp="1"/>
          </p:cNvSpPr>
          <p:nvPr>
            <p:ph type="body" sz="quarter" idx="28"/>
          </p:nvPr>
        </p:nvSpPr>
        <p:spPr>
          <a:xfrm>
            <a:off x="152400" y="228600"/>
            <a:ext cx="5076825" cy="381000"/>
          </a:xfrm>
          <a:prstGeom prst="rect">
            <a:avLst/>
          </a:prstGeom>
        </p:spPr>
        <p:txBody>
          <a:bodyPr/>
          <a:lstStyle>
            <a:lvl1pPr marL="0" indent="0" algn="l">
              <a:buNone/>
              <a:tabLst>
                <a:tab pos="854075" algn="l"/>
              </a:tabLst>
              <a:defRPr sz="2500" b="1">
                <a:solidFill>
                  <a:schemeClr val="bg1"/>
                </a:solidFill>
                <a:latin typeface="Courier New" pitchFamily="49" charset="0"/>
                <a:cs typeface="Courier New" pitchFamily="49" charset="0"/>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ack Cover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Rectangle 3"/>
          <p:cNvSpPr>
            <a:spLocks noChangeArrowheads="1"/>
          </p:cNvSpPr>
          <p:nvPr userDrawn="1"/>
        </p:nvSpPr>
        <p:spPr bwMode="auto">
          <a:xfrm>
            <a:off x="155575" y="165100"/>
            <a:ext cx="5614988" cy="4443413"/>
          </a:xfrm>
          <a:prstGeom prst="rect">
            <a:avLst/>
          </a:prstGeom>
          <a:solidFill>
            <a:srgbClr val="36363E"/>
          </a:solidFill>
          <a:ln w="9525">
            <a:noFill/>
            <a:miter lim="800000"/>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8" name="Rectangle 5"/>
          <p:cNvSpPr>
            <a:spLocks noChangeArrowheads="1"/>
          </p:cNvSpPr>
          <p:nvPr userDrawn="1"/>
        </p:nvSpPr>
        <p:spPr bwMode="auto">
          <a:xfrm>
            <a:off x="166688" y="4800600"/>
            <a:ext cx="2862262" cy="1905000"/>
          </a:xfrm>
          <a:prstGeom prst="rect">
            <a:avLst/>
          </a:prstGeom>
          <a:solidFill>
            <a:srgbClr val="FFC20E"/>
          </a:solidFill>
          <a:ln w="9525">
            <a:noFill/>
            <a:miter lim="800000"/>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10" name="Rectangle 12"/>
          <p:cNvSpPr>
            <a:spLocks noChangeArrowheads="1"/>
          </p:cNvSpPr>
          <p:nvPr userDrawn="1"/>
        </p:nvSpPr>
        <p:spPr bwMode="auto">
          <a:xfrm>
            <a:off x="5943600" y="6248400"/>
            <a:ext cx="3200400" cy="609600"/>
          </a:xfrm>
          <a:prstGeom prst="rect">
            <a:avLst/>
          </a:prstGeom>
          <a:solidFill>
            <a:srgbClr val="36363E"/>
          </a:solidFill>
          <a:ln w="9525">
            <a:noFill/>
            <a:miter lim="800000"/>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5" name="Picture Placeholder 4"/>
          <p:cNvSpPr>
            <a:spLocks noGrp="1"/>
          </p:cNvSpPr>
          <p:nvPr>
            <p:ph type="pic" sz="quarter" idx="10"/>
          </p:nvPr>
        </p:nvSpPr>
        <p:spPr>
          <a:xfrm>
            <a:off x="5915025" y="200025"/>
            <a:ext cx="3219450" cy="5972176"/>
          </a:xfrm>
          <a:prstGeom prst="rect">
            <a:avLst/>
          </a:prstGeom>
        </p:spPr>
        <p:txBody>
          <a:bodyPr/>
          <a:lstStyle>
            <a:lvl1pPr>
              <a:buNone/>
              <a:defRPr/>
            </a:lvl1pPr>
          </a:lstStyle>
          <a:p>
            <a:pPr lvl="0"/>
            <a:r>
              <a:rPr lang="en-US" noProof="0" smtClean="0"/>
              <a:t>Click icon to add picture</a:t>
            </a:r>
            <a:endParaRPr lang="en-US" noProof="0" dirty="0"/>
          </a:p>
        </p:txBody>
      </p:sp>
      <p:sp>
        <p:nvSpPr>
          <p:cNvPr id="9" name="Picture Placeholder 8"/>
          <p:cNvSpPr>
            <a:spLocks noGrp="1"/>
          </p:cNvSpPr>
          <p:nvPr>
            <p:ph type="pic" sz="quarter" idx="11"/>
          </p:nvPr>
        </p:nvSpPr>
        <p:spPr>
          <a:xfrm>
            <a:off x="3124200" y="4800600"/>
            <a:ext cx="2676525" cy="1905000"/>
          </a:xfrm>
          <a:prstGeom prst="rect">
            <a:avLst/>
          </a:prstGeom>
        </p:spPr>
        <p:txBody>
          <a:bodyPr/>
          <a:lstStyle>
            <a:lvl1pPr>
              <a:buNone/>
              <a:defRPr/>
            </a:lvl1pPr>
          </a:lstStyle>
          <a:p>
            <a:pPr lvl="0"/>
            <a:r>
              <a:rPr lang="en-US" noProof="0" smtClean="0"/>
              <a:t>Click icon to add picture</a:t>
            </a:r>
            <a:endParaRPr lang="en-US" noProof="0" dirty="0"/>
          </a:p>
        </p:txBody>
      </p:sp>
      <p:sp>
        <p:nvSpPr>
          <p:cNvPr id="22" name="Text Placeholder 39"/>
          <p:cNvSpPr>
            <a:spLocks noGrp="1"/>
          </p:cNvSpPr>
          <p:nvPr>
            <p:ph type="body" sz="quarter" idx="14"/>
          </p:nvPr>
        </p:nvSpPr>
        <p:spPr>
          <a:xfrm>
            <a:off x="464439" y="2152650"/>
            <a:ext cx="5029200" cy="457200"/>
          </a:xfrm>
          <a:prstGeom prst="rect">
            <a:avLst/>
          </a:prstGeom>
        </p:spPr>
        <p:txBody>
          <a:bodyPr/>
          <a:lstStyle>
            <a:lvl1pPr marL="0" indent="0" algn="ctr">
              <a:buNone/>
              <a:defRPr sz="2800" b="1">
                <a:solidFill>
                  <a:schemeClr val="bg1"/>
                </a:solidFill>
                <a:latin typeface="Courier New" pitchFamily="49" charset="0"/>
                <a:cs typeface="Courier New" pitchFamily="49" charset="0"/>
              </a:defRPr>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14"/>
          <p:cNvSpPr>
            <a:spLocks noChangeArrowheads="1"/>
          </p:cNvSpPr>
          <p:nvPr/>
        </p:nvSpPr>
        <p:spPr bwMode="auto">
          <a:xfrm>
            <a:off x="1641475" y="5943600"/>
            <a:ext cx="1158875" cy="914400"/>
          </a:xfrm>
          <a:prstGeom prst="rect">
            <a:avLst/>
          </a:prstGeom>
          <a:solidFill>
            <a:srgbClr val="B5D55B"/>
          </a:solidFill>
          <a:ln w="9525">
            <a:noFill/>
            <a:miter lim="800000"/>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grpSp>
        <p:nvGrpSpPr>
          <p:cNvPr id="1027" name="Group 23"/>
          <p:cNvGrpSpPr>
            <a:grpSpLocks/>
          </p:cNvGrpSpPr>
          <p:nvPr/>
        </p:nvGrpSpPr>
        <p:grpSpPr bwMode="auto">
          <a:xfrm>
            <a:off x="0" y="5943600"/>
            <a:ext cx="1490663" cy="914400"/>
            <a:chOff x="0" y="0"/>
            <a:chExt cx="1490471" cy="914400"/>
          </a:xfrm>
        </p:grpSpPr>
        <p:sp>
          <p:nvSpPr>
            <p:cNvPr id="25" name="Rectangle 5"/>
            <p:cNvSpPr>
              <a:spLocks noChangeArrowheads="1"/>
            </p:cNvSpPr>
            <p:nvPr userDrawn="1"/>
          </p:nvSpPr>
          <p:spPr bwMode="auto">
            <a:xfrm>
              <a:off x="0" y="0"/>
              <a:ext cx="1490471" cy="914400"/>
            </a:xfrm>
            <a:prstGeom prst="rect">
              <a:avLst/>
            </a:prstGeom>
            <a:solidFill>
              <a:srgbClr val="FFC20E"/>
            </a:solidFill>
            <a:ln w="9525">
              <a:noFill/>
              <a:miter lim="800000"/>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grpSp>
          <p:nvGrpSpPr>
            <p:cNvPr id="1036" name="Group 2"/>
            <p:cNvGrpSpPr>
              <a:grpSpLocks/>
            </p:cNvGrpSpPr>
            <p:nvPr userDrawn="1"/>
          </p:nvGrpSpPr>
          <p:grpSpPr bwMode="auto">
            <a:xfrm>
              <a:off x="228600" y="76183"/>
              <a:ext cx="1054100" cy="757235"/>
              <a:chOff x="602" y="10257"/>
              <a:chExt cx="1661" cy="1193"/>
            </a:xfrm>
          </p:grpSpPr>
          <p:sp>
            <p:nvSpPr>
              <p:cNvPr id="27" name="Freeform 3"/>
              <p:cNvSpPr>
                <a:spLocks noEditPoints="1"/>
              </p:cNvSpPr>
              <p:nvPr/>
            </p:nvSpPr>
            <p:spPr bwMode="auto">
              <a:xfrm>
                <a:off x="770" y="11350"/>
                <a:ext cx="1326" cy="100"/>
              </a:xfrm>
              <a:custGeom>
                <a:avLst/>
                <a:gdLst/>
                <a:ahLst/>
                <a:cxnLst>
                  <a:cxn ang="0">
                    <a:pos x="1102" y="59"/>
                  </a:cxn>
                  <a:cxn ang="0">
                    <a:pos x="1117" y="15"/>
                  </a:cxn>
                  <a:cxn ang="0">
                    <a:pos x="661" y="29"/>
                  </a:cxn>
                  <a:cxn ang="0">
                    <a:pos x="665" y="16"/>
                  </a:cxn>
                  <a:cxn ang="0">
                    <a:pos x="1223" y="43"/>
                  </a:cxn>
                  <a:cxn ang="0">
                    <a:pos x="1216" y="14"/>
                  </a:cxn>
                  <a:cxn ang="0">
                    <a:pos x="347" y="48"/>
                  </a:cxn>
                  <a:cxn ang="0">
                    <a:pos x="361" y="19"/>
                  </a:cxn>
                  <a:cxn ang="0">
                    <a:pos x="138" y="12"/>
                  </a:cxn>
                  <a:cxn ang="0">
                    <a:pos x="102" y="49"/>
                  </a:cxn>
                  <a:cxn ang="0">
                    <a:pos x="138" y="88"/>
                  </a:cxn>
                  <a:cxn ang="0">
                    <a:pos x="173" y="49"/>
                  </a:cxn>
                  <a:cxn ang="0">
                    <a:pos x="138" y="12"/>
                  </a:cxn>
                  <a:cxn ang="0">
                    <a:pos x="1317" y="44"/>
                  </a:cxn>
                  <a:cxn ang="0">
                    <a:pos x="1269" y="99"/>
                  </a:cxn>
                  <a:cxn ang="0">
                    <a:pos x="1225" y="4"/>
                  </a:cxn>
                  <a:cxn ang="0">
                    <a:pos x="1236" y="47"/>
                  </a:cxn>
                  <a:cxn ang="0">
                    <a:pos x="1247" y="99"/>
                  </a:cxn>
                  <a:cxn ang="0">
                    <a:pos x="1177" y="1"/>
                  </a:cxn>
                  <a:cxn ang="0">
                    <a:pos x="1099" y="71"/>
                  </a:cxn>
                  <a:cxn ang="0">
                    <a:pos x="891" y="44"/>
                  </a:cxn>
                  <a:cxn ang="0">
                    <a:pos x="941" y="56"/>
                  </a:cxn>
                  <a:cxn ang="0">
                    <a:pos x="860" y="1"/>
                  </a:cxn>
                  <a:cxn ang="0">
                    <a:pos x="780" y="13"/>
                  </a:cxn>
                  <a:cxn ang="0">
                    <a:pos x="781" y="99"/>
                  </a:cxn>
                  <a:cxn ang="0">
                    <a:pos x="692" y="99"/>
                  </a:cxn>
                  <a:cxn ang="0">
                    <a:pos x="552" y="1"/>
                  </a:cxn>
                  <a:cxn ang="0">
                    <a:pos x="600" y="55"/>
                  </a:cxn>
                  <a:cxn ang="0">
                    <a:pos x="552" y="1"/>
                  </a:cxn>
                  <a:cxn ang="0">
                    <a:pos x="522" y="1"/>
                  </a:cxn>
                  <a:cxn ang="0">
                    <a:pos x="445" y="99"/>
                  </a:cxn>
                  <a:cxn ang="0">
                    <a:pos x="361" y="4"/>
                  </a:cxn>
                  <a:cxn ang="0">
                    <a:pos x="373" y="47"/>
                  </a:cxn>
                  <a:cxn ang="0">
                    <a:pos x="364" y="61"/>
                  </a:cxn>
                  <a:cxn ang="0">
                    <a:pos x="314" y="99"/>
                  </a:cxn>
                  <a:cxn ang="0">
                    <a:pos x="227" y="79"/>
                  </a:cxn>
                  <a:cxn ang="0">
                    <a:pos x="267" y="79"/>
                  </a:cxn>
                  <a:cxn ang="0">
                    <a:pos x="284" y="74"/>
                  </a:cxn>
                  <a:cxn ang="0">
                    <a:pos x="237" y="99"/>
                  </a:cxn>
                  <a:cxn ang="0">
                    <a:pos x="209" y="1"/>
                  </a:cxn>
                  <a:cxn ang="0">
                    <a:pos x="40" y="46"/>
                  </a:cxn>
                  <a:cxn ang="0">
                    <a:pos x="46" y="58"/>
                  </a:cxn>
                  <a:cxn ang="0">
                    <a:pos x="1038" y="1"/>
                  </a:cxn>
                  <a:cxn ang="0">
                    <a:pos x="1055" y="23"/>
                  </a:cxn>
                  <a:cxn ang="0">
                    <a:pos x="1027" y="12"/>
                  </a:cxn>
                  <a:cxn ang="0">
                    <a:pos x="992" y="49"/>
                  </a:cxn>
                  <a:cxn ang="0">
                    <a:pos x="1028" y="88"/>
                  </a:cxn>
                  <a:cxn ang="0">
                    <a:pos x="1058" y="75"/>
                  </a:cxn>
                  <a:cxn ang="0">
                    <a:pos x="1045" y="97"/>
                  </a:cxn>
                  <a:cxn ang="0">
                    <a:pos x="988" y="82"/>
                  </a:cxn>
                  <a:cxn ang="0">
                    <a:pos x="988" y="18"/>
                  </a:cxn>
                  <a:cxn ang="0">
                    <a:pos x="149" y="1"/>
                  </a:cxn>
                  <a:cxn ang="0">
                    <a:pos x="187" y="49"/>
                  </a:cxn>
                  <a:cxn ang="0">
                    <a:pos x="149" y="99"/>
                  </a:cxn>
                  <a:cxn ang="0">
                    <a:pos x="93" y="72"/>
                  </a:cxn>
                  <a:cxn ang="0">
                    <a:pos x="106" y="10"/>
                  </a:cxn>
                </a:cxnLst>
                <a:rect l="0" t="0" r="r" b="b"/>
                <a:pathLst>
                  <a:path w="1327" h="101">
                    <a:moveTo>
                      <a:pt x="1117" y="15"/>
                    </a:moveTo>
                    <a:lnTo>
                      <a:pt x="1116" y="16"/>
                    </a:lnTo>
                    <a:lnTo>
                      <a:pt x="1116" y="19"/>
                    </a:lnTo>
                    <a:lnTo>
                      <a:pt x="1114" y="24"/>
                    </a:lnTo>
                    <a:lnTo>
                      <a:pt x="1113" y="29"/>
                    </a:lnTo>
                    <a:lnTo>
                      <a:pt x="1102" y="59"/>
                    </a:lnTo>
                    <a:lnTo>
                      <a:pt x="1131" y="59"/>
                    </a:lnTo>
                    <a:lnTo>
                      <a:pt x="1121" y="29"/>
                    </a:lnTo>
                    <a:lnTo>
                      <a:pt x="1120" y="24"/>
                    </a:lnTo>
                    <a:lnTo>
                      <a:pt x="1118" y="19"/>
                    </a:lnTo>
                    <a:lnTo>
                      <a:pt x="1118" y="16"/>
                    </a:lnTo>
                    <a:lnTo>
                      <a:pt x="1117" y="15"/>
                    </a:lnTo>
                    <a:close/>
                    <a:moveTo>
                      <a:pt x="664" y="15"/>
                    </a:moveTo>
                    <a:lnTo>
                      <a:pt x="664" y="16"/>
                    </a:lnTo>
                    <a:lnTo>
                      <a:pt x="663" y="19"/>
                    </a:lnTo>
                    <a:lnTo>
                      <a:pt x="662" y="24"/>
                    </a:lnTo>
                    <a:lnTo>
                      <a:pt x="661" y="29"/>
                    </a:lnTo>
                    <a:lnTo>
                      <a:pt x="650" y="59"/>
                    </a:lnTo>
                    <a:lnTo>
                      <a:pt x="678" y="59"/>
                    </a:lnTo>
                    <a:lnTo>
                      <a:pt x="668" y="29"/>
                    </a:lnTo>
                    <a:lnTo>
                      <a:pt x="667" y="24"/>
                    </a:lnTo>
                    <a:lnTo>
                      <a:pt x="665" y="19"/>
                    </a:lnTo>
                    <a:lnTo>
                      <a:pt x="665" y="16"/>
                    </a:lnTo>
                    <a:lnTo>
                      <a:pt x="664" y="15"/>
                    </a:lnTo>
                    <a:close/>
                    <a:moveTo>
                      <a:pt x="1191" y="13"/>
                    </a:moveTo>
                    <a:lnTo>
                      <a:pt x="1191" y="48"/>
                    </a:lnTo>
                    <a:lnTo>
                      <a:pt x="1210" y="48"/>
                    </a:lnTo>
                    <a:lnTo>
                      <a:pt x="1217" y="47"/>
                    </a:lnTo>
                    <a:lnTo>
                      <a:pt x="1223" y="43"/>
                    </a:lnTo>
                    <a:lnTo>
                      <a:pt x="1226" y="38"/>
                    </a:lnTo>
                    <a:lnTo>
                      <a:pt x="1227" y="30"/>
                    </a:lnTo>
                    <a:lnTo>
                      <a:pt x="1226" y="24"/>
                    </a:lnTo>
                    <a:lnTo>
                      <a:pt x="1224" y="19"/>
                    </a:lnTo>
                    <a:lnTo>
                      <a:pt x="1220" y="15"/>
                    </a:lnTo>
                    <a:lnTo>
                      <a:pt x="1216" y="14"/>
                    </a:lnTo>
                    <a:lnTo>
                      <a:pt x="1213" y="13"/>
                    </a:lnTo>
                    <a:lnTo>
                      <a:pt x="1206" y="13"/>
                    </a:lnTo>
                    <a:lnTo>
                      <a:pt x="1191" y="13"/>
                    </a:lnTo>
                    <a:close/>
                    <a:moveTo>
                      <a:pt x="327" y="13"/>
                    </a:moveTo>
                    <a:lnTo>
                      <a:pt x="327" y="48"/>
                    </a:lnTo>
                    <a:lnTo>
                      <a:pt x="347" y="48"/>
                    </a:lnTo>
                    <a:lnTo>
                      <a:pt x="354" y="47"/>
                    </a:lnTo>
                    <a:lnTo>
                      <a:pt x="359" y="43"/>
                    </a:lnTo>
                    <a:lnTo>
                      <a:pt x="363" y="38"/>
                    </a:lnTo>
                    <a:lnTo>
                      <a:pt x="364" y="30"/>
                    </a:lnTo>
                    <a:lnTo>
                      <a:pt x="363" y="24"/>
                    </a:lnTo>
                    <a:lnTo>
                      <a:pt x="361" y="19"/>
                    </a:lnTo>
                    <a:lnTo>
                      <a:pt x="357" y="15"/>
                    </a:lnTo>
                    <a:lnTo>
                      <a:pt x="353" y="14"/>
                    </a:lnTo>
                    <a:lnTo>
                      <a:pt x="350" y="13"/>
                    </a:lnTo>
                    <a:lnTo>
                      <a:pt x="343" y="13"/>
                    </a:lnTo>
                    <a:lnTo>
                      <a:pt x="327" y="13"/>
                    </a:lnTo>
                    <a:close/>
                    <a:moveTo>
                      <a:pt x="138" y="12"/>
                    </a:moveTo>
                    <a:lnTo>
                      <a:pt x="128" y="13"/>
                    </a:lnTo>
                    <a:lnTo>
                      <a:pt x="119" y="17"/>
                    </a:lnTo>
                    <a:lnTo>
                      <a:pt x="112" y="23"/>
                    </a:lnTo>
                    <a:lnTo>
                      <a:pt x="107" y="30"/>
                    </a:lnTo>
                    <a:lnTo>
                      <a:pt x="103" y="39"/>
                    </a:lnTo>
                    <a:lnTo>
                      <a:pt x="102" y="49"/>
                    </a:lnTo>
                    <a:lnTo>
                      <a:pt x="103" y="60"/>
                    </a:lnTo>
                    <a:lnTo>
                      <a:pt x="107" y="69"/>
                    </a:lnTo>
                    <a:lnTo>
                      <a:pt x="112" y="77"/>
                    </a:lnTo>
                    <a:lnTo>
                      <a:pt x="119" y="83"/>
                    </a:lnTo>
                    <a:lnTo>
                      <a:pt x="128" y="87"/>
                    </a:lnTo>
                    <a:lnTo>
                      <a:pt x="138" y="88"/>
                    </a:lnTo>
                    <a:lnTo>
                      <a:pt x="147" y="87"/>
                    </a:lnTo>
                    <a:lnTo>
                      <a:pt x="155" y="83"/>
                    </a:lnTo>
                    <a:lnTo>
                      <a:pt x="162" y="77"/>
                    </a:lnTo>
                    <a:lnTo>
                      <a:pt x="168" y="69"/>
                    </a:lnTo>
                    <a:lnTo>
                      <a:pt x="172" y="60"/>
                    </a:lnTo>
                    <a:lnTo>
                      <a:pt x="173" y="49"/>
                    </a:lnTo>
                    <a:lnTo>
                      <a:pt x="172" y="39"/>
                    </a:lnTo>
                    <a:lnTo>
                      <a:pt x="168" y="30"/>
                    </a:lnTo>
                    <a:lnTo>
                      <a:pt x="162" y="23"/>
                    </a:lnTo>
                    <a:lnTo>
                      <a:pt x="155" y="17"/>
                    </a:lnTo>
                    <a:lnTo>
                      <a:pt x="147" y="13"/>
                    </a:lnTo>
                    <a:lnTo>
                      <a:pt x="138" y="12"/>
                    </a:lnTo>
                    <a:close/>
                    <a:moveTo>
                      <a:pt x="1269" y="1"/>
                    </a:moveTo>
                    <a:lnTo>
                      <a:pt x="1325" y="1"/>
                    </a:lnTo>
                    <a:lnTo>
                      <a:pt x="1325" y="13"/>
                    </a:lnTo>
                    <a:lnTo>
                      <a:pt x="1283" y="13"/>
                    </a:lnTo>
                    <a:lnTo>
                      <a:pt x="1283" y="44"/>
                    </a:lnTo>
                    <a:lnTo>
                      <a:pt x="1317" y="44"/>
                    </a:lnTo>
                    <a:lnTo>
                      <a:pt x="1317" y="55"/>
                    </a:lnTo>
                    <a:lnTo>
                      <a:pt x="1283" y="55"/>
                    </a:lnTo>
                    <a:lnTo>
                      <a:pt x="1283" y="87"/>
                    </a:lnTo>
                    <a:lnTo>
                      <a:pt x="1327" y="87"/>
                    </a:lnTo>
                    <a:lnTo>
                      <a:pt x="1327" y="99"/>
                    </a:lnTo>
                    <a:lnTo>
                      <a:pt x="1269" y="99"/>
                    </a:lnTo>
                    <a:lnTo>
                      <a:pt x="1269" y="1"/>
                    </a:lnTo>
                    <a:close/>
                    <a:moveTo>
                      <a:pt x="1177" y="1"/>
                    </a:moveTo>
                    <a:lnTo>
                      <a:pt x="1213" y="1"/>
                    </a:lnTo>
                    <a:lnTo>
                      <a:pt x="1218" y="2"/>
                    </a:lnTo>
                    <a:lnTo>
                      <a:pt x="1222" y="3"/>
                    </a:lnTo>
                    <a:lnTo>
                      <a:pt x="1225" y="4"/>
                    </a:lnTo>
                    <a:lnTo>
                      <a:pt x="1231" y="7"/>
                    </a:lnTo>
                    <a:lnTo>
                      <a:pt x="1237" y="13"/>
                    </a:lnTo>
                    <a:lnTo>
                      <a:pt x="1240" y="21"/>
                    </a:lnTo>
                    <a:lnTo>
                      <a:pt x="1241" y="30"/>
                    </a:lnTo>
                    <a:lnTo>
                      <a:pt x="1240" y="38"/>
                    </a:lnTo>
                    <a:lnTo>
                      <a:pt x="1236" y="47"/>
                    </a:lnTo>
                    <a:lnTo>
                      <a:pt x="1231" y="53"/>
                    </a:lnTo>
                    <a:lnTo>
                      <a:pt x="1224" y="56"/>
                    </a:lnTo>
                    <a:lnTo>
                      <a:pt x="1224" y="58"/>
                    </a:lnTo>
                    <a:lnTo>
                      <a:pt x="1225" y="59"/>
                    </a:lnTo>
                    <a:lnTo>
                      <a:pt x="1227" y="61"/>
                    </a:lnTo>
                    <a:lnTo>
                      <a:pt x="1247" y="99"/>
                    </a:lnTo>
                    <a:lnTo>
                      <a:pt x="1232" y="99"/>
                    </a:lnTo>
                    <a:lnTo>
                      <a:pt x="1211" y="60"/>
                    </a:lnTo>
                    <a:lnTo>
                      <a:pt x="1191" y="60"/>
                    </a:lnTo>
                    <a:lnTo>
                      <a:pt x="1191" y="99"/>
                    </a:lnTo>
                    <a:lnTo>
                      <a:pt x="1177" y="99"/>
                    </a:lnTo>
                    <a:lnTo>
                      <a:pt x="1177" y="1"/>
                    </a:lnTo>
                    <a:close/>
                    <a:moveTo>
                      <a:pt x="1110" y="1"/>
                    </a:moveTo>
                    <a:lnTo>
                      <a:pt x="1124" y="1"/>
                    </a:lnTo>
                    <a:lnTo>
                      <a:pt x="1159" y="99"/>
                    </a:lnTo>
                    <a:lnTo>
                      <a:pt x="1145" y="99"/>
                    </a:lnTo>
                    <a:lnTo>
                      <a:pt x="1135" y="71"/>
                    </a:lnTo>
                    <a:lnTo>
                      <a:pt x="1099" y="71"/>
                    </a:lnTo>
                    <a:lnTo>
                      <a:pt x="1089" y="99"/>
                    </a:lnTo>
                    <a:lnTo>
                      <a:pt x="1075" y="99"/>
                    </a:lnTo>
                    <a:lnTo>
                      <a:pt x="1110" y="1"/>
                    </a:lnTo>
                    <a:close/>
                    <a:moveTo>
                      <a:pt x="877" y="1"/>
                    </a:moveTo>
                    <a:lnTo>
                      <a:pt x="891" y="1"/>
                    </a:lnTo>
                    <a:lnTo>
                      <a:pt x="891" y="44"/>
                    </a:lnTo>
                    <a:lnTo>
                      <a:pt x="941" y="44"/>
                    </a:lnTo>
                    <a:lnTo>
                      <a:pt x="941" y="1"/>
                    </a:lnTo>
                    <a:lnTo>
                      <a:pt x="954" y="1"/>
                    </a:lnTo>
                    <a:lnTo>
                      <a:pt x="954" y="99"/>
                    </a:lnTo>
                    <a:lnTo>
                      <a:pt x="941" y="99"/>
                    </a:lnTo>
                    <a:lnTo>
                      <a:pt x="941" y="56"/>
                    </a:lnTo>
                    <a:lnTo>
                      <a:pt x="891" y="56"/>
                    </a:lnTo>
                    <a:lnTo>
                      <a:pt x="891" y="99"/>
                    </a:lnTo>
                    <a:lnTo>
                      <a:pt x="877" y="99"/>
                    </a:lnTo>
                    <a:lnTo>
                      <a:pt x="877" y="1"/>
                    </a:lnTo>
                    <a:close/>
                    <a:moveTo>
                      <a:pt x="780" y="1"/>
                    </a:moveTo>
                    <a:lnTo>
                      <a:pt x="860" y="1"/>
                    </a:lnTo>
                    <a:lnTo>
                      <a:pt x="860" y="13"/>
                    </a:lnTo>
                    <a:lnTo>
                      <a:pt x="826" y="13"/>
                    </a:lnTo>
                    <a:lnTo>
                      <a:pt x="826" y="99"/>
                    </a:lnTo>
                    <a:lnTo>
                      <a:pt x="813" y="99"/>
                    </a:lnTo>
                    <a:lnTo>
                      <a:pt x="813" y="13"/>
                    </a:lnTo>
                    <a:lnTo>
                      <a:pt x="780" y="13"/>
                    </a:lnTo>
                    <a:lnTo>
                      <a:pt x="780" y="1"/>
                    </a:lnTo>
                    <a:close/>
                    <a:moveTo>
                      <a:pt x="725" y="1"/>
                    </a:moveTo>
                    <a:lnTo>
                      <a:pt x="738" y="1"/>
                    </a:lnTo>
                    <a:lnTo>
                      <a:pt x="738" y="87"/>
                    </a:lnTo>
                    <a:lnTo>
                      <a:pt x="781" y="87"/>
                    </a:lnTo>
                    <a:lnTo>
                      <a:pt x="781" y="99"/>
                    </a:lnTo>
                    <a:lnTo>
                      <a:pt x="725" y="99"/>
                    </a:lnTo>
                    <a:lnTo>
                      <a:pt x="725" y="1"/>
                    </a:lnTo>
                    <a:close/>
                    <a:moveTo>
                      <a:pt x="657" y="1"/>
                    </a:moveTo>
                    <a:lnTo>
                      <a:pt x="671" y="1"/>
                    </a:lnTo>
                    <a:lnTo>
                      <a:pt x="706" y="99"/>
                    </a:lnTo>
                    <a:lnTo>
                      <a:pt x="692" y="99"/>
                    </a:lnTo>
                    <a:lnTo>
                      <a:pt x="682" y="71"/>
                    </a:lnTo>
                    <a:lnTo>
                      <a:pt x="646" y="71"/>
                    </a:lnTo>
                    <a:lnTo>
                      <a:pt x="636" y="99"/>
                    </a:lnTo>
                    <a:lnTo>
                      <a:pt x="622" y="99"/>
                    </a:lnTo>
                    <a:lnTo>
                      <a:pt x="657" y="1"/>
                    </a:lnTo>
                    <a:close/>
                    <a:moveTo>
                      <a:pt x="552" y="1"/>
                    </a:moveTo>
                    <a:lnTo>
                      <a:pt x="608" y="1"/>
                    </a:lnTo>
                    <a:lnTo>
                      <a:pt x="608" y="13"/>
                    </a:lnTo>
                    <a:lnTo>
                      <a:pt x="566" y="13"/>
                    </a:lnTo>
                    <a:lnTo>
                      <a:pt x="566" y="44"/>
                    </a:lnTo>
                    <a:lnTo>
                      <a:pt x="600" y="44"/>
                    </a:lnTo>
                    <a:lnTo>
                      <a:pt x="600" y="55"/>
                    </a:lnTo>
                    <a:lnTo>
                      <a:pt x="566" y="55"/>
                    </a:lnTo>
                    <a:lnTo>
                      <a:pt x="566" y="87"/>
                    </a:lnTo>
                    <a:lnTo>
                      <a:pt x="610" y="87"/>
                    </a:lnTo>
                    <a:lnTo>
                      <a:pt x="610" y="99"/>
                    </a:lnTo>
                    <a:lnTo>
                      <a:pt x="552" y="99"/>
                    </a:lnTo>
                    <a:lnTo>
                      <a:pt x="552" y="1"/>
                    </a:lnTo>
                    <a:close/>
                    <a:moveTo>
                      <a:pt x="445" y="1"/>
                    </a:moveTo>
                    <a:lnTo>
                      <a:pt x="458" y="1"/>
                    </a:lnTo>
                    <a:lnTo>
                      <a:pt x="458" y="44"/>
                    </a:lnTo>
                    <a:lnTo>
                      <a:pt x="508" y="44"/>
                    </a:lnTo>
                    <a:lnTo>
                      <a:pt x="508" y="1"/>
                    </a:lnTo>
                    <a:lnTo>
                      <a:pt x="522" y="1"/>
                    </a:lnTo>
                    <a:lnTo>
                      <a:pt x="522" y="99"/>
                    </a:lnTo>
                    <a:lnTo>
                      <a:pt x="508" y="99"/>
                    </a:lnTo>
                    <a:lnTo>
                      <a:pt x="508" y="56"/>
                    </a:lnTo>
                    <a:lnTo>
                      <a:pt x="458" y="56"/>
                    </a:lnTo>
                    <a:lnTo>
                      <a:pt x="458" y="99"/>
                    </a:lnTo>
                    <a:lnTo>
                      <a:pt x="445" y="99"/>
                    </a:lnTo>
                    <a:lnTo>
                      <a:pt x="445" y="1"/>
                    </a:lnTo>
                    <a:close/>
                    <a:moveTo>
                      <a:pt x="314" y="1"/>
                    </a:moveTo>
                    <a:lnTo>
                      <a:pt x="350" y="1"/>
                    </a:lnTo>
                    <a:lnTo>
                      <a:pt x="355" y="2"/>
                    </a:lnTo>
                    <a:lnTo>
                      <a:pt x="359" y="3"/>
                    </a:lnTo>
                    <a:lnTo>
                      <a:pt x="361" y="4"/>
                    </a:lnTo>
                    <a:lnTo>
                      <a:pt x="368" y="7"/>
                    </a:lnTo>
                    <a:lnTo>
                      <a:pt x="374" y="13"/>
                    </a:lnTo>
                    <a:lnTo>
                      <a:pt x="377" y="21"/>
                    </a:lnTo>
                    <a:lnTo>
                      <a:pt x="378" y="30"/>
                    </a:lnTo>
                    <a:lnTo>
                      <a:pt x="377" y="38"/>
                    </a:lnTo>
                    <a:lnTo>
                      <a:pt x="373" y="47"/>
                    </a:lnTo>
                    <a:lnTo>
                      <a:pt x="368" y="53"/>
                    </a:lnTo>
                    <a:lnTo>
                      <a:pt x="360" y="56"/>
                    </a:lnTo>
                    <a:lnTo>
                      <a:pt x="361" y="57"/>
                    </a:lnTo>
                    <a:lnTo>
                      <a:pt x="361" y="58"/>
                    </a:lnTo>
                    <a:lnTo>
                      <a:pt x="362" y="59"/>
                    </a:lnTo>
                    <a:lnTo>
                      <a:pt x="364" y="61"/>
                    </a:lnTo>
                    <a:lnTo>
                      <a:pt x="384" y="99"/>
                    </a:lnTo>
                    <a:lnTo>
                      <a:pt x="368" y="99"/>
                    </a:lnTo>
                    <a:lnTo>
                      <a:pt x="348" y="60"/>
                    </a:lnTo>
                    <a:lnTo>
                      <a:pt x="327" y="60"/>
                    </a:lnTo>
                    <a:lnTo>
                      <a:pt x="327" y="99"/>
                    </a:lnTo>
                    <a:lnTo>
                      <a:pt x="314" y="99"/>
                    </a:lnTo>
                    <a:lnTo>
                      <a:pt x="314" y="1"/>
                    </a:lnTo>
                    <a:close/>
                    <a:moveTo>
                      <a:pt x="209" y="1"/>
                    </a:moveTo>
                    <a:lnTo>
                      <a:pt x="223" y="1"/>
                    </a:lnTo>
                    <a:lnTo>
                      <a:pt x="223" y="64"/>
                    </a:lnTo>
                    <a:lnTo>
                      <a:pt x="224" y="72"/>
                    </a:lnTo>
                    <a:lnTo>
                      <a:pt x="227" y="79"/>
                    </a:lnTo>
                    <a:lnTo>
                      <a:pt x="232" y="84"/>
                    </a:lnTo>
                    <a:lnTo>
                      <a:pt x="239" y="87"/>
                    </a:lnTo>
                    <a:lnTo>
                      <a:pt x="247" y="88"/>
                    </a:lnTo>
                    <a:lnTo>
                      <a:pt x="255" y="87"/>
                    </a:lnTo>
                    <a:lnTo>
                      <a:pt x="262" y="84"/>
                    </a:lnTo>
                    <a:lnTo>
                      <a:pt x="267" y="79"/>
                    </a:lnTo>
                    <a:lnTo>
                      <a:pt x="270" y="72"/>
                    </a:lnTo>
                    <a:lnTo>
                      <a:pt x="272" y="64"/>
                    </a:lnTo>
                    <a:lnTo>
                      <a:pt x="272" y="1"/>
                    </a:lnTo>
                    <a:lnTo>
                      <a:pt x="285" y="1"/>
                    </a:lnTo>
                    <a:lnTo>
                      <a:pt x="285" y="64"/>
                    </a:lnTo>
                    <a:lnTo>
                      <a:pt x="284" y="74"/>
                    </a:lnTo>
                    <a:lnTo>
                      <a:pt x="280" y="83"/>
                    </a:lnTo>
                    <a:lnTo>
                      <a:pt x="275" y="91"/>
                    </a:lnTo>
                    <a:lnTo>
                      <a:pt x="267" y="96"/>
                    </a:lnTo>
                    <a:lnTo>
                      <a:pt x="258" y="99"/>
                    </a:lnTo>
                    <a:lnTo>
                      <a:pt x="247" y="101"/>
                    </a:lnTo>
                    <a:lnTo>
                      <a:pt x="237" y="99"/>
                    </a:lnTo>
                    <a:lnTo>
                      <a:pt x="227" y="96"/>
                    </a:lnTo>
                    <a:lnTo>
                      <a:pt x="220" y="91"/>
                    </a:lnTo>
                    <a:lnTo>
                      <a:pt x="214" y="83"/>
                    </a:lnTo>
                    <a:lnTo>
                      <a:pt x="210" y="74"/>
                    </a:lnTo>
                    <a:lnTo>
                      <a:pt x="209" y="64"/>
                    </a:lnTo>
                    <a:lnTo>
                      <a:pt x="209" y="1"/>
                    </a:lnTo>
                    <a:close/>
                    <a:moveTo>
                      <a:pt x="0" y="1"/>
                    </a:moveTo>
                    <a:lnTo>
                      <a:pt x="16" y="1"/>
                    </a:lnTo>
                    <a:lnTo>
                      <a:pt x="34" y="33"/>
                    </a:lnTo>
                    <a:lnTo>
                      <a:pt x="36" y="37"/>
                    </a:lnTo>
                    <a:lnTo>
                      <a:pt x="37" y="41"/>
                    </a:lnTo>
                    <a:lnTo>
                      <a:pt x="40" y="46"/>
                    </a:lnTo>
                    <a:lnTo>
                      <a:pt x="40" y="44"/>
                    </a:lnTo>
                    <a:lnTo>
                      <a:pt x="41" y="42"/>
                    </a:lnTo>
                    <a:lnTo>
                      <a:pt x="46" y="33"/>
                    </a:lnTo>
                    <a:lnTo>
                      <a:pt x="63" y="1"/>
                    </a:lnTo>
                    <a:lnTo>
                      <a:pt x="78" y="1"/>
                    </a:lnTo>
                    <a:lnTo>
                      <a:pt x="46" y="58"/>
                    </a:lnTo>
                    <a:lnTo>
                      <a:pt x="46" y="99"/>
                    </a:lnTo>
                    <a:lnTo>
                      <a:pt x="33" y="99"/>
                    </a:lnTo>
                    <a:lnTo>
                      <a:pt x="33" y="58"/>
                    </a:lnTo>
                    <a:lnTo>
                      <a:pt x="0" y="1"/>
                    </a:lnTo>
                    <a:close/>
                    <a:moveTo>
                      <a:pt x="1027" y="0"/>
                    </a:moveTo>
                    <a:lnTo>
                      <a:pt x="1038" y="1"/>
                    </a:lnTo>
                    <a:lnTo>
                      <a:pt x="1047" y="3"/>
                    </a:lnTo>
                    <a:lnTo>
                      <a:pt x="1054" y="6"/>
                    </a:lnTo>
                    <a:lnTo>
                      <a:pt x="1059" y="9"/>
                    </a:lnTo>
                    <a:lnTo>
                      <a:pt x="1061" y="11"/>
                    </a:lnTo>
                    <a:lnTo>
                      <a:pt x="1062" y="12"/>
                    </a:lnTo>
                    <a:lnTo>
                      <a:pt x="1055" y="23"/>
                    </a:lnTo>
                    <a:lnTo>
                      <a:pt x="1054" y="22"/>
                    </a:lnTo>
                    <a:lnTo>
                      <a:pt x="1052" y="20"/>
                    </a:lnTo>
                    <a:lnTo>
                      <a:pt x="1048" y="17"/>
                    </a:lnTo>
                    <a:lnTo>
                      <a:pt x="1042" y="15"/>
                    </a:lnTo>
                    <a:lnTo>
                      <a:pt x="1036" y="12"/>
                    </a:lnTo>
                    <a:lnTo>
                      <a:pt x="1027" y="12"/>
                    </a:lnTo>
                    <a:lnTo>
                      <a:pt x="1017" y="13"/>
                    </a:lnTo>
                    <a:lnTo>
                      <a:pt x="1009" y="17"/>
                    </a:lnTo>
                    <a:lnTo>
                      <a:pt x="1002" y="23"/>
                    </a:lnTo>
                    <a:lnTo>
                      <a:pt x="996" y="30"/>
                    </a:lnTo>
                    <a:lnTo>
                      <a:pt x="993" y="40"/>
                    </a:lnTo>
                    <a:lnTo>
                      <a:pt x="992" y="49"/>
                    </a:lnTo>
                    <a:lnTo>
                      <a:pt x="993" y="59"/>
                    </a:lnTo>
                    <a:lnTo>
                      <a:pt x="996" y="68"/>
                    </a:lnTo>
                    <a:lnTo>
                      <a:pt x="1002" y="77"/>
                    </a:lnTo>
                    <a:lnTo>
                      <a:pt x="1009" y="83"/>
                    </a:lnTo>
                    <a:lnTo>
                      <a:pt x="1018" y="86"/>
                    </a:lnTo>
                    <a:lnTo>
                      <a:pt x="1028" y="88"/>
                    </a:lnTo>
                    <a:lnTo>
                      <a:pt x="1037" y="87"/>
                    </a:lnTo>
                    <a:lnTo>
                      <a:pt x="1044" y="85"/>
                    </a:lnTo>
                    <a:lnTo>
                      <a:pt x="1050" y="82"/>
                    </a:lnTo>
                    <a:lnTo>
                      <a:pt x="1054" y="78"/>
                    </a:lnTo>
                    <a:lnTo>
                      <a:pt x="1057" y="76"/>
                    </a:lnTo>
                    <a:lnTo>
                      <a:pt x="1058" y="75"/>
                    </a:lnTo>
                    <a:lnTo>
                      <a:pt x="1065" y="85"/>
                    </a:lnTo>
                    <a:lnTo>
                      <a:pt x="1064" y="86"/>
                    </a:lnTo>
                    <a:lnTo>
                      <a:pt x="1061" y="88"/>
                    </a:lnTo>
                    <a:lnTo>
                      <a:pt x="1058" y="91"/>
                    </a:lnTo>
                    <a:lnTo>
                      <a:pt x="1052" y="95"/>
                    </a:lnTo>
                    <a:lnTo>
                      <a:pt x="1045" y="97"/>
                    </a:lnTo>
                    <a:lnTo>
                      <a:pt x="1037" y="99"/>
                    </a:lnTo>
                    <a:lnTo>
                      <a:pt x="1027" y="101"/>
                    </a:lnTo>
                    <a:lnTo>
                      <a:pt x="1016" y="99"/>
                    </a:lnTo>
                    <a:lnTo>
                      <a:pt x="1005" y="96"/>
                    </a:lnTo>
                    <a:lnTo>
                      <a:pt x="996" y="90"/>
                    </a:lnTo>
                    <a:lnTo>
                      <a:pt x="988" y="82"/>
                    </a:lnTo>
                    <a:lnTo>
                      <a:pt x="983" y="72"/>
                    </a:lnTo>
                    <a:lnTo>
                      <a:pt x="979" y="61"/>
                    </a:lnTo>
                    <a:lnTo>
                      <a:pt x="978" y="49"/>
                    </a:lnTo>
                    <a:lnTo>
                      <a:pt x="979" y="38"/>
                    </a:lnTo>
                    <a:lnTo>
                      <a:pt x="983" y="27"/>
                    </a:lnTo>
                    <a:lnTo>
                      <a:pt x="988" y="18"/>
                    </a:lnTo>
                    <a:lnTo>
                      <a:pt x="996" y="10"/>
                    </a:lnTo>
                    <a:lnTo>
                      <a:pt x="1005" y="5"/>
                    </a:lnTo>
                    <a:lnTo>
                      <a:pt x="1016" y="1"/>
                    </a:lnTo>
                    <a:lnTo>
                      <a:pt x="1027" y="0"/>
                    </a:lnTo>
                    <a:close/>
                    <a:moveTo>
                      <a:pt x="138" y="0"/>
                    </a:moveTo>
                    <a:lnTo>
                      <a:pt x="149" y="1"/>
                    </a:lnTo>
                    <a:lnTo>
                      <a:pt x="160" y="5"/>
                    </a:lnTo>
                    <a:lnTo>
                      <a:pt x="169" y="10"/>
                    </a:lnTo>
                    <a:lnTo>
                      <a:pt x="176" y="18"/>
                    </a:lnTo>
                    <a:lnTo>
                      <a:pt x="182" y="27"/>
                    </a:lnTo>
                    <a:lnTo>
                      <a:pt x="186" y="38"/>
                    </a:lnTo>
                    <a:lnTo>
                      <a:pt x="187" y="49"/>
                    </a:lnTo>
                    <a:lnTo>
                      <a:pt x="186" y="61"/>
                    </a:lnTo>
                    <a:lnTo>
                      <a:pt x="182" y="72"/>
                    </a:lnTo>
                    <a:lnTo>
                      <a:pt x="176" y="82"/>
                    </a:lnTo>
                    <a:lnTo>
                      <a:pt x="169" y="90"/>
                    </a:lnTo>
                    <a:lnTo>
                      <a:pt x="160" y="96"/>
                    </a:lnTo>
                    <a:lnTo>
                      <a:pt x="149" y="99"/>
                    </a:lnTo>
                    <a:lnTo>
                      <a:pt x="138" y="101"/>
                    </a:lnTo>
                    <a:lnTo>
                      <a:pt x="126" y="99"/>
                    </a:lnTo>
                    <a:lnTo>
                      <a:pt x="115" y="96"/>
                    </a:lnTo>
                    <a:lnTo>
                      <a:pt x="106" y="90"/>
                    </a:lnTo>
                    <a:lnTo>
                      <a:pt x="99" y="82"/>
                    </a:lnTo>
                    <a:lnTo>
                      <a:pt x="93" y="72"/>
                    </a:lnTo>
                    <a:lnTo>
                      <a:pt x="89" y="61"/>
                    </a:lnTo>
                    <a:lnTo>
                      <a:pt x="88" y="49"/>
                    </a:lnTo>
                    <a:lnTo>
                      <a:pt x="89" y="38"/>
                    </a:lnTo>
                    <a:lnTo>
                      <a:pt x="93" y="27"/>
                    </a:lnTo>
                    <a:lnTo>
                      <a:pt x="99" y="18"/>
                    </a:lnTo>
                    <a:lnTo>
                      <a:pt x="106" y="10"/>
                    </a:lnTo>
                    <a:lnTo>
                      <a:pt x="115" y="5"/>
                    </a:lnTo>
                    <a:lnTo>
                      <a:pt x="126" y="1"/>
                    </a:lnTo>
                    <a:lnTo>
                      <a:pt x="138" y="0"/>
                    </a:lnTo>
                    <a:close/>
                  </a:path>
                </a:pathLst>
              </a:custGeom>
              <a:solidFill>
                <a:srgbClr val="FFFFFF"/>
              </a:solidFill>
              <a:ln w="0">
                <a:solidFill>
                  <a:srgbClr val="FFFFFF"/>
                </a:solidFill>
                <a:round/>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28" name="Freeform 4"/>
              <p:cNvSpPr>
                <a:spLocks noEditPoints="1"/>
              </p:cNvSpPr>
              <p:nvPr/>
            </p:nvSpPr>
            <p:spPr bwMode="auto">
              <a:xfrm>
                <a:off x="602" y="10890"/>
                <a:ext cx="1661" cy="315"/>
              </a:xfrm>
              <a:custGeom>
                <a:avLst/>
                <a:gdLst/>
                <a:ahLst/>
                <a:cxnLst>
                  <a:cxn ang="0">
                    <a:pos x="1200" y="196"/>
                  </a:cxn>
                  <a:cxn ang="0">
                    <a:pos x="1259" y="168"/>
                  </a:cxn>
                  <a:cxn ang="0">
                    <a:pos x="423" y="145"/>
                  </a:cxn>
                  <a:cxn ang="0">
                    <a:pos x="445" y="202"/>
                  </a:cxn>
                  <a:cxn ang="0">
                    <a:pos x="486" y="134"/>
                  </a:cxn>
                  <a:cxn ang="0">
                    <a:pos x="1570" y="110"/>
                  </a:cxn>
                  <a:cxn ang="0">
                    <a:pos x="1614" y="125"/>
                  </a:cxn>
                  <a:cxn ang="0">
                    <a:pos x="314" y="204"/>
                  </a:cxn>
                  <a:cxn ang="0">
                    <a:pos x="272" y="75"/>
                  </a:cxn>
                  <a:cxn ang="0">
                    <a:pos x="1451" y="122"/>
                  </a:cxn>
                  <a:cxn ang="0">
                    <a:pos x="1429" y="239"/>
                  </a:cxn>
                  <a:cxn ang="0">
                    <a:pos x="1424" y="123"/>
                  </a:cxn>
                  <a:cxn ang="0">
                    <a:pos x="1475" y="74"/>
                  </a:cxn>
                  <a:cxn ang="0">
                    <a:pos x="503" y="75"/>
                  </a:cxn>
                  <a:cxn ang="0">
                    <a:pos x="488" y="290"/>
                  </a:cxn>
                  <a:cxn ang="0">
                    <a:pos x="359" y="306"/>
                  </a:cxn>
                  <a:cxn ang="0">
                    <a:pos x="437" y="273"/>
                  </a:cxn>
                  <a:cxn ang="0">
                    <a:pos x="448" y="235"/>
                  </a:cxn>
                  <a:cxn ang="0">
                    <a:pos x="371" y="200"/>
                  </a:cxn>
                  <a:cxn ang="0">
                    <a:pos x="404" y="93"/>
                  </a:cxn>
                  <a:cxn ang="0">
                    <a:pos x="1630" y="82"/>
                  </a:cxn>
                  <a:cxn ang="0">
                    <a:pos x="1544" y="167"/>
                  </a:cxn>
                  <a:cxn ang="0">
                    <a:pos x="1583" y="210"/>
                  </a:cxn>
                  <a:cxn ang="0">
                    <a:pos x="1600" y="239"/>
                  </a:cxn>
                  <a:cxn ang="0">
                    <a:pos x="1504" y="207"/>
                  </a:cxn>
                  <a:cxn ang="0">
                    <a:pos x="1523" y="101"/>
                  </a:cxn>
                  <a:cxn ang="0">
                    <a:pos x="1277" y="74"/>
                  </a:cxn>
                  <a:cxn ang="0">
                    <a:pos x="1316" y="136"/>
                  </a:cxn>
                  <a:cxn ang="0">
                    <a:pos x="1212" y="240"/>
                  </a:cxn>
                  <a:cxn ang="0">
                    <a:pos x="1155" y="205"/>
                  </a:cxn>
                  <a:cxn ang="0">
                    <a:pos x="1217" y="136"/>
                  </a:cxn>
                  <a:cxn ang="0">
                    <a:pos x="1267" y="117"/>
                  </a:cxn>
                  <a:cxn ang="0">
                    <a:pos x="1202" y="114"/>
                  </a:cxn>
                  <a:cxn ang="0">
                    <a:pos x="137" y="104"/>
                  </a:cxn>
                  <a:cxn ang="0">
                    <a:pos x="180" y="60"/>
                  </a:cxn>
                  <a:cxn ang="0">
                    <a:pos x="863" y="75"/>
                  </a:cxn>
                  <a:cxn ang="0">
                    <a:pos x="839" y="202"/>
                  </a:cxn>
                  <a:cxn ang="0">
                    <a:pos x="834" y="243"/>
                  </a:cxn>
                  <a:cxn ang="0">
                    <a:pos x="786" y="200"/>
                  </a:cxn>
                  <a:cxn ang="0">
                    <a:pos x="606" y="4"/>
                  </a:cxn>
                  <a:cxn ang="0">
                    <a:pos x="720" y="74"/>
                  </a:cxn>
                  <a:cxn ang="0">
                    <a:pos x="747" y="122"/>
                  </a:cxn>
                  <a:cxn ang="0">
                    <a:pos x="696" y="127"/>
                  </a:cxn>
                  <a:cxn ang="0">
                    <a:pos x="648" y="131"/>
                  </a:cxn>
                  <a:cxn ang="0">
                    <a:pos x="598" y="39"/>
                  </a:cxn>
                  <a:cxn ang="0">
                    <a:pos x="223" y="23"/>
                  </a:cxn>
                  <a:cxn ang="0">
                    <a:pos x="220" y="117"/>
                  </a:cxn>
                  <a:cxn ang="0">
                    <a:pos x="137" y="135"/>
                  </a:cxn>
                  <a:cxn ang="0">
                    <a:pos x="68" y="41"/>
                  </a:cxn>
                  <a:cxn ang="0">
                    <a:pos x="1123" y="27"/>
                  </a:cxn>
                  <a:cxn ang="0">
                    <a:pos x="1090" y="49"/>
                  </a:cxn>
                  <a:cxn ang="0">
                    <a:pos x="992" y="72"/>
                  </a:cxn>
                  <a:cxn ang="0">
                    <a:pos x="973" y="173"/>
                  </a:cxn>
                  <a:cxn ang="0">
                    <a:pos x="1064" y="184"/>
                  </a:cxn>
                  <a:cxn ang="0">
                    <a:pos x="1058" y="235"/>
                  </a:cxn>
                  <a:cxn ang="0">
                    <a:pos x="924" y="200"/>
                  </a:cxn>
                  <a:cxn ang="0">
                    <a:pos x="924" y="71"/>
                  </a:cxn>
                  <a:cxn ang="0">
                    <a:pos x="1059" y="0"/>
                  </a:cxn>
                  <a:cxn ang="0">
                    <a:pos x="355" y="35"/>
                  </a:cxn>
                  <a:cxn ang="0">
                    <a:pos x="310" y="47"/>
                  </a:cxn>
                  <a:cxn ang="0">
                    <a:pos x="322" y="1"/>
                  </a:cxn>
                </a:cxnLst>
                <a:rect l="0" t="0" r="r" b="b"/>
                <a:pathLst>
                  <a:path w="1661" h="316">
                    <a:moveTo>
                      <a:pt x="1234" y="165"/>
                    </a:moveTo>
                    <a:lnTo>
                      <a:pt x="1224" y="166"/>
                    </a:lnTo>
                    <a:lnTo>
                      <a:pt x="1216" y="168"/>
                    </a:lnTo>
                    <a:lnTo>
                      <a:pt x="1209" y="172"/>
                    </a:lnTo>
                    <a:lnTo>
                      <a:pt x="1204" y="178"/>
                    </a:lnTo>
                    <a:lnTo>
                      <a:pt x="1201" y="184"/>
                    </a:lnTo>
                    <a:lnTo>
                      <a:pt x="1200" y="191"/>
                    </a:lnTo>
                    <a:lnTo>
                      <a:pt x="1200" y="196"/>
                    </a:lnTo>
                    <a:lnTo>
                      <a:pt x="1202" y="200"/>
                    </a:lnTo>
                    <a:lnTo>
                      <a:pt x="1205" y="204"/>
                    </a:lnTo>
                    <a:lnTo>
                      <a:pt x="1211" y="208"/>
                    </a:lnTo>
                    <a:lnTo>
                      <a:pt x="1218" y="209"/>
                    </a:lnTo>
                    <a:lnTo>
                      <a:pt x="1229" y="208"/>
                    </a:lnTo>
                    <a:lnTo>
                      <a:pt x="1241" y="203"/>
                    </a:lnTo>
                    <a:lnTo>
                      <a:pt x="1253" y="195"/>
                    </a:lnTo>
                    <a:lnTo>
                      <a:pt x="1259" y="168"/>
                    </a:lnTo>
                    <a:lnTo>
                      <a:pt x="1246" y="166"/>
                    </a:lnTo>
                    <a:lnTo>
                      <a:pt x="1234" y="165"/>
                    </a:lnTo>
                    <a:close/>
                    <a:moveTo>
                      <a:pt x="460" y="112"/>
                    </a:moveTo>
                    <a:lnTo>
                      <a:pt x="452" y="114"/>
                    </a:lnTo>
                    <a:lnTo>
                      <a:pt x="444" y="117"/>
                    </a:lnTo>
                    <a:lnTo>
                      <a:pt x="436" y="123"/>
                    </a:lnTo>
                    <a:lnTo>
                      <a:pt x="430" y="132"/>
                    </a:lnTo>
                    <a:lnTo>
                      <a:pt x="423" y="145"/>
                    </a:lnTo>
                    <a:lnTo>
                      <a:pt x="419" y="159"/>
                    </a:lnTo>
                    <a:lnTo>
                      <a:pt x="418" y="172"/>
                    </a:lnTo>
                    <a:lnTo>
                      <a:pt x="419" y="181"/>
                    </a:lnTo>
                    <a:lnTo>
                      <a:pt x="421" y="188"/>
                    </a:lnTo>
                    <a:lnTo>
                      <a:pt x="425" y="194"/>
                    </a:lnTo>
                    <a:lnTo>
                      <a:pt x="430" y="198"/>
                    </a:lnTo>
                    <a:lnTo>
                      <a:pt x="437" y="201"/>
                    </a:lnTo>
                    <a:lnTo>
                      <a:pt x="445" y="202"/>
                    </a:lnTo>
                    <a:lnTo>
                      <a:pt x="453" y="201"/>
                    </a:lnTo>
                    <a:lnTo>
                      <a:pt x="461" y="197"/>
                    </a:lnTo>
                    <a:lnTo>
                      <a:pt x="469" y="191"/>
                    </a:lnTo>
                    <a:lnTo>
                      <a:pt x="475" y="184"/>
                    </a:lnTo>
                    <a:lnTo>
                      <a:pt x="481" y="171"/>
                    </a:lnTo>
                    <a:lnTo>
                      <a:pt x="485" y="157"/>
                    </a:lnTo>
                    <a:lnTo>
                      <a:pt x="486" y="142"/>
                    </a:lnTo>
                    <a:lnTo>
                      <a:pt x="486" y="134"/>
                    </a:lnTo>
                    <a:lnTo>
                      <a:pt x="483" y="127"/>
                    </a:lnTo>
                    <a:lnTo>
                      <a:pt x="479" y="121"/>
                    </a:lnTo>
                    <a:lnTo>
                      <a:pt x="474" y="116"/>
                    </a:lnTo>
                    <a:lnTo>
                      <a:pt x="468" y="114"/>
                    </a:lnTo>
                    <a:lnTo>
                      <a:pt x="460" y="112"/>
                    </a:lnTo>
                    <a:close/>
                    <a:moveTo>
                      <a:pt x="1588" y="104"/>
                    </a:moveTo>
                    <a:lnTo>
                      <a:pt x="1578" y="105"/>
                    </a:lnTo>
                    <a:lnTo>
                      <a:pt x="1570" y="110"/>
                    </a:lnTo>
                    <a:lnTo>
                      <a:pt x="1562" y="117"/>
                    </a:lnTo>
                    <a:lnTo>
                      <a:pt x="1556" y="127"/>
                    </a:lnTo>
                    <a:lnTo>
                      <a:pt x="1550" y="140"/>
                    </a:lnTo>
                    <a:lnTo>
                      <a:pt x="1614" y="140"/>
                    </a:lnTo>
                    <a:lnTo>
                      <a:pt x="1614" y="138"/>
                    </a:lnTo>
                    <a:lnTo>
                      <a:pt x="1615" y="135"/>
                    </a:lnTo>
                    <a:lnTo>
                      <a:pt x="1615" y="133"/>
                    </a:lnTo>
                    <a:lnTo>
                      <a:pt x="1614" y="125"/>
                    </a:lnTo>
                    <a:lnTo>
                      <a:pt x="1611" y="118"/>
                    </a:lnTo>
                    <a:lnTo>
                      <a:pt x="1607" y="112"/>
                    </a:lnTo>
                    <a:lnTo>
                      <a:pt x="1601" y="108"/>
                    </a:lnTo>
                    <a:lnTo>
                      <a:pt x="1595" y="105"/>
                    </a:lnTo>
                    <a:lnTo>
                      <a:pt x="1588" y="104"/>
                    </a:lnTo>
                    <a:close/>
                    <a:moveTo>
                      <a:pt x="272" y="75"/>
                    </a:moveTo>
                    <a:lnTo>
                      <a:pt x="344" y="75"/>
                    </a:lnTo>
                    <a:lnTo>
                      <a:pt x="314" y="204"/>
                    </a:lnTo>
                    <a:lnTo>
                      <a:pt x="337" y="204"/>
                    </a:lnTo>
                    <a:lnTo>
                      <a:pt x="328" y="239"/>
                    </a:lnTo>
                    <a:lnTo>
                      <a:pt x="240" y="239"/>
                    </a:lnTo>
                    <a:lnTo>
                      <a:pt x="248" y="204"/>
                    </a:lnTo>
                    <a:lnTo>
                      <a:pt x="265" y="204"/>
                    </a:lnTo>
                    <a:lnTo>
                      <a:pt x="286" y="110"/>
                    </a:lnTo>
                    <a:lnTo>
                      <a:pt x="265" y="110"/>
                    </a:lnTo>
                    <a:lnTo>
                      <a:pt x="272" y="75"/>
                    </a:lnTo>
                    <a:close/>
                    <a:moveTo>
                      <a:pt x="1482" y="74"/>
                    </a:moveTo>
                    <a:lnTo>
                      <a:pt x="1489" y="74"/>
                    </a:lnTo>
                    <a:lnTo>
                      <a:pt x="1497" y="75"/>
                    </a:lnTo>
                    <a:lnTo>
                      <a:pt x="1487" y="119"/>
                    </a:lnTo>
                    <a:lnTo>
                      <a:pt x="1479" y="118"/>
                    </a:lnTo>
                    <a:lnTo>
                      <a:pt x="1472" y="117"/>
                    </a:lnTo>
                    <a:lnTo>
                      <a:pt x="1461" y="118"/>
                    </a:lnTo>
                    <a:lnTo>
                      <a:pt x="1451" y="122"/>
                    </a:lnTo>
                    <a:lnTo>
                      <a:pt x="1443" y="127"/>
                    </a:lnTo>
                    <a:lnTo>
                      <a:pt x="1435" y="134"/>
                    </a:lnTo>
                    <a:lnTo>
                      <a:pt x="1429" y="143"/>
                    </a:lnTo>
                    <a:lnTo>
                      <a:pt x="1424" y="155"/>
                    </a:lnTo>
                    <a:lnTo>
                      <a:pt x="1420" y="169"/>
                    </a:lnTo>
                    <a:lnTo>
                      <a:pt x="1412" y="204"/>
                    </a:lnTo>
                    <a:lnTo>
                      <a:pt x="1437" y="204"/>
                    </a:lnTo>
                    <a:lnTo>
                      <a:pt x="1429" y="239"/>
                    </a:lnTo>
                    <a:lnTo>
                      <a:pt x="1335" y="239"/>
                    </a:lnTo>
                    <a:lnTo>
                      <a:pt x="1343" y="204"/>
                    </a:lnTo>
                    <a:lnTo>
                      <a:pt x="1363" y="204"/>
                    </a:lnTo>
                    <a:lnTo>
                      <a:pt x="1384" y="110"/>
                    </a:lnTo>
                    <a:lnTo>
                      <a:pt x="1362" y="110"/>
                    </a:lnTo>
                    <a:lnTo>
                      <a:pt x="1370" y="75"/>
                    </a:lnTo>
                    <a:lnTo>
                      <a:pt x="1436" y="75"/>
                    </a:lnTo>
                    <a:lnTo>
                      <a:pt x="1424" y="123"/>
                    </a:lnTo>
                    <a:lnTo>
                      <a:pt x="1426" y="123"/>
                    </a:lnTo>
                    <a:lnTo>
                      <a:pt x="1435" y="109"/>
                    </a:lnTo>
                    <a:lnTo>
                      <a:pt x="1444" y="98"/>
                    </a:lnTo>
                    <a:lnTo>
                      <a:pt x="1451" y="90"/>
                    </a:lnTo>
                    <a:lnTo>
                      <a:pt x="1457" y="83"/>
                    </a:lnTo>
                    <a:lnTo>
                      <a:pt x="1461" y="80"/>
                    </a:lnTo>
                    <a:lnTo>
                      <a:pt x="1468" y="77"/>
                    </a:lnTo>
                    <a:lnTo>
                      <a:pt x="1475" y="74"/>
                    </a:lnTo>
                    <a:lnTo>
                      <a:pt x="1482" y="74"/>
                    </a:lnTo>
                    <a:close/>
                    <a:moveTo>
                      <a:pt x="452" y="74"/>
                    </a:moveTo>
                    <a:lnTo>
                      <a:pt x="463" y="75"/>
                    </a:lnTo>
                    <a:lnTo>
                      <a:pt x="473" y="78"/>
                    </a:lnTo>
                    <a:lnTo>
                      <a:pt x="482" y="84"/>
                    </a:lnTo>
                    <a:lnTo>
                      <a:pt x="490" y="92"/>
                    </a:lnTo>
                    <a:lnTo>
                      <a:pt x="497" y="102"/>
                    </a:lnTo>
                    <a:lnTo>
                      <a:pt x="503" y="75"/>
                    </a:lnTo>
                    <a:lnTo>
                      <a:pt x="571" y="75"/>
                    </a:lnTo>
                    <a:lnTo>
                      <a:pt x="563" y="110"/>
                    </a:lnTo>
                    <a:lnTo>
                      <a:pt x="545" y="110"/>
                    </a:lnTo>
                    <a:lnTo>
                      <a:pt x="517" y="233"/>
                    </a:lnTo>
                    <a:lnTo>
                      <a:pt x="512" y="251"/>
                    </a:lnTo>
                    <a:lnTo>
                      <a:pt x="505" y="266"/>
                    </a:lnTo>
                    <a:lnTo>
                      <a:pt x="497" y="279"/>
                    </a:lnTo>
                    <a:lnTo>
                      <a:pt x="488" y="290"/>
                    </a:lnTo>
                    <a:lnTo>
                      <a:pt x="477" y="299"/>
                    </a:lnTo>
                    <a:lnTo>
                      <a:pt x="464" y="306"/>
                    </a:lnTo>
                    <a:lnTo>
                      <a:pt x="450" y="312"/>
                    </a:lnTo>
                    <a:lnTo>
                      <a:pt x="434" y="314"/>
                    </a:lnTo>
                    <a:lnTo>
                      <a:pt x="417" y="316"/>
                    </a:lnTo>
                    <a:lnTo>
                      <a:pt x="396" y="314"/>
                    </a:lnTo>
                    <a:lnTo>
                      <a:pt x="376" y="312"/>
                    </a:lnTo>
                    <a:lnTo>
                      <a:pt x="359" y="306"/>
                    </a:lnTo>
                    <a:lnTo>
                      <a:pt x="343" y="299"/>
                    </a:lnTo>
                    <a:lnTo>
                      <a:pt x="357" y="263"/>
                    </a:lnTo>
                    <a:lnTo>
                      <a:pt x="373" y="269"/>
                    </a:lnTo>
                    <a:lnTo>
                      <a:pt x="387" y="274"/>
                    </a:lnTo>
                    <a:lnTo>
                      <a:pt x="399" y="276"/>
                    </a:lnTo>
                    <a:lnTo>
                      <a:pt x="411" y="277"/>
                    </a:lnTo>
                    <a:lnTo>
                      <a:pt x="425" y="276"/>
                    </a:lnTo>
                    <a:lnTo>
                      <a:pt x="437" y="273"/>
                    </a:lnTo>
                    <a:lnTo>
                      <a:pt x="447" y="268"/>
                    </a:lnTo>
                    <a:lnTo>
                      <a:pt x="455" y="260"/>
                    </a:lnTo>
                    <a:lnTo>
                      <a:pt x="461" y="251"/>
                    </a:lnTo>
                    <a:lnTo>
                      <a:pt x="466" y="239"/>
                    </a:lnTo>
                    <a:lnTo>
                      <a:pt x="470" y="221"/>
                    </a:lnTo>
                    <a:lnTo>
                      <a:pt x="469" y="220"/>
                    </a:lnTo>
                    <a:lnTo>
                      <a:pt x="459" y="229"/>
                    </a:lnTo>
                    <a:lnTo>
                      <a:pt x="448" y="235"/>
                    </a:lnTo>
                    <a:lnTo>
                      <a:pt x="437" y="239"/>
                    </a:lnTo>
                    <a:lnTo>
                      <a:pt x="426" y="240"/>
                    </a:lnTo>
                    <a:lnTo>
                      <a:pt x="413" y="239"/>
                    </a:lnTo>
                    <a:lnTo>
                      <a:pt x="402" y="235"/>
                    </a:lnTo>
                    <a:lnTo>
                      <a:pt x="392" y="230"/>
                    </a:lnTo>
                    <a:lnTo>
                      <a:pt x="384" y="221"/>
                    </a:lnTo>
                    <a:lnTo>
                      <a:pt x="377" y="212"/>
                    </a:lnTo>
                    <a:lnTo>
                      <a:pt x="371" y="200"/>
                    </a:lnTo>
                    <a:lnTo>
                      <a:pt x="369" y="187"/>
                    </a:lnTo>
                    <a:lnTo>
                      <a:pt x="368" y="172"/>
                    </a:lnTo>
                    <a:lnTo>
                      <a:pt x="369" y="157"/>
                    </a:lnTo>
                    <a:lnTo>
                      <a:pt x="372" y="142"/>
                    </a:lnTo>
                    <a:lnTo>
                      <a:pt x="377" y="129"/>
                    </a:lnTo>
                    <a:lnTo>
                      <a:pt x="384" y="116"/>
                    </a:lnTo>
                    <a:lnTo>
                      <a:pt x="393" y="103"/>
                    </a:lnTo>
                    <a:lnTo>
                      <a:pt x="404" y="93"/>
                    </a:lnTo>
                    <a:lnTo>
                      <a:pt x="415" y="84"/>
                    </a:lnTo>
                    <a:lnTo>
                      <a:pt x="426" y="79"/>
                    </a:lnTo>
                    <a:lnTo>
                      <a:pt x="439" y="75"/>
                    </a:lnTo>
                    <a:lnTo>
                      <a:pt x="452" y="74"/>
                    </a:lnTo>
                    <a:close/>
                    <a:moveTo>
                      <a:pt x="1590" y="71"/>
                    </a:moveTo>
                    <a:lnTo>
                      <a:pt x="1604" y="72"/>
                    </a:lnTo>
                    <a:lnTo>
                      <a:pt x="1618" y="76"/>
                    </a:lnTo>
                    <a:lnTo>
                      <a:pt x="1630" y="82"/>
                    </a:lnTo>
                    <a:lnTo>
                      <a:pt x="1641" y="91"/>
                    </a:lnTo>
                    <a:lnTo>
                      <a:pt x="1649" y="102"/>
                    </a:lnTo>
                    <a:lnTo>
                      <a:pt x="1656" y="114"/>
                    </a:lnTo>
                    <a:lnTo>
                      <a:pt x="1660" y="128"/>
                    </a:lnTo>
                    <a:lnTo>
                      <a:pt x="1661" y="144"/>
                    </a:lnTo>
                    <a:lnTo>
                      <a:pt x="1661" y="155"/>
                    </a:lnTo>
                    <a:lnTo>
                      <a:pt x="1659" y="167"/>
                    </a:lnTo>
                    <a:lnTo>
                      <a:pt x="1544" y="167"/>
                    </a:lnTo>
                    <a:lnTo>
                      <a:pt x="1543" y="178"/>
                    </a:lnTo>
                    <a:lnTo>
                      <a:pt x="1544" y="188"/>
                    </a:lnTo>
                    <a:lnTo>
                      <a:pt x="1547" y="196"/>
                    </a:lnTo>
                    <a:lnTo>
                      <a:pt x="1551" y="202"/>
                    </a:lnTo>
                    <a:lnTo>
                      <a:pt x="1557" y="207"/>
                    </a:lnTo>
                    <a:lnTo>
                      <a:pt x="1565" y="210"/>
                    </a:lnTo>
                    <a:lnTo>
                      <a:pt x="1573" y="211"/>
                    </a:lnTo>
                    <a:lnTo>
                      <a:pt x="1583" y="210"/>
                    </a:lnTo>
                    <a:lnTo>
                      <a:pt x="1592" y="206"/>
                    </a:lnTo>
                    <a:lnTo>
                      <a:pt x="1600" y="199"/>
                    </a:lnTo>
                    <a:lnTo>
                      <a:pt x="1606" y="190"/>
                    </a:lnTo>
                    <a:lnTo>
                      <a:pt x="1643" y="207"/>
                    </a:lnTo>
                    <a:lnTo>
                      <a:pt x="1634" y="218"/>
                    </a:lnTo>
                    <a:lnTo>
                      <a:pt x="1624" y="227"/>
                    </a:lnTo>
                    <a:lnTo>
                      <a:pt x="1613" y="234"/>
                    </a:lnTo>
                    <a:lnTo>
                      <a:pt x="1600" y="239"/>
                    </a:lnTo>
                    <a:lnTo>
                      <a:pt x="1586" y="243"/>
                    </a:lnTo>
                    <a:lnTo>
                      <a:pt x="1570" y="244"/>
                    </a:lnTo>
                    <a:lnTo>
                      <a:pt x="1554" y="243"/>
                    </a:lnTo>
                    <a:lnTo>
                      <a:pt x="1540" y="239"/>
                    </a:lnTo>
                    <a:lnTo>
                      <a:pt x="1527" y="233"/>
                    </a:lnTo>
                    <a:lnTo>
                      <a:pt x="1516" y="224"/>
                    </a:lnTo>
                    <a:lnTo>
                      <a:pt x="1509" y="216"/>
                    </a:lnTo>
                    <a:lnTo>
                      <a:pt x="1504" y="207"/>
                    </a:lnTo>
                    <a:lnTo>
                      <a:pt x="1500" y="196"/>
                    </a:lnTo>
                    <a:lnTo>
                      <a:pt x="1497" y="185"/>
                    </a:lnTo>
                    <a:lnTo>
                      <a:pt x="1497" y="173"/>
                    </a:lnTo>
                    <a:lnTo>
                      <a:pt x="1498" y="157"/>
                    </a:lnTo>
                    <a:lnTo>
                      <a:pt x="1501" y="141"/>
                    </a:lnTo>
                    <a:lnTo>
                      <a:pt x="1506" y="127"/>
                    </a:lnTo>
                    <a:lnTo>
                      <a:pt x="1514" y="114"/>
                    </a:lnTo>
                    <a:lnTo>
                      <a:pt x="1523" y="101"/>
                    </a:lnTo>
                    <a:lnTo>
                      <a:pt x="1535" y="90"/>
                    </a:lnTo>
                    <a:lnTo>
                      <a:pt x="1547" y="82"/>
                    </a:lnTo>
                    <a:lnTo>
                      <a:pt x="1560" y="76"/>
                    </a:lnTo>
                    <a:lnTo>
                      <a:pt x="1575" y="72"/>
                    </a:lnTo>
                    <a:lnTo>
                      <a:pt x="1590" y="71"/>
                    </a:lnTo>
                    <a:close/>
                    <a:moveTo>
                      <a:pt x="1248" y="71"/>
                    </a:moveTo>
                    <a:lnTo>
                      <a:pt x="1264" y="72"/>
                    </a:lnTo>
                    <a:lnTo>
                      <a:pt x="1277" y="74"/>
                    </a:lnTo>
                    <a:lnTo>
                      <a:pt x="1289" y="79"/>
                    </a:lnTo>
                    <a:lnTo>
                      <a:pt x="1299" y="85"/>
                    </a:lnTo>
                    <a:lnTo>
                      <a:pt x="1307" y="92"/>
                    </a:lnTo>
                    <a:lnTo>
                      <a:pt x="1313" y="100"/>
                    </a:lnTo>
                    <a:lnTo>
                      <a:pt x="1316" y="110"/>
                    </a:lnTo>
                    <a:lnTo>
                      <a:pt x="1317" y="121"/>
                    </a:lnTo>
                    <a:lnTo>
                      <a:pt x="1317" y="128"/>
                    </a:lnTo>
                    <a:lnTo>
                      <a:pt x="1316" y="136"/>
                    </a:lnTo>
                    <a:lnTo>
                      <a:pt x="1300" y="204"/>
                    </a:lnTo>
                    <a:lnTo>
                      <a:pt x="1327" y="204"/>
                    </a:lnTo>
                    <a:lnTo>
                      <a:pt x="1317" y="239"/>
                    </a:lnTo>
                    <a:lnTo>
                      <a:pt x="1243" y="239"/>
                    </a:lnTo>
                    <a:lnTo>
                      <a:pt x="1246" y="226"/>
                    </a:lnTo>
                    <a:lnTo>
                      <a:pt x="1235" y="232"/>
                    </a:lnTo>
                    <a:lnTo>
                      <a:pt x="1223" y="237"/>
                    </a:lnTo>
                    <a:lnTo>
                      <a:pt x="1212" y="240"/>
                    </a:lnTo>
                    <a:lnTo>
                      <a:pt x="1202" y="241"/>
                    </a:lnTo>
                    <a:lnTo>
                      <a:pt x="1192" y="240"/>
                    </a:lnTo>
                    <a:lnTo>
                      <a:pt x="1183" y="238"/>
                    </a:lnTo>
                    <a:lnTo>
                      <a:pt x="1175" y="234"/>
                    </a:lnTo>
                    <a:lnTo>
                      <a:pt x="1167" y="228"/>
                    </a:lnTo>
                    <a:lnTo>
                      <a:pt x="1161" y="221"/>
                    </a:lnTo>
                    <a:lnTo>
                      <a:pt x="1157" y="214"/>
                    </a:lnTo>
                    <a:lnTo>
                      <a:pt x="1155" y="205"/>
                    </a:lnTo>
                    <a:lnTo>
                      <a:pt x="1154" y="196"/>
                    </a:lnTo>
                    <a:lnTo>
                      <a:pt x="1155" y="183"/>
                    </a:lnTo>
                    <a:lnTo>
                      <a:pt x="1159" y="171"/>
                    </a:lnTo>
                    <a:lnTo>
                      <a:pt x="1166" y="161"/>
                    </a:lnTo>
                    <a:lnTo>
                      <a:pt x="1175" y="152"/>
                    </a:lnTo>
                    <a:lnTo>
                      <a:pt x="1187" y="145"/>
                    </a:lnTo>
                    <a:lnTo>
                      <a:pt x="1201" y="140"/>
                    </a:lnTo>
                    <a:lnTo>
                      <a:pt x="1217" y="136"/>
                    </a:lnTo>
                    <a:lnTo>
                      <a:pt x="1236" y="135"/>
                    </a:lnTo>
                    <a:lnTo>
                      <a:pt x="1243" y="136"/>
                    </a:lnTo>
                    <a:lnTo>
                      <a:pt x="1253" y="137"/>
                    </a:lnTo>
                    <a:lnTo>
                      <a:pt x="1265" y="140"/>
                    </a:lnTo>
                    <a:lnTo>
                      <a:pt x="1268" y="127"/>
                    </a:lnTo>
                    <a:lnTo>
                      <a:pt x="1268" y="126"/>
                    </a:lnTo>
                    <a:lnTo>
                      <a:pt x="1268" y="123"/>
                    </a:lnTo>
                    <a:lnTo>
                      <a:pt x="1267" y="117"/>
                    </a:lnTo>
                    <a:lnTo>
                      <a:pt x="1265" y="112"/>
                    </a:lnTo>
                    <a:lnTo>
                      <a:pt x="1260" y="109"/>
                    </a:lnTo>
                    <a:lnTo>
                      <a:pt x="1254" y="105"/>
                    </a:lnTo>
                    <a:lnTo>
                      <a:pt x="1248" y="104"/>
                    </a:lnTo>
                    <a:lnTo>
                      <a:pt x="1240" y="103"/>
                    </a:lnTo>
                    <a:lnTo>
                      <a:pt x="1229" y="104"/>
                    </a:lnTo>
                    <a:lnTo>
                      <a:pt x="1216" y="108"/>
                    </a:lnTo>
                    <a:lnTo>
                      <a:pt x="1202" y="114"/>
                    </a:lnTo>
                    <a:lnTo>
                      <a:pt x="1178" y="90"/>
                    </a:lnTo>
                    <a:lnTo>
                      <a:pt x="1195" y="81"/>
                    </a:lnTo>
                    <a:lnTo>
                      <a:pt x="1212" y="76"/>
                    </a:lnTo>
                    <a:lnTo>
                      <a:pt x="1230" y="72"/>
                    </a:lnTo>
                    <a:lnTo>
                      <a:pt x="1248" y="71"/>
                    </a:lnTo>
                    <a:close/>
                    <a:moveTo>
                      <a:pt x="127" y="41"/>
                    </a:moveTo>
                    <a:lnTo>
                      <a:pt x="112" y="104"/>
                    </a:lnTo>
                    <a:lnTo>
                      <a:pt x="137" y="104"/>
                    </a:lnTo>
                    <a:lnTo>
                      <a:pt x="149" y="104"/>
                    </a:lnTo>
                    <a:lnTo>
                      <a:pt x="158" y="102"/>
                    </a:lnTo>
                    <a:lnTo>
                      <a:pt x="166" y="98"/>
                    </a:lnTo>
                    <a:lnTo>
                      <a:pt x="173" y="92"/>
                    </a:lnTo>
                    <a:lnTo>
                      <a:pt x="177" y="86"/>
                    </a:lnTo>
                    <a:lnTo>
                      <a:pt x="180" y="77"/>
                    </a:lnTo>
                    <a:lnTo>
                      <a:pt x="181" y="67"/>
                    </a:lnTo>
                    <a:lnTo>
                      <a:pt x="180" y="60"/>
                    </a:lnTo>
                    <a:lnTo>
                      <a:pt x="178" y="53"/>
                    </a:lnTo>
                    <a:lnTo>
                      <a:pt x="173" y="48"/>
                    </a:lnTo>
                    <a:lnTo>
                      <a:pt x="168" y="44"/>
                    </a:lnTo>
                    <a:lnTo>
                      <a:pt x="161" y="42"/>
                    </a:lnTo>
                    <a:lnTo>
                      <a:pt x="153" y="41"/>
                    </a:lnTo>
                    <a:lnTo>
                      <a:pt x="127" y="41"/>
                    </a:lnTo>
                    <a:close/>
                    <a:moveTo>
                      <a:pt x="878" y="10"/>
                    </a:moveTo>
                    <a:lnTo>
                      <a:pt x="863" y="75"/>
                    </a:lnTo>
                    <a:lnTo>
                      <a:pt x="885" y="75"/>
                    </a:lnTo>
                    <a:lnTo>
                      <a:pt x="877" y="110"/>
                    </a:lnTo>
                    <a:lnTo>
                      <a:pt x="856" y="110"/>
                    </a:lnTo>
                    <a:lnTo>
                      <a:pt x="838" y="186"/>
                    </a:lnTo>
                    <a:lnTo>
                      <a:pt x="837" y="191"/>
                    </a:lnTo>
                    <a:lnTo>
                      <a:pt x="837" y="195"/>
                    </a:lnTo>
                    <a:lnTo>
                      <a:pt x="837" y="199"/>
                    </a:lnTo>
                    <a:lnTo>
                      <a:pt x="839" y="202"/>
                    </a:lnTo>
                    <a:lnTo>
                      <a:pt x="842" y="203"/>
                    </a:lnTo>
                    <a:lnTo>
                      <a:pt x="847" y="204"/>
                    </a:lnTo>
                    <a:lnTo>
                      <a:pt x="854" y="203"/>
                    </a:lnTo>
                    <a:lnTo>
                      <a:pt x="862" y="200"/>
                    </a:lnTo>
                    <a:lnTo>
                      <a:pt x="870" y="196"/>
                    </a:lnTo>
                    <a:lnTo>
                      <a:pt x="862" y="233"/>
                    </a:lnTo>
                    <a:lnTo>
                      <a:pt x="848" y="239"/>
                    </a:lnTo>
                    <a:lnTo>
                      <a:pt x="834" y="243"/>
                    </a:lnTo>
                    <a:lnTo>
                      <a:pt x="820" y="244"/>
                    </a:lnTo>
                    <a:lnTo>
                      <a:pt x="811" y="243"/>
                    </a:lnTo>
                    <a:lnTo>
                      <a:pt x="802" y="239"/>
                    </a:lnTo>
                    <a:lnTo>
                      <a:pt x="795" y="234"/>
                    </a:lnTo>
                    <a:lnTo>
                      <a:pt x="790" y="228"/>
                    </a:lnTo>
                    <a:lnTo>
                      <a:pt x="786" y="220"/>
                    </a:lnTo>
                    <a:lnTo>
                      <a:pt x="785" y="210"/>
                    </a:lnTo>
                    <a:lnTo>
                      <a:pt x="786" y="200"/>
                    </a:lnTo>
                    <a:lnTo>
                      <a:pt x="788" y="188"/>
                    </a:lnTo>
                    <a:lnTo>
                      <a:pt x="806" y="110"/>
                    </a:lnTo>
                    <a:lnTo>
                      <a:pt x="787" y="110"/>
                    </a:lnTo>
                    <a:lnTo>
                      <a:pt x="795" y="75"/>
                    </a:lnTo>
                    <a:lnTo>
                      <a:pt x="814" y="75"/>
                    </a:lnTo>
                    <a:lnTo>
                      <a:pt x="819" y="51"/>
                    </a:lnTo>
                    <a:lnTo>
                      <a:pt x="878" y="10"/>
                    </a:lnTo>
                    <a:close/>
                    <a:moveTo>
                      <a:pt x="606" y="4"/>
                    </a:moveTo>
                    <a:lnTo>
                      <a:pt x="678" y="4"/>
                    </a:lnTo>
                    <a:lnTo>
                      <a:pt x="656" y="97"/>
                    </a:lnTo>
                    <a:lnTo>
                      <a:pt x="667" y="89"/>
                    </a:lnTo>
                    <a:lnTo>
                      <a:pt x="678" y="84"/>
                    </a:lnTo>
                    <a:lnTo>
                      <a:pt x="686" y="79"/>
                    </a:lnTo>
                    <a:lnTo>
                      <a:pt x="699" y="75"/>
                    </a:lnTo>
                    <a:lnTo>
                      <a:pt x="712" y="73"/>
                    </a:lnTo>
                    <a:lnTo>
                      <a:pt x="720" y="74"/>
                    </a:lnTo>
                    <a:lnTo>
                      <a:pt x="727" y="76"/>
                    </a:lnTo>
                    <a:lnTo>
                      <a:pt x="733" y="79"/>
                    </a:lnTo>
                    <a:lnTo>
                      <a:pt x="738" y="84"/>
                    </a:lnTo>
                    <a:lnTo>
                      <a:pt x="742" y="90"/>
                    </a:lnTo>
                    <a:lnTo>
                      <a:pt x="745" y="97"/>
                    </a:lnTo>
                    <a:lnTo>
                      <a:pt x="747" y="104"/>
                    </a:lnTo>
                    <a:lnTo>
                      <a:pt x="748" y="113"/>
                    </a:lnTo>
                    <a:lnTo>
                      <a:pt x="747" y="122"/>
                    </a:lnTo>
                    <a:lnTo>
                      <a:pt x="746" y="130"/>
                    </a:lnTo>
                    <a:lnTo>
                      <a:pt x="729" y="204"/>
                    </a:lnTo>
                    <a:lnTo>
                      <a:pt x="751" y="204"/>
                    </a:lnTo>
                    <a:lnTo>
                      <a:pt x="743" y="239"/>
                    </a:lnTo>
                    <a:lnTo>
                      <a:pt x="671" y="239"/>
                    </a:lnTo>
                    <a:lnTo>
                      <a:pt x="695" y="134"/>
                    </a:lnTo>
                    <a:lnTo>
                      <a:pt x="696" y="131"/>
                    </a:lnTo>
                    <a:lnTo>
                      <a:pt x="696" y="127"/>
                    </a:lnTo>
                    <a:lnTo>
                      <a:pt x="695" y="121"/>
                    </a:lnTo>
                    <a:lnTo>
                      <a:pt x="693" y="117"/>
                    </a:lnTo>
                    <a:lnTo>
                      <a:pt x="690" y="114"/>
                    </a:lnTo>
                    <a:lnTo>
                      <a:pt x="685" y="113"/>
                    </a:lnTo>
                    <a:lnTo>
                      <a:pt x="678" y="114"/>
                    </a:lnTo>
                    <a:lnTo>
                      <a:pt x="669" y="118"/>
                    </a:lnTo>
                    <a:lnTo>
                      <a:pt x="659" y="123"/>
                    </a:lnTo>
                    <a:lnTo>
                      <a:pt x="648" y="131"/>
                    </a:lnTo>
                    <a:lnTo>
                      <a:pt x="632" y="204"/>
                    </a:lnTo>
                    <a:lnTo>
                      <a:pt x="653" y="204"/>
                    </a:lnTo>
                    <a:lnTo>
                      <a:pt x="645" y="239"/>
                    </a:lnTo>
                    <a:lnTo>
                      <a:pt x="557" y="239"/>
                    </a:lnTo>
                    <a:lnTo>
                      <a:pt x="565" y="204"/>
                    </a:lnTo>
                    <a:lnTo>
                      <a:pt x="582" y="204"/>
                    </a:lnTo>
                    <a:lnTo>
                      <a:pt x="620" y="39"/>
                    </a:lnTo>
                    <a:lnTo>
                      <a:pt x="598" y="39"/>
                    </a:lnTo>
                    <a:lnTo>
                      <a:pt x="606" y="4"/>
                    </a:lnTo>
                    <a:close/>
                    <a:moveTo>
                      <a:pt x="53" y="4"/>
                    </a:moveTo>
                    <a:lnTo>
                      <a:pt x="173" y="4"/>
                    </a:lnTo>
                    <a:lnTo>
                      <a:pt x="186" y="5"/>
                    </a:lnTo>
                    <a:lnTo>
                      <a:pt x="197" y="7"/>
                    </a:lnTo>
                    <a:lnTo>
                      <a:pt x="207" y="11"/>
                    </a:lnTo>
                    <a:lnTo>
                      <a:pt x="215" y="16"/>
                    </a:lnTo>
                    <a:lnTo>
                      <a:pt x="223" y="23"/>
                    </a:lnTo>
                    <a:lnTo>
                      <a:pt x="231" y="32"/>
                    </a:lnTo>
                    <a:lnTo>
                      <a:pt x="236" y="43"/>
                    </a:lnTo>
                    <a:lnTo>
                      <a:pt x="240" y="55"/>
                    </a:lnTo>
                    <a:lnTo>
                      <a:pt x="241" y="68"/>
                    </a:lnTo>
                    <a:lnTo>
                      <a:pt x="239" y="82"/>
                    </a:lnTo>
                    <a:lnTo>
                      <a:pt x="235" y="96"/>
                    </a:lnTo>
                    <a:lnTo>
                      <a:pt x="227" y="109"/>
                    </a:lnTo>
                    <a:lnTo>
                      <a:pt x="220" y="117"/>
                    </a:lnTo>
                    <a:lnTo>
                      <a:pt x="211" y="124"/>
                    </a:lnTo>
                    <a:lnTo>
                      <a:pt x="200" y="128"/>
                    </a:lnTo>
                    <a:lnTo>
                      <a:pt x="187" y="131"/>
                    </a:lnTo>
                    <a:lnTo>
                      <a:pt x="207" y="202"/>
                    </a:lnTo>
                    <a:lnTo>
                      <a:pt x="231" y="202"/>
                    </a:lnTo>
                    <a:lnTo>
                      <a:pt x="222" y="239"/>
                    </a:lnTo>
                    <a:lnTo>
                      <a:pt x="163" y="239"/>
                    </a:lnTo>
                    <a:lnTo>
                      <a:pt x="137" y="135"/>
                    </a:lnTo>
                    <a:lnTo>
                      <a:pt x="105" y="135"/>
                    </a:lnTo>
                    <a:lnTo>
                      <a:pt x="90" y="202"/>
                    </a:lnTo>
                    <a:lnTo>
                      <a:pt x="112" y="202"/>
                    </a:lnTo>
                    <a:lnTo>
                      <a:pt x="103" y="239"/>
                    </a:lnTo>
                    <a:lnTo>
                      <a:pt x="0" y="239"/>
                    </a:lnTo>
                    <a:lnTo>
                      <a:pt x="8" y="202"/>
                    </a:lnTo>
                    <a:lnTo>
                      <a:pt x="31" y="202"/>
                    </a:lnTo>
                    <a:lnTo>
                      <a:pt x="68" y="41"/>
                    </a:lnTo>
                    <a:lnTo>
                      <a:pt x="45" y="41"/>
                    </a:lnTo>
                    <a:lnTo>
                      <a:pt x="53" y="4"/>
                    </a:lnTo>
                    <a:close/>
                    <a:moveTo>
                      <a:pt x="1059" y="0"/>
                    </a:moveTo>
                    <a:lnTo>
                      <a:pt x="1075" y="1"/>
                    </a:lnTo>
                    <a:lnTo>
                      <a:pt x="1089" y="5"/>
                    </a:lnTo>
                    <a:lnTo>
                      <a:pt x="1102" y="10"/>
                    </a:lnTo>
                    <a:lnTo>
                      <a:pt x="1113" y="17"/>
                    </a:lnTo>
                    <a:lnTo>
                      <a:pt x="1123" y="27"/>
                    </a:lnTo>
                    <a:lnTo>
                      <a:pt x="1127" y="4"/>
                    </a:lnTo>
                    <a:lnTo>
                      <a:pt x="1165" y="4"/>
                    </a:lnTo>
                    <a:lnTo>
                      <a:pt x="1147" y="80"/>
                    </a:lnTo>
                    <a:lnTo>
                      <a:pt x="1110" y="80"/>
                    </a:lnTo>
                    <a:lnTo>
                      <a:pt x="1108" y="70"/>
                    </a:lnTo>
                    <a:lnTo>
                      <a:pt x="1103" y="62"/>
                    </a:lnTo>
                    <a:lnTo>
                      <a:pt x="1097" y="55"/>
                    </a:lnTo>
                    <a:lnTo>
                      <a:pt x="1090" y="49"/>
                    </a:lnTo>
                    <a:lnTo>
                      <a:pt x="1081" y="45"/>
                    </a:lnTo>
                    <a:lnTo>
                      <a:pt x="1070" y="43"/>
                    </a:lnTo>
                    <a:lnTo>
                      <a:pt x="1058" y="42"/>
                    </a:lnTo>
                    <a:lnTo>
                      <a:pt x="1044" y="43"/>
                    </a:lnTo>
                    <a:lnTo>
                      <a:pt x="1030" y="47"/>
                    </a:lnTo>
                    <a:lnTo>
                      <a:pt x="1017" y="53"/>
                    </a:lnTo>
                    <a:lnTo>
                      <a:pt x="1004" y="61"/>
                    </a:lnTo>
                    <a:lnTo>
                      <a:pt x="992" y="72"/>
                    </a:lnTo>
                    <a:lnTo>
                      <a:pt x="982" y="84"/>
                    </a:lnTo>
                    <a:lnTo>
                      <a:pt x="975" y="97"/>
                    </a:lnTo>
                    <a:lnTo>
                      <a:pt x="969" y="111"/>
                    </a:lnTo>
                    <a:lnTo>
                      <a:pt x="965" y="126"/>
                    </a:lnTo>
                    <a:lnTo>
                      <a:pt x="964" y="141"/>
                    </a:lnTo>
                    <a:lnTo>
                      <a:pt x="965" y="153"/>
                    </a:lnTo>
                    <a:lnTo>
                      <a:pt x="968" y="164"/>
                    </a:lnTo>
                    <a:lnTo>
                      <a:pt x="973" y="173"/>
                    </a:lnTo>
                    <a:lnTo>
                      <a:pt x="979" y="182"/>
                    </a:lnTo>
                    <a:lnTo>
                      <a:pt x="988" y="189"/>
                    </a:lnTo>
                    <a:lnTo>
                      <a:pt x="997" y="195"/>
                    </a:lnTo>
                    <a:lnTo>
                      <a:pt x="1007" y="197"/>
                    </a:lnTo>
                    <a:lnTo>
                      <a:pt x="1019" y="198"/>
                    </a:lnTo>
                    <a:lnTo>
                      <a:pt x="1034" y="197"/>
                    </a:lnTo>
                    <a:lnTo>
                      <a:pt x="1049" y="192"/>
                    </a:lnTo>
                    <a:lnTo>
                      <a:pt x="1064" y="184"/>
                    </a:lnTo>
                    <a:lnTo>
                      <a:pt x="1078" y="172"/>
                    </a:lnTo>
                    <a:lnTo>
                      <a:pt x="1092" y="158"/>
                    </a:lnTo>
                    <a:lnTo>
                      <a:pt x="1130" y="185"/>
                    </a:lnTo>
                    <a:lnTo>
                      <a:pt x="1118" y="198"/>
                    </a:lnTo>
                    <a:lnTo>
                      <a:pt x="1106" y="209"/>
                    </a:lnTo>
                    <a:lnTo>
                      <a:pt x="1092" y="219"/>
                    </a:lnTo>
                    <a:lnTo>
                      <a:pt x="1078" y="227"/>
                    </a:lnTo>
                    <a:lnTo>
                      <a:pt x="1058" y="235"/>
                    </a:lnTo>
                    <a:lnTo>
                      <a:pt x="1037" y="240"/>
                    </a:lnTo>
                    <a:lnTo>
                      <a:pt x="1016" y="242"/>
                    </a:lnTo>
                    <a:lnTo>
                      <a:pt x="997" y="241"/>
                    </a:lnTo>
                    <a:lnTo>
                      <a:pt x="979" y="237"/>
                    </a:lnTo>
                    <a:lnTo>
                      <a:pt x="963" y="232"/>
                    </a:lnTo>
                    <a:lnTo>
                      <a:pt x="948" y="223"/>
                    </a:lnTo>
                    <a:lnTo>
                      <a:pt x="935" y="213"/>
                    </a:lnTo>
                    <a:lnTo>
                      <a:pt x="924" y="200"/>
                    </a:lnTo>
                    <a:lnTo>
                      <a:pt x="914" y="186"/>
                    </a:lnTo>
                    <a:lnTo>
                      <a:pt x="908" y="172"/>
                    </a:lnTo>
                    <a:lnTo>
                      <a:pt x="904" y="155"/>
                    </a:lnTo>
                    <a:lnTo>
                      <a:pt x="903" y="138"/>
                    </a:lnTo>
                    <a:lnTo>
                      <a:pt x="904" y="120"/>
                    </a:lnTo>
                    <a:lnTo>
                      <a:pt x="908" y="103"/>
                    </a:lnTo>
                    <a:lnTo>
                      <a:pt x="914" y="86"/>
                    </a:lnTo>
                    <a:lnTo>
                      <a:pt x="924" y="71"/>
                    </a:lnTo>
                    <a:lnTo>
                      <a:pt x="935" y="56"/>
                    </a:lnTo>
                    <a:lnTo>
                      <a:pt x="949" y="42"/>
                    </a:lnTo>
                    <a:lnTo>
                      <a:pt x="965" y="29"/>
                    </a:lnTo>
                    <a:lnTo>
                      <a:pt x="982" y="19"/>
                    </a:lnTo>
                    <a:lnTo>
                      <a:pt x="1000" y="11"/>
                    </a:lnTo>
                    <a:lnTo>
                      <a:pt x="1018" y="5"/>
                    </a:lnTo>
                    <a:lnTo>
                      <a:pt x="1038" y="1"/>
                    </a:lnTo>
                    <a:lnTo>
                      <a:pt x="1059" y="0"/>
                    </a:lnTo>
                    <a:close/>
                    <a:moveTo>
                      <a:pt x="329" y="0"/>
                    </a:moveTo>
                    <a:lnTo>
                      <a:pt x="336" y="1"/>
                    </a:lnTo>
                    <a:lnTo>
                      <a:pt x="342" y="4"/>
                    </a:lnTo>
                    <a:lnTo>
                      <a:pt x="348" y="8"/>
                    </a:lnTo>
                    <a:lnTo>
                      <a:pt x="353" y="14"/>
                    </a:lnTo>
                    <a:lnTo>
                      <a:pt x="355" y="20"/>
                    </a:lnTo>
                    <a:lnTo>
                      <a:pt x="356" y="28"/>
                    </a:lnTo>
                    <a:lnTo>
                      <a:pt x="355" y="35"/>
                    </a:lnTo>
                    <a:lnTo>
                      <a:pt x="353" y="41"/>
                    </a:lnTo>
                    <a:lnTo>
                      <a:pt x="348" y="47"/>
                    </a:lnTo>
                    <a:lnTo>
                      <a:pt x="342" y="51"/>
                    </a:lnTo>
                    <a:lnTo>
                      <a:pt x="336" y="54"/>
                    </a:lnTo>
                    <a:lnTo>
                      <a:pt x="329" y="55"/>
                    </a:lnTo>
                    <a:lnTo>
                      <a:pt x="322" y="54"/>
                    </a:lnTo>
                    <a:lnTo>
                      <a:pt x="316" y="51"/>
                    </a:lnTo>
                    <a:lnTo>
                      <a:pt x="310" y="47"/>
                    </a:lnTo>
                    <a:lnTo>
                      <a:pt x="306" y="41"/>
                    </a:lnTo>
                    <a:lnTo>
                      <a:pt x="303" y="35"/>
                    </a:lnTo>
                    <a:lnTo>
                      <a:pt x="302" y="28"/>
                    </a:lnTo>
                    <a:lnTo>
                      <a:pt x="303" y="20"/>
                    </a:lnTo>
                    <a:lnTo>
                      <a:pt x="306" y="14"/>
                    </a:lnTo>
                    <a:lnTo>
                      <a:pt x="310" y="8"/>
                    </a:lnTo>
                    <a:lnTo>
                      <a:pt x="316" y="4"/>
                    </a:lnTo>
                    <a:lnTo>
                      <a:pt x="322" y="1"/>
                    </a:lnTo>
                    <a:lnTo>
                      <a:pt x="329" y="0"/>
                    </a:lnTo>
                    <a:close/>
                  </a:path>
                </a:pathLst>
              </a:custGeom>
              <a:solidFill>
                <a:srgbClr val="FFFFFF"/>
              </a:solidFill>
              <a:ln w="0">
                <a:solidFill>
                  <a:srgbClr val="FFFFFF"/>
                </a:solidFill>
                <a:round/>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grpSp>
            <p:nvGrpSpPr>
              <p:cNvPr id="1039" name="Group 5"/>
              <p:cNvGrpSpPr>
                <a:grpSpLocks/>
              </p:cNvGrpSpPr>
              <p:nvPr/>
            </p:nvGrpSpPr>
            <p:grpSpPr bwMode="auto">
              <a:xfrm>
                <a:off x="1169" y="10257"/>
                <a:ext cx="528" cy="519"/>
                <a:chOff x="1191" y="10302"/>
                <a:chExt cx="528" cy="519"/>
              </a:xfrm>
            </p:grpSpPr>
            <p:sp>
              <p:nvSpPr>
                <p:cNvPr id="31" name="Freeform 6"/>
                <p:cNvSpPr>
                  <a:spLocks/>
                </p:cNvSpPr>
                <p:nvPr/>
              </p:nvSpPr>
              <p:spPr bwMode="auto">
                <a:xfrm>
                  <a:off x="1192" y="10302"/>
                  <a:ext cx="513" cy="520"/>
                </a:xfrm>
                <a:custGeom>
                  <a:avLst/>
                  <a:gdLst/>
                  <a:ahLst/>
                  <a:cxnLst>
                    <a:cxn ang="0">
                      <a:pos x="256" y="0"/>
                    </a:cxn>
                    <a:cxn ang="0">
                      <a:pos x="284" y="2"/>
                    </a:cxn>
                    <a:cxn ang="0">
                      <a:pos x="311" y="6"/>
                    </a:cxn>
                    <a:cxn ang="0">
                      <a:pos x="338" y="13"/>
                    </a:cxn>
                    <a:cxn ang="0">
                      <a:pos x="362" y="23"/>
                    </a:cxn>
                    <a:cxn ang="0">
                      <a:pos x="386" y="35"/>
                    </a:cxn>
                    <a:cxn ang="0">
                      <a:pos x="408" y="50"/>
                    </a:cxn>
                    <a:cxn ang="0">
                      <a:pos x="429" y="67"/>
                    </a:cxn>
                    <a:cxn ang="0">
                      <a:pos x="447" y="86"/>
                    </a:cxn>
                    <a:cxn ang="0">
                      <a:pos x="464" y="106"/>
                    </a:cxn>
                    <a:cxn ang="0">
                      <a:pos x="478" y="129"/>
                    </a:cxn>
                    <a:cxn ang="0">
                      <a:pos x="490" y="153"/>
                    </a:cxn>
                    <a:cxn ang="0">
                      <a:pos x="500" y="178"/>
                    </a:cxn>
                    <a:cxn ang="0">
                      <a:pos x="507" y="204"/>
                    </a:cxn>
                    <a:cxn ang="0">
                      <a:pos x="511" y="231"/>
                    </a:cxn>
                    <a:cxn ang="0">
                      <a:pos x="513" y="260"/>
                    </a:cxn>
                    <a:cxn ang="0">
                      <a:pos x="511" y="288"/>
                    </a:cxn>
                    <a:cxn ang="0">
                      <a:pos x="507" y="315"/>
                    </a:cxn>
                    <a:cxn ang="0">
                      <a:pos x="500" y="342"/>
                    </a:cxn>
                    <a:cxn ang="0">
                      <a:pos x="490" y="367"/>
                    </a:cxn>
                    <a:cxn ang="0">
                      <a:pos x="478" y="391"/>
                    </a:cxn>
                    <a:cxn ang="0">
                      <a:pos x="464" y="413"/>
                    </a:cxn>
                    <a:cxn ang="0">
                      <a:pos x="447" y="433"/>
                    </a:cxn>
                    <a:cxn ang="0">
                      <a:pos x="429" y="453"/>
                    </a:cxn>
                    <a:cxn ang="0">
                      <a:pos x="408" y="469"/>
                    </a:cxn>
                    <a:cxn ang="0">
                      <a:pos x="386" y="484"/>
                    </a:cxn>
                    <a:cxn ang="0">
                      <a:pos x="362" y="496"/>
                    </a:cxn>
                    <a:cxn ang="0">
                      <a:pos x="338" y="506"/>
                    </a:cxn>
                    <a:cxn ang="0">
                      <a:pos x="311" y="513"/>
                    </a:cxn>
                    <a:cxn ang="0">
                      <a:pos x="284" y="518"/>
                    </a:cxn>
                    <a:cxn ang="0">
                      <a:pos x="256" y="519"/>
                    </a:cxn>
                    <a:cxn ang="0">
                      <a:pos x="228" y="518"/>
                    </a:cxn>
                    <a:cxn ang="0">
                      <a:pos x="202" y="513"/>
                    </a:cxn>
                    <a:cxn ang="0">
                      <a:pos x="175" y="506"/>
                    </a:cxn>
                    <a:cxn ang="0">
                      <a:pos x="150" y="496"/>
                    </a:cxn>
                    <a:cxn ang="0">
                      <a:pos x="127" y="484"/>
                    </a:cxn>
                    <a:cxn ang="0">
                      <a:pos x="105" y="469"/>
                    </a:cxn>
                    <a:cxn ang="0">
                      <a:pos x="85" y="453"/>
                    </a:cxn>
                    <a:cxn ang="0">
                      <a:pos x="66" y="433"/>
                    </a:cxn>
                    <a:cxn ang="0">
                      <a:pos x="49" y="413"/>
                    </a:cxn>
                    <a:cxn ang="0">
                      <a:pos x="35" y="391"/>
                    </a:cxn>
                    <a:cxn ang="0">
                      <a:pos x="23" y="367"/>
                    </a:cxn>
                    <a:cxn ang="0">
                      <a:pos x="13" y="342"/>
                    </a:cxn>
                    <a:cxn ang="0">
                      <a:pos x="6" y="315"/>
                    </a:cxn>
                    <a:cxn ang="0">
                      <a:pos x="1" y="288"/>
                    </a:cxn>
                    <a:cxn ang="0">
                      <a:pos x="0" y="260"/>
                    </a:cxn>
                    <a:cxn ang="0">
                      <a:pos x="1" y="231"/>
                    </a:cxn>
                    <a:cxn ang="0">
                      <a:pos x="6" y="204"/>
                    </a:cxn>
                    <a:cxn ang="0">
                      <a:pos x="13" y="178"/>
                    </a:cxn>
                    <a:cxn ang="0">
                      <a:pos x="23" y="153"/>
                    </a:cxn>
                    <a:cxn ang="0">
                      <a:pos x="35" y="129"/>
                    </a:cxn>
                    <a:cxn ang="0">
                      <a:pos x="49" y="106"/>
                    </a:cxn>
                    <a:cxn ang="0">
                      <a:pos x="66" y="86"/>
                    </a:cxn>
                    <a:cxn ang="0">
                      <a:pos x="85" y="67"/>
                    </a:cxn>
                    <a:cxn ang="0">
                      <a:pos x="105" y="50"/>
                    </a:cxn>
                    <a:cxn ang="0">
                      <a:pos x="127" y="35"/>
                    </a:cxn>
                    <a:cxn ang="0">
                      <a:pos x="150" y="23"/>
                    </a:cxn>
                    <a:cxn ang="0">
                      <a:pos x="175" y="13"/>
                    </a:cxn>
                    <a:cxn ang="0">
                      <a:pos x="202" y="6"/>
                    </a:cxn>
                    <a:cxn ang="0">
                      <a:pos x="228" y="2"/>
                    </a:cxn>
                    <a:cxn ang="0">
                      <a:pos x="256" y="0"/>
                    </a:cxn>
                  </a:cxnLst>
                  <a:rect l="0" t="0" r="r" b="b"/>
                  <a:pathLst>
                    <a:path w="513" h="519">
                      <a:moveTo>
                        <a:pt x="256" y="0"/>
                      </a:moveTo>
                      <a:lnTo>
                        <a:pt x="284" y="2"/>
                      </a:lnTo>
                      <a:lnTo>
                        <a:pt x="311" y="6"/>
                      </a:lnTo>
                      <a:lnTo>
                        <a:pt x="338" y="13"/>
                      </a:lnTo>
                      <a:lnTo>
                        <a:pt x="362" y="23"/>
                      </a:lnTo>
                      <a:lnTo>
                        <a:pt x="386" y="35"/>
                      </a:lnTo>
                      <a:lnTo>
                        <a:pt x="408" y="50"/>
                      </a:lnTo>
                      <a:lnTo>
                        <a:pt x="429" y="67"/>
                      </a:lnTo>
                      <a:lnTo>
                        <a:pt x="447" y="86"/>
                      </a:lnTo>
                      <a:lnTo>
                        <a:pt x="464" y="106"/>
                      </a:lnTo>
                      <a:lnTo>
                        <a:pt x="478" y="129"/>
                      </a:lnTo>
                      <a:lnTo>
                        <a:pt x="490" y="153"/>
                      </a:lnTo>
                      <a:lnTo>
                        <a:pt x="500" y="178"/>
                      </a:lnTo>
                      <a:lnTo>
                        <a:pt x="507" y="204"/>
                      </a:lnTo>
                      <a:lnTo>
                        <a:pt x="511" y="231"/>
                      </a:lnTo>
                      <a:lnTo>
                        <a:pt x="513" y="260"/>
                      </a:lnTo>
                      <a:lnTo>
                        <a:pt x="511" y="288"/>
                      </a:lnTo>
                      <a:lnTo>
                        <a:pt x="507" y="315"/>
                      </a:lnTo>
                      <a:lnTo>
                        <a:pt x="500" y="342"/>
                      </a:lnTo>
                      <a:lnTo>
                        <a:pt x="490" y="367"/>
                      </a:lnTo>
                      <a:lnTo>
                        <a:pt x="478" y="391"/>
                      </a:lnTo>
                      <a:lnTo>
                        <a:pt x="464" y="413"/>
                      </a:lnTo>
                      <a:lnTo>
                        <a:pt x="447" y="433"/>
                      </a:lnTo>
                      <a:lnTo>
                        <a:pt x="429" y="453"/>
                      </a:lnTo>
                      <a:lnTo>
                        <a:pt x="408" y="469"/>
                      </a:lnTo>
                      <a:lnTo>
                        <a:pt x="386" y="484"/>
                      </a:lnTo>
                      <a:lnTo>
                        <a:pt x="362" y="496"/>
                      </a:lnTo>
                      <a:lnTo>
                        <a:pt x="338" y="506"/>
                      </a:lnTo>
                      <a:lnTo>
                        <a:pt x="311" y="513"/>
                      </a:lnTo>
                      <a:lnTo>
                        <a:pt x="284" y="518"/>
                      </a:lnTo>
                      <a:lnTo>
                        <a:pt x="256" y="519"/>
                      </a:lnTo>
                      <a:lnTo>
                        <a:pt x="228" y="518"/>
                      </a:lnTo>
                      <a:lnTo>
                        <a:pt x="202" y="513"/>
                      </a:lnTo>
                      <a:lnTo>
                        <a:pt x="175" y="506"/>
                      </a:lnTo>
                      <a:lnTo>
                        <a:pt x="150" y="496"/>
                      </a:lnTo>
                      <a:lnTo>
                        <a:pt x="127" y="484"/>
                      </a:lnTo>
                      <a:lnTo>
                        <a:pt x="105" y="469"/>
                      </a:lnTo>
                      <a:lnTo>
                        <a:pt x="85" y="453"/>
                      </a:lnTo>
                      <a:lnTo>
                        <a:pt x="66" y="433"/>
                      </a:lnTo>
                      <a:lnTo>
                        <a:pt x="49" y="413"/>
                      </a:lnTo>
                      <a:lnTo>
                        <a:pt x="35" y="391"/>
                      </a:lnTo>
                      <a:lnTo>
                        <a:pt x="23" y="367"/>
                      </a:lnTo>
                      <a:lnTo>
                        <a:pt x="13" y="342"/>
                      </a:lnTo>
                      <a:lnTo>
                        <a:pt x="6" y="315"/>
                      </a:lnTo>
                      <a:lnTo>
                        <a:pt x="1" y="288"/>
                      </a:lnTo>
                      <a:lnTo>
                        <a:pt x="0" y="260"/>
                      </a:lnTo>
                      <a:lnTo>
                        <a:pt x="1" y="231"/>
                      </a:lnTo>
                      <a:lnTo>
                        <a:pt x="6" y="204"/>
                      </a:lnTo>
                      <a:lnTo>
                        <a:pt x="13" y="178"/>
                      </a:lnTo>
                      <a:lnTo>
                        <a:pt x="23" y="153"/>
                      </a:lnTo>
                      <a:lnTo>
                        <a:pt x="35" y="129"/>
                      </a:lnTo>
                      <a:lnTo>
                        <a:pt x="49" y="106"/>
                      </a:lnTo>
                      <a:lnTo>
                        <a:pt x="66" y="86"/>
                      </a:lnTo>
                      <a:lnTo>
                        <a:pt x="85" y="67"/>
                      </a:lnTo>
                      <a:lnTo>
                        <a:pt x="105" y="50"/>
                      </a:lnTo>
                      <a:lnTo>
                        <a:pt x="127" y="35"/>
                      </a:lnTo>
                      <a:lnTo>
                        <a:pt x="150" y="23"/>
                      </a:lnTo>
                      <a:lnTo>
                        <a:pt x="175" y="13"/>
                      </a:lnTo>
                      <a:lnTo>
                        <a:pt x="202" y="6"/>
                      </a:lnTo>
                      <a:lnTo>
                        <a:pt x="228" y="2"/>
                      </a:lnTo>
                      <a:lnTo>
                        <a:pt x="256" y="0"/>
                      </a:lnTo>
                      <a:close/>
                    </a:path>
                  </a:pathLst>
                </a:custGeom>
                <a:solidFill>
                  <a:srgbClr val="FFFFFF"/>
                </a:solidFill>
                <a:ln w="0">
                  <a:solidFill>
                    <a:srgbClr val="FFFFFF"/>
                  </a:solidFill>
                  <a:round/>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32" name="Freeform 7"/>
                <p:cNvSpPr>
                  <a:spLocks/>
                </p:cNvSpPr>
                <p:nvPr/>
              </p:nvSpPr>
              <p:spPr bwMode="auto">
                <a:xfrm>
                  <a:off x="1509" y="10580"/>
                  <a:ext cx="210" cy="215"/>
                </a:xfrm>
                <a:custGeom>
                  <a:avLst/>
                  <a:gdLst/>
                  <a:ahLst/>
                  <a:cxnLst>
                    <a:cxn ang="0">
                      <a:pos x="105" y="0"/>
                    </a:cxn>
                    <a:cxn ang="0">
                      <a:pos x="123" y="2"/>
                    </a:cxn>
                    <a:cxn ang="0">
                      <a:pos x="141" y="7"/>
                    </a:cxn>
                    <a:cxn ang="0">
                      <a:pos x="157" y="14"/>
                    </a:cxn>
                    <a:cxn ang="0">
                      <a:pos x="172" y="25"/>
                    </a:cxn>
                    <a:cxn ang="0">
                      <a:pos x="184" y="38"/>
                    </a:cxn>
                    <a:cxn ang="0">
                      <a:pos x="194" y="52"/>
                    </a:cxn>
                    <a:cxn ang="0">
                      <a:pos x="202" y="69"/>
                    </a:cxn>
                    <a:cxn ang="0">
                      <a:pos x="207" y="86"/>
                    </a:cxn>
                    <a:cxn ang="0">
                      <a:pos x="209" y="105"/>
                    </a:cxn>
                    <a:cxn ang="0">
                      <a:pos x="207" y="124"/>
                    </a:cxn>
                    <a:cxn ang="0">
                      <a:pos x="202" y="142"/>
                    </a:cxn>
                    <a:cxn ang="0">
                      <a:pos x="194" y="159"/>
                    </a:cxn>
                    <a:cxn ang="0">
                      <a:pos x="184" y="173"/>
                    </a:cxn>
                    <a:cxn ang="0">
                      <a:pos x="172" y="186"/>
                    </a:cxn>
                    <a:cxn ang="0">
                      <a:pos x="157" y="196"/>
                    </a:cxn>
                    <a:cxn ang="0">
                      <a:pos x="141" y="204"/>
                    </a:cxn>
                    <a:cxn ang="0">
                      <a:pos x="123" y="209"/>
                    </a:cxn>
                    <a:cxn ang="0">
                      <a:pos x="105" y="211"/>
                    </a:cxn>
                    <a:cxn ang="0">
                      <a:pos x="86" y="209"/>
                    </a:cxn>
                    <a:cxn ang="0">
                      <a:pos x="68" y="204"/>
                    </a:cxn>
                    <a:cxn ang="0">
                      <a:pos x="52" y="196"/>
                    </a:cxn>
                    <a:cxn ang="0">
                      <a:pos x="37" y="186"/>
                    </a:cxn>
                    <a:cxn ang="0">
                      <a:pos x="25" y="173"/>
                    </a:cxn>
                    <a:cxn ang="0">
                      <a:pos x="15" y="159"/>
                    </a:cxn>
                    <a:cxn ang="0">
                      <a:pos x="7" y="142"/>
                    </a:cxn>
                    <a:cxn ang="0">
                      <a:pos x="2" y="124"/>
                    </a:cxn>
                    <a:cxn ang="0">
                      <a:pos x="0" y="105"/>
                    </a:cxn>
                    <a:cxn ang="0">
                      <a:pos x="2" y="86"/>
                    </a:cxn>
                    <a:cxn ang="0">
                      <a:pos x="7" y="69"/>
                    </a:cxn>
                    <a:cxn ang="0">
                      <a:pos x="15" y="52"/>
                    </a:cxn>
                    <a:cxn ang="0">
                      <a:pos x="25" y="38"/>
                    </a:cxn>
                    <a:cxn ang="0">
                      <a:pos x="37" y="25"/>
                    </a:cxn>
                    <a:cxn ang="0">
                      <a:pos x="52" y="14"/>
                    </a:cxn>
                    <a:cxn ang="0">
                      <a:pos x="68" y="7"/>
                    </a:cxn>
                    <a:cxn ang="0">
                      <a:pos x="86" y="2"/>
                    </a:cxn>
                    <a:cxn ang="0">
                      <a:pos x="105" y="0"/>
                    </a:cxn>
                  </a:cxnLst>
                  <a:rect l="0" t="0" r="r" b="b"/>
                  <a:pathLst>
                    <a:path w="209" h="211">
                      <a:moveTo>
                        <a:pt x="105" y="0"/>
                      </a:moveTo>
                      <a:lnTo>
                        <a:pt x="123" y="2"/>
                      </a:lnTo>
                      <a:lnTo>
                        <a:pt x="141" y="7"/>
                      </a:lnTo>
                      <a:lnTo>
                        <a:pt x="157" y="14"/>
                      </a:lnTo>
                      <a:lnTo>
                        <a:pt x="172" y="25"/>
                      </a:lnTo>
                      <a:lnTo>
                        <a:pt x="184" y="38"/>
                      </a:lnTo>
                      <a:lnTo>
                        <a:pt x="194" y="52"/>
                      </a:lnTo>
                      <a:lnTo>
                        <a:pt x="202" y="69"/>
                      </a:lnTo>
                      <a:lnTo>
                        <a:pt x="207" y="86"/>
                      </a:lnTo>
                      <a:lnTo>
                        <a:pt x="209" y="105"/>
                      </a:lnTo>
                      <a:lnTo>
                        <a:pt x="207" y="124"/>
                      </a:lnTo>
                      <a:lnTo>
                        <a:pt x="202" y="142"/>
                      </a:lnTo>
                      <a:lnTo>
                        <a:pt x="194" y="159"/>
                      </a:lnTo>
                      <a:lnTo>
                        <a:pt x="184" y="173"/>
                      </a:lnTo>
                      <a:lnTo>
                        <a:pt x="172" y="186"/>
                      </a:lnTo>
                      <a:lnTo>
                        <a:pt x="157" y="196"/>
                      </a:lnTo>
                      <a:lnTo>
                        <a:pt x="141" y="204"/>
                      </a:lnTo>
                      <a:lnTo>
                        <a:pt x="123" y="209"/>
                      </a:lnTo>
                      <a:lnTo>
                        <a:pt x="105" y="211"/>
                      </a:lnTo>
                      <a:lnTo>
                        <a:pt x="86" y="209"/>
                      </a:lnTo>
                      <a:lnTo>
                        <a:pt x="68" y="204"/>
                      </a:lnTo>
                      <a:lnTo>
                        <a:pt x="52" y="196"/>
                      </a:lnTo>
                      <a:lnTo>
                        <a:pt x="37" y="186"/>
                      </a:lnTo>
                      <a:lnTo>
                        <a:pt x="25" y="173"/>
                      </a:lnTo>
                      <a:lnTo>
                        <a:pt x="15" y="159"/>
                      </a:lnTo>
                      <a:lnTo>
                        <a:pt x="7" y="142"/>
                      </a:lnTo>
                      <a:lnTo>
                        <a:pt x="2" y="124"/>
                      </a:lnTo>
                      <a:lnTo>
                        <a:pt x="0" y="105"/>
                      </a:lnTo>
                      <a:lnTo>
                        <a:pt x="2" y="86"/>
                      </a:lnTo>
                      <a:lnTo>
                        <a:pt x="7" y="69"/>
                      </a:lnTo>
                      <a:lnTo>
                        <a:pt x="15" y="52"/>
                      </a:lnTo>
                      <a:lnTo>
                        <a:pt x="25" y="38"/>
                      </a:lnTo>
                      <a:lnTo>
                        <a:pt x="37" y="25"/>
                      </a:lnTo>
                      <a:lnTo>
                        <a:pt x="52" y="14"/>
                      </a:lnTo>
                      <a:lnTo>
                        <a:pt x="68" y="7"/>
                      </a:lnTo>
                      <a:lnTo>
                        <a:pt x="86" y="2"/>
                      </a:lnTo>
                      <a:lnTo>
                        <a:pt x="105" y="0"/>
                      </a:lnTo>
                      <a:close/>
                    </a:path>
                  </a:pathLst>
                </a:custGeom>
                <a:solidFill>
                  <a:srgbClr val="FFC000"/>
                </a:solidFill>
                <a:ln w="0">
                  <a:noFill/>
                  <a:round/>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grpSp>
          <p:cxnSp>
            <p:nvCxnSpPr>
              <p:cNvPr id="1040" name="AutoShape 8"/>
              <p:cNvCxnSpPr>
                <a:cxnSpLocks noChangeShapeType="1"/>
              </p:cNvCxnSpPr>
              <p:nvPr/>
            </p:nvCxnSpPr>
            <p:spPr bwMode="auto">
              <a:xfrm>
                <a:off x="602" y="11266"/>
                <a:ext cx="1661" cy="0"/>
              </a:xfrm>
              <a:prstGeom prst="straightConnector1">
                <a:avLst/>
              </a:prstGeom>
              <a:noFill/>
              <a:ln w="12700">
                <a:solidFill>
                  <a:srgbClr val="FFFFFF"/>
                </a:solidFill>
                <a:round/>
                <a:headEnd/>
                <a:tailEnd/>
              </a:ln>
            </p:spPr>
          </p:cxnSp>
        </p:grpSp>
      </p:grpSp>
      <p:sp>
        <p:nvSpPr>
          <p:cNvPr id="33" name="Rectangle 2"/>
          <p:cNvSpPr>
            <a:spLocks noChangeArrowheads="1"/>
          </p:cNvSpPr>
          <p:nvPr/>
        </p:nvSpPr>
        <p:spPr bwMode="auto">
          <a:xfrm>
            <a:off x="5562600" y="5943600"/>
            <a:ext cx="3581400" cy="914400"/>
          </a:xfrm>
          <a:prstGeom prst="rect">
            <a:avLst/>
          </a:prstGeom>
          <a:solidFill>
            <a:srgbClr val="CEE39F"/>
          </a:solidFill>
          <a:ln w="9525">
            <a:noFill/>
            <a:miter lim="800000"/>
            <a:headEnd/>
            <a:tailEnd/>
          </a:ln>
        </p:spPr>
        <p:txBody>
          <a:bodyPr>
            <a:prstTxWarp prst="textNoShape">
              <a:avLst/>
            </a:prstTxWarp>
          </a:bodyPr>
          <a:lstStyle/>
          <a:p>
            <a:pPr fontAlgn="auto">
              <a:spcBef>
                <a:spcPts val="0"/>
              </a:spcBef>
              <a:spcAft>
                <a:spcPts val="0"/>
              </a:spcAft>
              <a:defRPr/>
            </a:pPr>
            <a:endParaRPr lang="en-US" sz="1800" dirty="0">
              <a:solidFill>
                <a:srgbClr val="000000"/>
              </a:solidFill>
              <a:latin typeface="+mn-lt"/>
              <a:ea typeface="+mn-ea"/>
              <a:cs typeface="+mn-cs"/>
            </a:endParaRPr>
          </a:p>
        </p:txBody>
      </p:sp>
      <p:sp>
        <p:nvSpPr>
          <p:cNvPr id="34" name="Rectangle 3"/>
          <p:cNvSpPr>
            <a:spLocks noChangeArrowheads="1"/>
          </p:cNvSpPr>
          <p:nvPr/>
        </p:nvSpPr>
        <p:spPr bwMode="auto">
          <a:xfrm>
            <a:off x="2947988" y="5943600"/>
            <a:ext cx="1162050" cy="914400"/>
          </a:xfrm>
          <a:prstGeom prst="rect">
            <a:avLst/>
          </a:prstGeom>
          <a:solidFill>
            <a:srgbClr val="36363E"/>
          </a:solidFill>
          <a:ln w="9525">
            <a:noFill/>
            <a:miter lim="800000"/>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sp>
        <p:nvSpPr>
          <p:cNvPr id="35" name="Rectangle 4"/>
          <p:cNvSpPr>
            <a:spLocks noChangeArrowheads="1"/>
          </p:cNvSpPr>
          <p:nvPr/>
        </p:nvSpPr>
        <p:spPr bwMode="auto">
          <a:xfrm>
            <a:off x="4259263" y="5943600"/>
            <a:ext cx="1154112" cy="914400"/>
          </a:xfrm>
          <a:prstGeom prst="rect">
            <a:avLst/>
          </a:prstGeom>
          <a:solidFill>
            <a:srgbClr val="BFE5E5"/>
          </a:solidFill>
          <a:ln w="9525">
            <a:noFill/>
            <a:miter lim="800000"/>
            <a:headEnd/>
            <a:tailEnd/>
          </a:ln>
        </p:spPr>
        <p:txBody>
          <a:bodyPr>
            <a:prstTxWarp prst="textNoShape">
              <a:avLst/>
            </a:prstTxWarp>
          </a:bodyPr>
          <a:lstStyle/>
          <a:p>
            <a:pPr fontAlgn="auto">
              <a:spcBef>
                <a:spcPts val="0"/>
              </a:spcBef>
              <a:spcAft>
                <a:spcPts val="0"/>
              </a:spcAft>
              <a:defRPr/>
            </a:pPr>
            <a:endParaRPr lang="en-US" sz="1800">
              <a:latin typeface="+mn-lt"/>
              <a:ea typeface="+mn-ea"/>
              <a:cs typeface="+mn-cs"/>
            </a:endParaRPr>
          </a:p>
        </p:txBody>
      </p:sp>
      <p:grpSp>
        <p:nvGrpSpPr>
          <p:cNvPr id="1031" name="Group 43"/>
          <p:cNvGrpSpPr>
            <a:grpSpLocks/>
          </p:cNvGrpSpPr>
          <p:nvPr/>
        </p:nvGrpSpPr>
        <p:grpSpPr bwMode="auto">
          <a:xfrm>
            <a:off x="5715000" y="6096000"/>
            <a:ext cx="3276600" cy="555625"/>
            <a:chOff x="76200" y="6286500"/>
            <a:chExt cx="3276600" cy="555456"/>
          </a:xfrm>
        </p:grpSpPr>
        <p:sp>
          <p:nvSpPr>
            <p:cNvPr id="40" name="TextBox 39"/>
            <p:cNvSpPr txBox="1"/>
            <p:nvPr userDrawn="1"/>
          </p:nvSpPr>
          <p:spPr>
            <a:xfrm>
              <a:off x="76200" y="6334111"/>
              <a:ext cx="1905000" cy="507845"/>
            </a:xfrm>
            <a:prstGeom prst="rect">
              <a:avLst/>
            </a:prstGeom>
            <a:noFill/>
          </p:spPr>
          <p:txBody>
            <a:bodyPr>
              <a:spAutoFit/>
            </a:bodyPr>
            <a:lstStyle/>
            <a:p>
              <a:pPr fontAlgn="auto">
                <a:spcBef>
                  <a:spcPts val="0"/>
                </a:spcBef>
                <a:spcAft>
                  <a:spcPts val="0"/>
                </a:spcAft>
                <a:defRPr/>
              </a:pPr>
              <a:r>
                <a:rPr lang="en-US" sz="900" dirty="0">
                  <a:solidFill>
                    <a:srgbClr val="000000"/>
                  </a:solidFill>
                  <a:latin typeface="Arial" pitchFamily="34" charset="0"/>
                  <a:ea typeface="+mn-ea"/>
                  <a:cs typeface="Arial" pitchFamily="34" charset="0"/>
                </a:rPr>
                <a:t>P: 555.123.4568 F: 555.123.4567</a:t>
              </a:r>
            </a:p>
            <a:p>
              <a:pPr fontAlgn="auto">
                <a:spcBef>
                  <a:spcPts val="0"/>
                </a:spcBef>
                <a:spcAft>
                  <a:spcPts val="0"/>
                </a:spcAft>
                <a:defRPr/>
              </a:pPr>
              <a:r>
                <a:rPr lang="en-US" sz="900" dirty="0">
                  <a:solidFill>
                    <a:srgbClr val="000000"/>
                  </a:solidFill>
                  <a:latin typeface="Arial" pitchFamily="34" charset="0"/>
                  <a:ea typeface="+mn-ea"/>
                  <a:cs typeface="Arial" pitchFamily="34" charset="0"/>
                </a:rPr>
                <a:t>123 West Main Street, New York, </a:t>
              </a:r>
            </a:p>
            <a:p>
              <a:pPr fontAlgn="auto">
                <a:spcBef>
                  <a:spcPts val="0"/>
                </a:spcBef>
                <a:spcAft>
                  <a:spcPts val="0"/>
                </a:spcAft>
                <a:defRPr/>
              </a:pPr>
              <a:r>
                <a:rPr lang="en-US" sz="900" dirty="0">
                  <a:solidFill>
                    <a:srgbClr val="000000"/>
                  </a:solidFill>
                  <a:latin typeface="Arial" pitchFamily="34" charset="0"/>
                  <a:ea typeface="+mn-ea"/>
                  <a:cs typeface="Arial" pitchFamily="34" charset="0"/>
                </a:rPr>
                <a:t>NY 10001</a:t>
              </a:r>
            </a:p>
          </p:txBody>
        </p:sp>
        <p:sp>
          <p:nvSpPr>
            <p:cNvPr id="42" name="TextBox 41"/>
            <p:cNvSpPr txBox="1"/>
            <p:nvPr userDrawn="1"/>
          </p:nvSpPr>
          <p:spPr>
            <a:xfrm>
              <a:off x="2209800" y="6438854"/>
              <a:ext cx="1143000" cy="223770"/>
            </a:xfrm>
            <a:prstGeom prst="rect">
              <a:avLst/>
            </a:prstGeom>
            <a:noFill/>
          </p:spPr>
          <p:txBody>
            <a:bodyPr>
              <a:spAutoFit/>
            </a:bodyPr>
            <a:lstStyle/>
            <a:p>
              <a:pPr fontAlgn="auto">
                <a:spcBef>
                  <a:spcPts val="0"/>
                </a:spcBef>
                <a:spcAft>
                  <a:spcPts val="0"/>
                </a:spcAft>
                <a:defRPr/>
              </a:pPr>
              <a:r>
                <a:rPr lang="en-US" sz="850" dirty="0">
                  <a:solidFill>
                    <a:srgbClr val="000000"/>
                  </a:solidFill>
                  <a:latin typeface="Arial" pitchFamily="34" charset="0"/>
                  <a:ea typeface="+mn-ea"/>
                  <a:cs typeface="Arial" pitchFamily="34" charset="0"/>
                </a:rPr>
                <a:t>www.rightcare.com</a:t>
              </a:r>
              <a:endParaRPr lang="en-US" sz="850" dirty="0">
                <a:solidFill>
                  <a:srgbClr val="000000"/>
                </a:solidFill>
                <a:latin typeface="+mn-lt"/>
                <a:ea typeface="+mn-ea"/>
                <a:cs typeface="+mn-cs"/>
              </a:endParaRPr>
            </a:p>
          </p:txBody>
        </p:sp>
        <p:sp>
          <p:nvSpPr>
            <p:cNvPr id="43" name="TextBox 42"/>
            <p:cNvSpPr txBox="1"/>
            <p:nvPr userDrawn="1"/>
          </p:nvSpPr>
          <p:spPr>
            <a:xfrm>
              <a:off x="1981200" y="6286500"/>
              <a:ext cx="228600" cy="477693"/>
            </a:xfrm>
            <a:prstGeom prst="rect">
              <a:avLst/>
            </a:prstGeom>
            <a:noFill/>
          </p:spPr>
          <p:txBody>
            <a:bodyPr>
              <a:spAutoFit/>
            </a:bodyPr>
            <a:lstStyle/>
            <a:p>
              <a:pPr fontAlgn="auto">
                <a:spcBef>
                  <a:spcPts val="0"/>
                </a:spcBef>
                <a:spcAft>
                  <a:spcPts val="0"/>
                </a:spcAft>
                <a:defRPr/>
              </a:pPr>
              <a:r>
                <a:rPr lang="en-US" sz="2500" dirty="0">
                  <a:solidFill>
                    <a:srgbClr val="000000"/>
                  </a:solidFill>
                  <a:latin typeface="+mn-lt"/>
                  <a:ea typeface="+mn-ea"/>
                  <a:cs typeface="+mn-cs"/>
                </a:rPr>
                <a:t>|</a:t>
              </a:r>
            </a:p>
          </p:txBody>
        </p:sp>
      </p:gr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txStyles>
    <p:titleStyle>
      <a:lvl1pPr algn="l" rtl="0" eaLnBrk="0" fontAlgn="base" hangingPunct="0">
        <a:spcBef>
          <a:spcPct val="0"/>
        </a:spcBef>
        <a:spcAft>
          <a:spcPct val="0"/>
        </a:spcAft>
        <a:defRPr sz="2700" b="1" i="1" kern="1200">
          <a:solidFill>
            <a:schemeClr val="tx1"/>
          </a:solidFill>
          <a:latin typeface="Times New Roman" pitchFamily="-123" charset="0"/>
          <a:ea typeface="ＭＳ Ｐゴシック" pitchFamily="-123" charset="-128"/>
          <a:cs typeface="ＭＳ Ｐゴシック" pitchFamily="-123" charset="-128"/>
        </a:defRPr>
      </a:lvl1pPr>
      <a:lvl2pPr algn="l" rtl="0" eaLnBrk="0" fontAlgn="base" hangingPunct="0">
        <a:spcBef>
          <a:spcPct val="0"/>
        </a:spcBef>
        <a:spcAft>
          <a:spcPct val="0"/>
        </a:spcAft>
        <a:defRPr sz="2700" b="1" i="1">
          <a:solidFill>
            <a:schemeClr val="tx1"/>
          </a:solidFill>
          <a:latin typeface="Times New Roman" pitchFamily="-123" charset="0"/>
          <a:ea typeface="ＭＳ Ｐゴシック" pitchFamily="-123" charset="-128"/>
          <a:cs typeface="ＭＳ Ｐゴシック" pitchFamily="-123" charset="-128"/>
        </a:defRPr>
      </a:lvl2pPr>
      <a:lvl3pPr algn="l" rtl="0" eaLnBrk="0" fontAlgn="base" hangingPunct="0">
        <a:spcBef>
          <a:spcPct val="0"/>
        </a:spcBef>
        <a:spcAft>
          <a:spcPct val="0"/>
        </a:spcAft>
        <a:defRPr sz="2700" b="1" i="1">
          <a:solidFill>
            <a:schemeClr val="tx1"/>
          </a:solidFill>
          <a:latin typeface="Times New Roman" pitchFamily="-123" charset="0"/>
          <a:ea typeface="ＭＳ Ｐゴシック" pitchFamily="-123" charset="-128"/>
          <a:cs typeface="ＭＳ Ｐゴシック" pitchFamily="-123" charset="-128"/>
        </a:defRPr>
      </a:lvl3pPr>
      <a:lvl4pPr algn="l" rtl="0" eaLnBrk="0" fontAlgn="base" hangingPunct="0">
        <a:spcBef>
          <a:spcPct val="0"/>
        </a:spcBef>
        <a:spcAft>
          <a:spcPct val="0"/>
        </a:spcAft>
        <a:defRPr sz="2700" b="1" i="1">
          <a:solidFill>
            <a:schemeClr val="tx1"/>
          </a:solidFill>
          <a:latin typeface="Times New Roman" pitchFamily="-123" charset="0"/>
          <a:ea typeface="ＭＳ Ｐゴシック" pitchFamily="-123" charset="-128"/>
          <a:cs typeface="ＭＳ Ｐゴシック" pitchFamily="-123" charset="-128"/>
        </a:defRPr>
      </a:lvl4pPr>
      <a:lvl5pPr algn="l" rtl="0" eaLnBrk="0" fontAlgn="base" hangingPunct="0">
        <a:spcBef>
          <a:spcPct val="0"/>
        </a:spcBef>
        <a:spcAft>
          <a:spcPct val="0"/>
        </a:spcAft>
        <a:defRPr sz="2700" b="1" i="1">
          <a:solidFill>
            <a:schemeClr val="tx1"/>
          </a:solidFill>
          <a:latin typeface="Times New Roman" pitchFamily="-123" charset="0"/>
          <a:ea typeface="ＭＳ Ｐゴシック" pitchFamily="-123" charset="-128"/>
          <a:cs typeface="ＭＳ Ｐゴシック" pitchFamily="-123" charset="-128"/>
        </a:defRPr>
      </a:lvl5pPr>
      <a:lvl6pPr marL="457200" algn="l" rtl="0" fontAlgn="base">
        <a:spcBef>
          <a:spcPct val="0"/>
        </a:spcBef>
        <a:spcAft>
          <a:spcPct val="0"/>
        </a:spcAft>
        <a:defRPr sz="2700" b="1" i="1">
          <a:solidFill>
            <a:schemeClr val="tx1"/>
          </a:solidFill>
          <a:latin typeface="Times New Roman" pitchFamily="-123" charset="0"/>
          <a:ea typeface="ＭＳ Ｐゴシック" pitchFamily="-123" charset="-128"/>
          <a:cs typeface="ＭＳ Ｐゴシック" pitchFamily="-123" charset="-128"/>
        </a:defRPr>
      </a:lvl6pPr>
      <a:lvl7pPr marL="914400" algn="l" rtl="0" fontAlgn="base">
        <a:spcBef>
          <a:spcPct val="0"/>
        </a:spcBef>
        <a:spcAft>
          <a:spcPct val="0"/>
        </a:spcAft>
        <a:defRPr sz="2700" b="1" i="1">
          <a:solidFill>
            <a:schemeClr val="tx1"/>
          </a:solidFill>
          <a:latin typeface="Times New Roman" pitchFamily="-123" charset="0"/>
          <a:ea typeface="ＭＳ Ｐゴシック" pitchFamily="-123" charset="-128"/>
          <a:cs typeface="ＭＳ Ｐゴシック" pitchFamily="-123" charset="-128"/>
        </a:defRPr>
      </a:lvl7pPr>
      <a:lvl8pPr marL="1371600" algn="l" rtl="0" fontAlgn="base">
        <a:spcBef>
          <a:spcPct val="0"/>
        </a:spcBef>
        <a:spcAft>
          <a:spcPct val="0"/>
        </a:spcAft>
        <a:defRPr sz="2700" b="1" i="1">
          <a:solidFill>
            <a:schemeClr val="tx1"/>
          </a:solidFill>
          <a:latin typeface="Times New Roman" pitchFamily="-123" charset="0"/>
          <a:ea typeface="ＭＳ Ｐゴシック" pitchFamily="-123" charset="-128"/>
          <a:cs typeface="ＭＳ Ｐゴシック" pitchFamily="-123" charset="-128"/>
        </a:defRPr>
      </a:lvl8pPr>
      <a:lvl9pPr marL="1828800" algn="l" rtl="0" fontAlgn="base">
        <a:spcBef>
          <a:spcPct val="0"/>
        </a:spcBef>
        <a:spcAft>
          <a:spcPct val="0"/>
        </a:spcAft>
        <a:defRPr sz="2700" b="1" i="1">
          <a:solidFill>
            <a:schemeClr val="tx1"/>
          </a:solidFill>
          <a:latin typeface="Times New Roman" pitchFamily="-123" charset="0"/>
          <a:ea typeface="ＭＳ Ｐゴシック" pitchFamily="-123" charset="-128"/>
          <a:cs typeface="ＭＳ Ｐゴシック" pitchFamily="-123" charset="-128"/>
        </a:defRPr>
      </a:lvl9pPr>
    </p:titleStyle>
    <p:bodyStyle>
      <a:lvl1pPr marL="342900" indent="-342900" algn="l" rtl="0" eaLnBrk="0" fontAlgn="base" hangingPunct="0">
        <a:spcBef>
          <a:spcPct val="20000"/>
        </a:spcBef>
        <a:spcAft>
          <a:spcPct val="0"/>
        </a:spcAft>
        <a:buFont typeface="Arial" pitchFamily="84" charset="0"/>
        <a:buChar char="•"/>
        <a:defRPr sz="3200" kern="1200">
          <a:solidFill>
            <a:schemeClr val="tx1"/>
          </a:solidFill>
          <a:latin typeface="+mn-lt"/>
          <a:ea typeface="ＭＳ Ｐゴシック" pitchFamily="-123" charset="-128"/>
          <a:cs typeface="ＭＳ Ｐゴシック" pitchFamily="-123" charset="-128"/>
        </a:defRPr>
      </a:lvl1pPr>
      <a:lvl2pPr marL="742950" indent="-285750" algn="l" rtl="0" eaLnBrk="0" fontAlgn="base" hangingPunct="0">
        <a:spcBef>
          <a:spcPct val="20000"/>
        </a:spcBef>
        <a:spcAft>
          <a:spcPct val="0"/>
        </a:spcAft>
        <a:buFont typeface="Arial" pitchFamily="84" charset="0"/>
        <a:buChar char="–"/>
        <a:defRPr sz="2800" kern="1200">
          <a:solidFill>
            <a:schemeClr val="tx1"/>
          </a:solidFill>
          <a:latin typeface="+mn-lt"/>
          <a:ea typeface="ＭＳ Ｐゴシック" pitchFamily="-123" charset="-128"/>
          <a:cs typeface="+mn-cs"/>
        </a:defRPr>
      </a:lvl2pPr>
      <a:lvl3pPr marL="1143000" indent="-228600" algn="l" rtl="0" eaLnBrk="0" fontAlgn="base" hangingPunct="0">
        <a:spcBef>
          <a:spcPct val="20000"/>
        </a:spcBef>
        <a:spcAft>
          <a:spcPct val="0"/>
        </a:spcAft>
        <a:buFont typeface="Arial" pitchFamily="84" charset="0"/>
        <a:buChar char="•"/>
        <a:defRPr sz="2400" kern="1200">
          <a:solidFill>
            <a:schemeClr val="tx1"/>
          </a:solidFill>
          <a:latin typeface="+mn-lt"/>
          <a:ea typeface="ＭＳ Ｐゴシック" pitchFamily="-123" charset="-128"/>
          <a:cs typeface="+mn-cs"/>
        </a:defRPr>
      </a:lvl3pPr>
      <a:lvl4pPr marL="1600200" indent="-228600" algn="l" rtl="0" eaLnBrk="0" fontAlgn="base" hangingPunct="0">
        <a:spcBef>
          <a:spcPct val="20000"/>
        </a:spcBef>
        <a:spcAft>
          <a:spcPct val="0"/>
        </a:spcAft>
        <a:buFont typeface="Arial" pitchFamily="84" charset="0"/>
        <a:buChar char="–"/>
        <a:defRPr sz="2000" kern="1200">
          <a:solidFill>
            <a:schemeClr val="tx1"/>
          </a:solidFill>
          <a:latin typeface="+mn-lt"/>
          <a:ea typeface="ＭＳ Ｐゴシック" pitchFamily="-123" charset="-128"/>
          <a:cs typeface="+mn-cs"/>
        </a:defRPr>
      </a:lvl4pPr>
      <a:lvl5pPr marL="2057400" indent="-228600" algn="l" rtl="0" eaLnBrk="0" fontAlgn="base" hangingPunct="0">
        <a:spcBef>
          <a:spcPct val="20000"/>
        </a:spcBef>
        <a:spcAft>
          <a:spcPct val="0"/>
        </a:spcAft>
        <a:buFont typeface="Arial" pitchFamily="84" charset="0"/>
        <a:buChar char="»"/>
        <a:defRPr sz="2000" kern="1200">
          <a:solidFill>
            <a:schemeClr val="tx1"/>
          </a:solidFill>
          <a:latin typeface="+mn-lt"/>
          <a:ea typeface="ＭＳ Ｐゴシック" pitchFamily="-123"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6.png"/><Relationship Id="rId2" Type="http://schemas.openxmlformats.org/officeDocument/2006/relationships/slideLayout" Target="../slideLayouts/slideLayout5.xml"/><Relationship Id="rId1" Type="http://schemas.openxmlformats.org/officeDocument/2006/relationships/video" Target="\private\var\folders\gK\gKBk8j72Gd4g5ZUEV-svKk+++TI\TemporaryItems\2DAEDDFE.wmv" TargetMode="External"/><Relationship Id="rId6" Type="http://schemas.openxmlformats.org/officeDocument/2006/relationships/image" Target="../media/image15.jpe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comments" Target="../comments/comment1.xml"/><Relationship Id="rId4" Type="http://schemas.openxmlformats.org/officeDocument/2006/relationships/image" Target="../media/image5.png"/><Relationship Id="rId9" Type="http://schemas.microsoft.com/office/2007/relationships/diagramDrawing" Target="../diagrams/drawing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png"/><Relationship Id="rId9" Type="http://schemas.microsoft.com/office/2007/relationships/diagramDrawing" Target="../diagrams/drawing3.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p:cNvPicPr>
            <a:picLocks noChangeAspect="1"/>
          </p:cNvPicPr>
          <p:nvPr/>
        </p:nvPicPr>
        <p:blipFill>
          <a:blip r:embed="rId3"/>
          <a:srcRect/>
          <a:stretch>
            <a:fillRect/>
          </a:stretch>
        </p:blipFill>
        <p:spPr bwMode="auto">
          <a:xfrm>
            <a:off x="138113" y="4267200"/>
            <a:ext cx="9005887" cy="2590800"/>
          </a:xfrm>
          <a:prstGeom prst="rect">
            <a:avLst/>
          </a:prstGeom>
          <a:noFill/>
          <a:ln w="9525">
            <a:noFill/>
            <a:miter lim="800000"/>
            <a:headEnd/>
            <a:tailEnd/>
          </a:ln>
        </p:spPr>
      </p:pic>
      <p:sp>
        <p:nvSpPr>
          <p:cNvPr id="9218" name="Text Placeholder 14"/>
          <p:cNvSpPr>
            <a:spLocks noGrp="1"/>
          </p:cNvSpPr>
          <p:nvPr>
            <p:ph type="body" sz="quarter" idx="14"/>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400" smtClean="0">
                <a:solidFill>
                  <a:schemeClr val="tx1"/>
                </a:solidFill>
                <a:latin typeface="Calibri" pitchFamily="84" charset="0"/>
                <a:ea typeface="Calibri" pitchFamily="84" charset="0"/>
                <a:cs typeface="Calibri" pitchFamily="84" charset="0"/>
              </a:rPr>
              <a:t>Modular Incubation System</a:t>
            </a:r>
          </a:p>
        </p:txBody>
      </p:sp>
      <p:sp>
        <p:nvSpPr>
          <p:cNvPr id="9219" name="Text Placeholder 22"/>
          <p:cNvSpPr>
            <a:spLocks noGrp="1"/>
          </p:cNvSpPr>
          <p:nvPr>
            <p:ph type="body" sz="quarter" idx="15"/>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solidFill>
                  <a:schemeClr val="tx1"/>
                </a:solidFill>
                <a:latin typeface="Calibri" pitchFamily="84" charset="0"/>
                <a:ea typeface="Calibri" pitchFamily="84" charset="0"/>
                <a:cs typeface="Calibri" pitchFamily="84" charset="0"/>
              </a:rPr>
              <a:t>Delivering infants a better start</a:t>
            </a:r>
          </a:p>
        </p:txBody>
      </p:sp>
      <p:grpSp>
        <p:nvGrpSpPr>
          <p:cNvPr id="9220" name="Group 2"/>
          <p:cNvGrpSpPr>
            <a:grpSpLocks/>
          </p:cNvGrpSpPr>
          <p:nvPr/>
        </p:nvGrpSpPr>
        <p:grpSpPr bwMode="auto">
          <a:xfrm>
            <a:off x="839788" y="-11955463"/>
            <a:ext cx="1978025" cy="0"/>
            <a:chOff x="602" y="10535"/>
            <a:chExt cx="1661" cy="915"/>
          </a:xfrm>
        </p:grpSpPr>
        <p:sp>
          <p:nvSpPr>
            <p:cNvPr id="9231" name="Freeform 3"/>
            <p:cNvSpPr>
              <a:spLocks noEditPoints="1"/>
            </p:cNvSpPr>
            <p:nvPr/>
          </p:nvSpPr>
          <p:spPr bwMode="auto">
            <a:xfrm>
              <a:off x="769" y="11349"/>
              <a:ext cx="1327" cy="101"/>
            </a:xfrm>
            <a:custGeom>
              <a:avLst/>
              <a:gdLst>
                <a:gd name="T0" fmla="*/ 1102 w 1327"/>
                <a:gd name="T1" fmla="*/ 59 h 101"/>
                <a:gd name="T2" fmla="*/ 1117 w 1327"/>
                <a:gd name="T3" fmla="*/ 15 h 101"/>
                <a:gd name="T4" fmla="*/ 661 w 1327"/>
                <a:gd name="T5" fmla="*/ 29 h 101"/>
                <a:gd name="T6" fmla="*/ 665 w 1327"/>
                <a:gd name="T7" fmla="*/ 16 h 101"/>
                <a:gd name="T8" fmla="*/ 1223 w 1327"/>
                <a:gd name="T9" fmla="*/ 43 h 101"/>
                <a:gd name="T10" fmla="*/ 1216 w 1327"/>
                <a:gd name="T11" fmla="*/ 14 h 101"/>
                <a:gd name="T12" fmla="*/ 347 w 1327"/>
                <a:gd name="T13" fmla="*/ 48 h 101"/>
                <a:gd name="T14" fmla="*/ 361 w 1327"/>
                <a:gd name="T15" fmla="*/ 19 h 101"/>
                <a:gd name="T16" fmla="*/ 138 w 1327"/>
                <a:gd name="T17" fmla="*/ 12 h 101"/>
                <a:gd name="T18" fmla="*/ 102 w 1327"/>
                <a:gd name="T19" fmla="*/ 49 h 101"/>
                <a:gd name="T20" fmla="*/ 138 w 1327"/>
                <a:gd name="T21" fmla="*/ 88 h 101"/>
                <a:gd name="T22" fmla="*/ 173 w 1327"/>
                <a:gd name="T23" fmla="*/ 49 h 101"/>
                <a:gd name="T24" fmla="*/ 138 w 1327"/>
                <a:gd name="T25" fmla="*/ 12 h 101"/>
                <a:gd name="T26" fmla="*/ 1317 w 1327"/>
                <a:gd name="T27" fmla="*/ 44 h 101"/>
                <a:gd name="T28" fmla="*/ 1269 w 1327"/>
                <a:gd name="T29" fmla="*/ 99 h 101"/>
                <a:gd name="T30" fmla="*/ 1225 w 1327"/>
                <a:gd name="T31" fmla="*/ 4 h 101"/>
                <a:gd name="T32" fmla="*/ 1236 w 1327"/>
                <a:gd name="T33" fmla="*/ 47 h 101"/>
                <a:gd name="T34" fmla="*/ 1247 w 1327"/>
                <a:gd name="T35" fmla="*/ 99 h 101"/>
                <a:gd name="T36" fmla="*/ 1177 w 1327"/>
                <a:gd name="T37" fmla="*/ 1 h 101"/>
                <a:gd name="T38" fmla="*/ 1099 w 1327"/>
                <a:gd name="T39" fmla="*/ 71 h 101"/>
                <a:gd name="T40" fmla="*/ 891 w 1327"/>
                <a:gd name="T41" fmla="*/ 44 h 101"/>
                <a:gd name="T42" fmla="*/ 941 w 1327"/>
                <a:gd name="T43" fmla="*/ 56 h 101"/>
                <a:gd name="T44" fmla="*/ 860 w 1327"/>
                <a:gd name="T45" fmla="*/ 1 h 101"/>
                <a:gd name="T46" fmla="*/ 780 w 1327"/>
                <a:gd name="T47" fmla="*/ 13 h 101"/>
                <a:gd name="T48" fmla="*/ 781 w 1327"/>
                <a:gd name="T49" fmla="*/ 99 h 101"/>
                <a:gd name="T50" fmla="*/ 692 w 1327"/>
                <a:gd name="T51" fmla="*/ 99 h 101"/>
                <a:gd name="T52" fmla="*/ 552 w 1327"/>
                <a:gd name="T53" fmla="*/ 1 h 101"/>
                <a:gd name="T54" fmla="*/ 600 w 1327"/>
                <a:gd name="T55" fmla="*/ 55 h 101"/>
                <a:gd name="T56" fmla="*/ 552 w 1327"/>
                <a:gd name="T57" fmla="*/ 1 h 101"/>
                <a:gd name="T58" fmla="*/ 522 w 1327"/>
                <a:gd name="T59" fmla="*/ 1 h 101"/>
                <a:gd name="T60" fmla="*/ 445 w 1327"/>
                <a:gd name="T61" fmla="*/ 99 h 101"/>
                <a:gd name="T62" fmla="*/ 361 w 1327"/>
                <a:gd name="T63" fmla="*/ 4 h 101"/>
                <a:gd name="T64" fmla="*/ 373 w 1327"/>
                <a:gd name="T65" fmla="*/ 47 h 101"/>
                <a:gd name="T66" fmla="*/ 364 w 1327"/>
                <a:gd name="T67" fmla="*/ 61 h 101"/>
                <a:gd name="T68" fmla="*/ 314 w 1327"/>
                <a:gd name="T69" fmla="*/ 99 h 101"/>
                <a:gd name="T70" fmla="*/ 227 w 1327"/>
                <a:gd name="T71" fmla="*/ 79 h 101"/>
                <a:gd name="T72" fmla="*/ 267 w 1327"/>
                <a:gd name="T73" fmla="*/ 79 h 101"/>
                <a:gd name="T74" fmla="*/ 284 w 1327"/>
                <a:gd name="T75" fmla="*/ 74 h 101"/>
                <a:gd name="T76" fmla="*/ 237 w 1327"/>
                <a:gd name="T77" fmla="*/ 99 h 101"/>
                <a:gd name="T78" fmla="*/ 209 w 1327"/>
                <a:gd name="T79" fmla="*/ 1 h 101"/>
                <a:gd name="T80" fmla="*/ 40 w 1327"/>
                <a:gd name="T81" fmla="*/ 46 h 101"/>
                <a:gd name="T82" fmla="*/ 46 w 1327"/>
                <a:gd name="T83" fmla="*/ 58 h 101"/>
                <a:gd name="T84" fmla="*/ 1038 w 1327"/>
                <a:gd name="T85" fmla="*/ 1 h 101"/>
                <a:gd name="T86" fmla="*/ 1055 w 1327"/>
                <a:gd name="T87" fmla="*/ 23 h 101"/>
                <a:gd name="T88" fmla="*/ 1027 w 1327"/>
                <a:gd name="T89" fmla="*/ 12 h 101"/>
                <a:gd name="T90" fmla="*/ 992 w 1327"/>
                <a:gd name="T91" fmla="*/ 49 h 101"/>
                <a:gd name="T92" fmla="*/ 1028 w 1327"/>
                <a:gd name="T93" fmla="*/ 88 h 101"/>
                <a:gd name="T94" fmla="*/ 1058 w 1327"/>
                <a:gd name="T95" fmla="*/ 75 h 101"/>
                <a:gd name="T96" fmla="*/ 1045 w 1327"/>
                <a:gd name="T97" fmla="*/ 97 h 101"/>
                <a:gd name="T98" fmla="*/ 988 w 1327"/>
                <a:gd name="T99" fmla="*/ 82 h 101"/>
                <a:gd name="T100" fmla="*/ 988 w 1327"/>
                <a:gd name="T101" fmla="*/ 18 h 101"/>
                <a:gd name="T102" fmla="*/ 149 w 1327"/>
                <a:gd name="T103" fmla="*/ 1 h 101"/>
                <a:gd name="T104" fmla="*/ 187 w 1327"/>
                <a:gd name="T105" fmla="*/ 49 h 101"/>
                <a:gd name="T106" fmla="*/ 149 w 1327"/>
                <a:gd name="T107" fmla="*/ 99 h 101"/>
                <a:gd name="T108" fmla="*/ 93 w 1327"/>
                <a:gd name="T109" fmla="*/ 72 h 101"/>
                <a:gd name="T110" fmla="*/ 106 w 1327"/>
                <a:gd name="T111" fmla="*/ 10 h 1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27"/>
                <a:gd name="T169" fmla="*/ 0 h 101"/>
                <a:gd name="T170" fmla="*/ 1327 w 1327"/>
                <a:gd name="T171" fmla="*/ 101 h 10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27" h="101">
                  <a:moveTo>
                    <a:pt x="1117" y="15"/>
                  </a:moveTo>
                  <a:lnTo>
                    <a:pt x="1116" y="16"/>
                  </a:lnTo>
                  <a:lnTo>
                    <a:pt x="1116" y="19"/>
                  </a:lnTo>
                  <a:lnTo>
                    <a:pt x="1114" y="24"/>
                  </a:lnTo>
                  <a:lnTo>
                    <a:pt x="1113" y="29"/>
                  </a:lnTo>
                  <a:lnTo>
                    <a:pt x="1102" y="59"/>
                  </a:lnTo>
                  <a:lnTo>
                    <a:pt x="1131" y="59"/>
                  </a:lnTo>
                  <a:lnTo>
                    <a:pt x="1121" y="29"/>
                  </a:lnTo>
                  <a:lnTo>
                    <a:pt x="1120" y="24"/>
                  </a:lnTo>
                  <a:lnTo>
                    <a:pt x="1118" y="19"/>
                  </a:lnTo>
                  <a:lnTo>
                    <a:pt x="1118" y="16"/>
                  </a:lnTo>
                  <a:lnTo>
                    <a:pt x="1117" y="15"/>
                  </a:lnTo>
                  <a:close/>
                  <a:moveTo>
                    <a:pt x="664" y="15"/>
                  </a:moveTo>
                  <a:lnTo>
                    <a:pt x="664" y="16"/>
                  </a:lnTo>
                  <a:lnTo>
                    <a:pt x="663" y="19"/>
                  </a:lnTo>
                  <a:lnTo>
                    <a:pt x="662" y="24"/>
                  </a:lnTo>
                  <a:lnTo>
                    <a:pt x="661" y="29"/>
                  </a:lnTo>
                  <a:lnTo>
                    <a:pt x="650" y="59"/>
                  </a:lnTo>
                  <a:lnTo>
                    <a:pt x="678" y="59"/>
                  </a:lnTo>
                  <a:lnTo>
                    <a:pt x="668" y="29"/>
                  </a:lnTo>
                  <a:lnTo>
                    <a:pt x="667" y="24"/>
                  </a:lnTo>
                  <a:lnTo>
                    <a:pt x="665" y="19"/>
                  </a:lnTo>
                  <a:lnTo>
                    <a:pt x="665" y="16"/>
                  </a:lnTo>
                  <a:lnTo>
                    <a:pt x="664" y="15"/>
                  </a:lnTo>
                  <a:close/>
                  <a:moveTo>
                    <a:pt x="1191" y="13"/>
                  </a:moveTo>
                  <a:lnTo>
                    <a:pt x="1191" y="48"/>
                  </a:lnTo>
                  <a:lnTo>
                    <a:pt x="1210" y="48"/>
                  </a:lnTo>
                  <a:lnTo>
                    <a:pt x="1217" y="47"/>
                  </a:lnTo>
                  <a:lnTo>
                    <a:pt x="1223" y="43"/>
                  </a:lnTo>
                  <a:lnTo>
                    <a:pt x="1226" y="38"/>
                  </a:lnTo>
                  <a:lnTo>
                    <a:pt x="1227" y="30"/>
                  </a:lnTo>
                  <a:lnTo>
                    <a:pt x="1226" y="24"/>
                  </a:lnTo>
                  <a:lnTo>
                    <a:pt x="1224" y="19"/>
                  </a:lnTo>
                  <a:lnTo>
                    <a:pt x="1220" y="15"/>
                  </a:lnTo>
                  <a:lnTo>
                    <a:pt x="1216" y="14"/>
                  </a:lnTo>
                  <a:lnTo>
                    <a:pt x="1213" y="13"/>
                  </a:lnTo>
                  <a:lnTo>
                    <a:pt x="1206" y="13"/>
                  </a:lnTo>
                  <a:lnTo>
                    <a:pt x="1191" y="13"/>
                  </a:lnTo>
                  <a:close/>
                  <a:moveTo>
                    <a:pt x="327" y="13"/>
                  </a:moveTo>
                  <a:lnTo>
                    <a:pt x="327" y="48"/>
                  </a:lnTo>
                  <a:lnTo>
                    <a:pt x="347" y="48"/>
                  </a:lnTo>
                  <a:lnTo>
                    <a:pt x="354" y="47"/>
                  </a:lnTo>
                  <a:lnTo>
                    <a:pt x="359" y="43"/>
                  </a:lnTo>
                  <a:lnTo>
                    <a:pt x="363" y="38"/>
                  </a:lnTo>
                  <a:lnTo>
                    <a:pt x="364" y="30"/>
                  </a:lnTo>
                  <a:lnTo>
                    <a:pt x="363" y="24"/>
                  </a:lnTo>
                  <a:lnTo>
                    <a:pt x="361" y="19"/>
                  </a:lnTo>
                  <a:lnTo>
                    <a:pt x="357" y="15"/>
                  </a:lnTo>
                  <a:lnTo>
                    <a:pt x="353" y="14"/>
                  </a:lnTo>
                  <a:lnTo>
                    <a:pt x="350" y="13"/>
                  </a:lnTo>
                  <a:lnTo>
                    <a:pt x="343" y="13"/>
                  </a:lnTo>
                  <a:lnTo>
                    <a:pt x="327" y="13"/>
                  </a:lnTo>
                  <a:close/>
                  <a:moveTo>
                    <a:pt x="138" y="12"/>
                  </a:moveTo>
                  <a:lnTo>
                    <a:pt x="128" y="13"/>
                  </a:lnTo>
                  <a:lnTo>
                    <a:pt x="119" y="17"/>
                  </a:lnTo>
                  <a:lnTo>
                    <a:pt x="112" y="23"/>
                  </a:lnTo>
                  <a:lnTo>
                    <a:pt x="107" y="30"/>
                  </a:lnTo>
                  <a:lnTo>
                    <a:pt x="103" y="39"/>
                  </a:lnTo>
                  <a:lnTo>
                    <a:pt x="102" y="49"/>
                  </a:lnTo>
                  <a:lnTo>
                    <a:pt x="103" y="60"/>
                  </a:lnTo>
                  <a:lnTo>
                    <a:pt x="107" y="69"/>
                  </a:lnTo>
                  <a:lnTo>
                    <a:pt x="112" y="77"/>
                  </a:lnTo>
                  <a:lnTo>
                    <a:pt x="119" y="83"/>
                  </a:lnTo>
                  <a:lnTo>
                    <a:pt x="128" y="87"/>
                  </a:lnTo>
                  <a:lnTo>
                    <a:pt x="138" y="88"/>
                  </a:lnTo>
                  <a:lnTo>
                    <a:pt x="147" y="87"/>
                  </a:lnTo>
                  <a:lnTo>
                    <a:pt x="155" y="83"/>
                  </a:lnTo>
                  <a:lnTo>
                    <a:pt x="162" y="77"/>
                  </a:lnTo>
                  <a:lnTo>
                    <a:pt x="168" y="69"/>
                  </a:lnTo>
                  <a:lnTo>
                    <a:pt x="172" y="60"/>
                  </a:lnTo>
                  <a:lnTo>
                    <a:pt x="173" y="49"/>
                  </a:lnTo>
                  <a:lnTo>
                    <a:pt x="172" y="39"/>
                  </a:lnTo>
                  <a:lnTo>
                    <a:pt x="168" y="30"/>
                  </a:lnTo>
                  <a:lnTo>
                    <a:pt x="162" y="23"/>
                  </a:lnTo>
                  <a:lnTo>
                    <a:pt x="155" y="17"/>
                  </a:lnTo>
                  <a:lnTo>
                    <a:pt x="147" y="13"/>
                  </a:lnTo>
                  <a:lnTo>
                    <a:pt x="138" y="12"/>
                  </a:lnTo>
                  <a:close/>
                  <a:moveTo>
                    <a:pt x="1269" y="1"/>
                  </a:moveTo>
                  <a:lnTo>
                    <a:pt x="1325" y="1"/>
                  </a:lnTo>
                  <a:lnTo>
                    <a:pt x="1325" y="13"/>
                  </a:lnTo>
                  <a:lnTo>
                    <a:pt x="1283" y="13"/>
                  </a:lnTo>
                  <a:lnTo>
                    <a:pt x="1283" y="44"/>
                  </a:lnTo>
                  <a:lnTo>
                    <a:pt x="1317" y="44"/>
                  </a:lnTo>
                  <a:lnTo>
                    <a:pt x="1317" y="55"/>
                  </a:lnTo>
                  <a:lnTo>
                    <a:pt x="1283" y="55"/>
                  </a:lnTo>
                  <a:lnTo>
                    <a:pt x="1283" y="87"/>
                  </a:lnTo>
                  <a:lnTo>
                    <a:pt x="1327" y="87"/>
                  </a:lnTo>
                  <a:lnTo>
                    <a:pt x="1327" y="99"/>
                  </a:lnTo>
                  <a:lnTo>
                    <a:pt x="1269" y="99"/>
                  </a:lnTo>
                  <a:lnTo>
                    <a:pt x="1269" y="1"/>
                  </a:lnTo>
                  <a:close/>
                  <a:moveTo>
                    <a:pt x="1177" y="1"/>
                  </a:moveTo>
                  <a:lnTo>
                    <a:pt x="1213" y="1"/>
                  </a:lnTo>
                  <a:lnTo>
                    <a:pt x="1218" y="2"/>
                  </a:lnTo>
                  <a:lnTo>
                    <a:pt x="1222" y="3"/>
                  </a:lnTo>
                  <a:lnTo>
                    <a:pt x="1225" y="4"/>
                  </a:lnTo>
                  <a:lnTo>
                    <a:pt x="1231" y="7"/>
                  </a:lnTo>
                  <a:lnTo>
                    <a:pt x="1237" y="13"/>
                  </a:lnTo>
                  <a:lnTo>
                    <a:pt x="1240" y="21"/>
                  </a:lnTo>
                  <a:lnTo>
                    <a:pt x="1241" y="30"/>
                  </a:lnTo>
                  <a:lnTo>
                    <a:pt x="1240" y="38"/>
                  </a:lnTo>
                  <a:lnTo>
                    <a:pt x="1236" y="47"/>
                  </a:lnTo>
                  <a:lnTo>
                    <a:pt x="1231" y="53"/>
                  </a:lnTo>
                  <a:lnTo>
                    <a:pt x="1224" y="56"/>
                  </a:lnTo>
                  <a:lnTo>
                    <a:pt x="1224" y="58"/>
                  </a:lnTo>
                  <a:lnTo>
                    <a:pt x="1225" y="59"/>
                  </a:lnTo>
                  <a:lnTo>
                    <a:pt x="1227" y="61"/>
                  </a:lnTo>
                  <a:lnTo>
                    <a:pt x="1247" y="99"/>
                  </a:lnTo>
                  <a:lnTo>
                    <a:pt x="1232" y="99"/>
                  </a:lnTo>
                  <a:lnTo>
                    <a:pt x="1211" y="60"/>
                  </a:lnTo>
                  <a:lnTo>
                    <a:pt x="1191" y="60"/>
                  </a:lnTo>
                  <a:lnTo>
                    <a:pt x="1191" y="99"/>
                  </a:lnTo>
                  <a:lnTo>
                    <a:pt x="1177" y="99"/>
                  </a:lnTo>
                  <a:lnTo>
                    <a:pt x="1177" y="1"/>
                  </a:lnTo>
                  <a:close/>
                  <a:moveTo>
                    <a:pt x="1110" y="1"/>
                  </a:moveTo>
                  <a:lnTo>
                    <a:pt x="1124" y="1"/>
                  </a:lnTo>
                  <a:lnTo>
                    <a:pt x="1159" y="99"/>
                  </a:lnTo>
                  <a:lnTo>
                    <a:pt x="1145" y="99"/>
                  </a:lnTo>
                  <a:lnTo>
                    <a:pt x="1135" y="71"/>
                  </a:lnTo>
                  <a:lnTo>
                    <a:pt x="1099" y="71"/>
                  </a:lnTo>
                  <a:lnTo>
                    <a:pt x="1089" y="99"/>
                  </a:lnTo>
                  <a:lnTo>
                    <a:pt x="1075" y="99"/>
                  </a:lnTo>
                  <a:lnTo>
                    <a:pt x="1110" y="1"/>
                  </a:lnTo>
                  <a:close/>
                  <a:moveTo>
                    <a:pt x="877" y="1"/>
                  </a:moveTo>
                  <a:lnTo>
                    <a:pt x="891" y="1"/>
                  </a:lnTo>
                  <a:lnTo>
                    <a:pt x="891" y="44"/>
                  </a:lnTo>
                  <a:lnTo>
                    <a:pt x="941" y="44"/>
                  </a:lnTo>
                  <a:lnTo>
                    <a:pt x="941" y="1"/>
                  </a:lnTo>
                  <a:lnTo>
                    <a:pt x="954" y="1"/>
                  </a:lnTo>
                  <a:lnTo>
                    <a:pt x="954" y="99"/>
                  </a:lnTo>
                  <a:lnTo>
                    <a:pt x="941" y="99"/>
                  </a:lnTo>
                  <a:lnTo>
                    <a:pt x="941" y="56"/>
                  </a:lnTo>
                  <a:lnTo>
                    <a:pt x="891" y="56"/>
                  </a:lnTo>
                  <a:lnTo>
                    <a:pt x="891" y="99"/>
                  </a:lnTo>
                  <a:lnTo>
                    <a:pt x="877" y="99"/>
                  </a:lnTo>
                  <a:lnTo>
                    <a:pt x="877" y="1"/>
                  </a:lnTo>
                  <a:close/>
                  <a:moveTo>
                    <a:pt x="780" y="1"/>
                  </a:moveTo>
                  <a:lnTo>
                    <a:pt x="860" y="1"/>
                  </a:lnTo>
                  <a:lnTo>
                    <a:pt x="860" y="13"/>
                  </a:lnTo>
                  <a:lnTo>
                    <a:pt x="826" y="13"/>
                  </a:lnTo>
                  <a:lnTo>
                    <a:pt x="826" y="99"/>
                  </a:lnTo>
                  <a:lnTo>
                    <a:pt x="813" y="99"/>
                  </a:lnTo>
                  <a:lnTo>
                    <a:pt x="813" y="13"/>
                  </a:lnTo>
                  <a:lnTo>
                    <a:pt x="780" y="13"/>
                  </a:lnTo>
                  <a:lnTo>
                    <a:pt x="780" y="1"/>
                  </a:lnTo>
                  <a:close/>
                  <a:moveTo>
                    <a:pt x="725" y="1"/>
                  </a:moveTo>
                  <a:lnTo>
                    <a:pt x="738" y="1"/>
                  </a:lnTo>
                  <a:lnTo>
                    <a:pt x="738" y="87"/>
                  </a:lnTo>
                  <a:lnTo>
                    <a:pt x="781" y="87"/>
                  </a:lnTo>
                  <a:lnTo>
                    <a:pt x="781" y="99"/>
                  </a:lnTo>
                  <a:lnTo>
                    <a:pt x="725" y="99"/>
                  </a:lnTo>
                  <a:lnTo>
                    <a:pt x="725" y="1"/>
                  </a:lnTo>
                  <a:close/>
                  <a:moveTo>
                    <a:pt x="657" y="1"/>
                  </a:moveTo>
                  <a:lnTo>
                    <a:pt x="671" y="1"/>
                  </a:lnTo>
                  <a:lnTo>
                    <a:pt x="706" y="99"/>
                  </a:lnTo>
                  <a:lnTo>
                    <a:pt x="692" y="99"/>
                  </a:lnTo>
                  <a:lnTo>
                    <a:pt x="682" y="71"/>
                  </a:lnTo>
                  <a:lnTo>
                    <a:pt x="646" y="71"/>
                  </a:lnTo>
                  <a:lnTo>
                    <a:pt x="636" y="99"/>
                  </a:lnTo>
                  <a:lnTo>
                    <a:pt x="622" y="99"/>
                  </a:lnTo>
                  <a:lnTo>
                    <a:pt x="657" y="1"/>
                  </a:lnTo>
                  <a:close/>
                  <a:moveTo>
                    <a:pt x="552" y="1"/>
                  </a:moveTo>
                  <a:lnTo>
                    <a:pt x="608" y="1"/>
                  </a:lnTo>
                  <a:lnTo>
                    <a:pt x="608" y="13"/>
                  </a:lnTo>
                  <a:lnTo>
                    <a:pt x="566" y="13"/>
                  </a:lnTo>
                  <a:lnTo>
                    <a:pt x="566" y="44"/>
                  </a:lnTo>
                  <a:lnTo>
                    <a:pt x="600" y="44"/>
                  </a:lnTo>
                  <a:lnTo>
                    <a:pt x="600" y="55"/>
                  </a:lnTo>
                  <a:lnTo>
                    <a:pt x="566" y="55"/>
                  </a:lnTo>
                  <a:lnTo>
                    <a:pt x="566" y="87"/>
                  </a:lnTo>
                  <a:lnTo>
                    <a:pt x="610" y="87"/>
                  </a:lnTo>
                  <a:lnTo>
                    <a:pt x="610" y="99"/>
                  </a:lnTo>
                  <a:lnTo>
                    <a:pt x="552" y="99"/>
                  </a:lnTo>
                  <a:lnTo>
                    <a:pt x="552" y="1"/>
                  </a:lnTo>
                  <a:close/>
                  <a:moveTo>
                    <a:pt x="445" y="1"/>
                  </a:moveTo>
                  <a:lnTo>
                    <a:pt x="458" y="1"/>
                  </a:lnTo>
                  <a:lnTo>
                    <a:pt x="458" y="44"/>
                  </a:lnTo>
                  <a:lnTo>
                    <a:pt x="508" y="44"/>
                  </a:lnTo>
                  <a:lnTo>
                    <a:pt x="508" y="1"/>
                  </a:lnTo>
                  <a:lnTo>
                    <a:pt x="522" y="1"/>
                  </a:lnTo>
                  <a:lnTo>
                    <a:pt x="522" y="99"/>
                  </a:lnTo>
                  <a:lnTo>
                    <a:pt x="508" y="99"/>
                  </a:lnTo>
                  <a:lnTo>
                    <a:pt x="508" y="56"/>
                  </a:lnTo>
                  <a:lnTo>
                    <a:pt x="458" y="56"/>
                  </a:lnTo>
                  <a:lnTo>
                    <a:pt x="458" y="99"/>
                  </a:lnTo>
                  <a:lnTo>
                    <a:pt x="445" y="99"/>
                  </a:lnTo>
                  <a:lnTo>
                    <a:pt x="445" y="1"/>
                  </a:lnTo>
                  <a:close/>
                  <a:moveTo>
                    <a:pt x="314" y="1"/>
                  </a:moveTo>
                  <a:lnTo>
                    <a:pt x="350" y="1"/>
                  </a:lnTo>
                  <a:lnTo>
                    <a:pt x="355" y="2"/>
                  </a:lnTo>
                  <a:lnTo>
                    <a:pt x="359" y="3"/>
                  </a:lnTo>
                  <a:lnTo>
                    <a:pt x="361" y="4"/>
                  </a:lnTo>
                  <a:lnTo>
                    <a:pt x="368" y="7"/>
                  </a:lnTo>
                  <a:lnTo>
                    <a:pt x="374" y="13"/>
                  </a:lnTo>
                  <a:lnTo>
                    <a:pt x="377" y="21"/>
                  </a:lnTo>
                  <a:lnTo>
                    <a:pt x="378" y="30"/>
                  </a:lnTo>
                  <a:lnTo>
                    <a:pt x="377" y="38"/>
                  </a:lnTo>
                  <a:lnTo>
                    <a:pt x="373" y="47"/>
                  </a:lnTo>
                  <a:lnTo>
                    <a:pt x="368" y="53"/>
                  </a:lnTo>
                  <a:lnTo>
                    <a:pt x="360" y="56"/>
                  </a:lnTo>
                  <a:lnTo>
                    <a:pt x="361" y="57"/>
                  </a:lnTo>
                  <a:lnTo>
                    <a:pt x="361" y="58"/>
                  </a:lnTo>
                  <a:lnTo>
                    <a:pt x="362" y="59"/>
                  </a:lnTo>
                  <a:lnTo>
                    <a:pt x="364" y="61"/>
                  </a:lnTo>
                  <a:lnTo>
                    <a:pt x="384" y="99"/>
                  </a:lnTo>
                  <a:lnTo>
                    <a:pt x="368" y="99"/>
                  </a:lnTo>
                  <a:lnTo>
                    <a:pt x="348" y="60"/>
                  </a:lnTo>
                  <a:lnTo>
                    <a:pt x="327" y="60"/>
                  </a:lnTo>
                  <a:lnTo>
                    <a:pt x="327" y="99"/>
                  </a:lnTo>
                  <a:lnTo>
                    <a:pt x="314" y="99"/>
                  </a:lnTo>
                  <a:lnTo>
                    <a:pt x="314" y="1"/>
                  </a:lnTo>
                  <a:close/>
                  <a:moveTo>
                    <a:pt x="209" y="1"/>
                  </a:moveTo>
                  <a:lnTo>
                    <a:pt x="223" y="1"/>
                  </a:lnTo>
                  <a:lnTo>
                    <a:pt x="223" y="64"/>
                  </a:lnTo>
                  <a:lnTo>
                    <a:pt x="224" y="72"/>
                  </a:lnTo>
                  <a:lnTo>
                    <a:pt x="227" y="79"/>
                  </a:lnTo>
                  <a:lnTo>
                    <a:pt x="232" y="84"/>
                  </a:lnTo>
                  <a:lnTo>
                    <a:pt x="239" y="87"/>
                  </a:lnTo>
                  <a:lnTo>
                    <a:pt x="247" y="88"/>
                  </a:lnTo>
                  <a:lnTo>
                    <a:pt x="255" y="87"/>
                  </a:lnTo>
                  <a:lnTo>
                    <a:pt x="262" y="84"/>
                  </a:lnTo>
                  <a:lnTo>
                    <a:pt x="267" y="79"/>
                  </a:lnTo>
                  <a:lnTo>
                    <a:pt x="270" y="72"/>
                  </a:lnTo>
                  <a:lnTo>
                    <a:pt x="272" y="64"/>
                  </a:lnTo>
                  <a:lnTo>
                    <a:pt x="272" y="1"/>
                  </a:lnTo>
                  <a:lnTo>
                    <a:pt x="285" y="1"/>
                  </a:lnTo>
                  <a:lnTo>
                    <a:pt x="285" y="64"/>
                  </a:lnTo>
                  <a:lnTo>
                    <a:pt x="284" y="74"/>
                  </a:lnTo>
                  <a:lnTo>
                    <a:pt x="280" y="83"/>
                  </a:lnTo>
                  <a:lnTo>
                    <a:pt x="275" y="91"/>
                  </a:lnTo>
                  <a:lnTo>
                    <a:pt x="267" y="96"/>
                  </a:lnTo>
                  <a:lnTo>
                    <a:pt x="258" y="99"/>
                  </a:lnTo>
                  <a:lnTo>
                    <a:pt x="247" y="101"/>
                  </a:lnTo>
                  <a:lnTo>
                    <a:pt x="237" y="99"/>
                  </a:lnTo>
                  <a:lnTo>
                    <a:pt x="227" y="96"/>
                  </a:lnTo>
                  <a:lnTo>
                    <a:pt x="220" y="91"/>
                  </a:lnTo>
                  <a:lnTo>
                    <a:pt x="214" y="83"/>
                  </a:lnTo>
                  <a:lnTo>
                    <a:pt x="210" y="74"/>
                  </a:lnTo>
                  <a:lnTo>
                    <a:pt x="209" y="64"/>
                  </a:lnTo>
                  <a:lnTo>
                    <a:pt x="209" y="1"/>
                  </a:lnTo>
                  <a:close/>
                  <a:moveTo>
                    <a:pt x="0" y="1"/>
                  </a:moveTo>
                  <a:lnTo>
                    <a:pt x="16" y="1"/>
                  </a:lnTo>
                  <a:lnTo>
                    <a:pt x="34" y="33"/>
                  </a:lnTo>
                  <a:lnTo>
                    <a:pt x="36" y="37"/>
                  </a:lnTo>
                  <a:lnTo>
                    <a:pt x="37" y="41"/>
                  </a:lnTo>
                  <a:lnTo>
                    <a:pt x="40" y="46"/>
                  </a:lnTo>
                  <a:lnTo>
                    <a:pt x="40" y="44"/>
                  </a:lnTo>
                  <a:lnTo>
                    <a:pt x="41" y="42"/>
                  </a:lnTo>
                  <a:lnTo>
                    <a:pt x="46" y="33"/>
                  </a:lnTo>
                  <a:lnTo>
                    <a:pt x="63" y="1"/>
                  </a:lnTo>
                  <a:lnTo>
                    <a:pt x="78" y="1"/>
                  </a:lnTo>
                  <a:lnTo>
                    <a:pt x="46" y="58"/>
                  </a:lnTo>
                  <a:lnTo>
                    <a:pt x="46" y="99"/>
                  </a:lnTo>
                  <a:lnTo>
                    <a:pt x="33" y="99"/>
                  </a:lnTo>
                  <a:lnTo>
                    <a:pt x="33" y="58"/>
                  </a:lnTo>
                  <a:lnTo>
                    <a:pt x="0" y="1"/>
                  </a:lnTo>
                  <a:close/>
                  <a:moveTo>
                    <a:pt x="1027" y="0"/>
                  </a:moveTo>
                  <a:lnTo>
                    <a:pt x="1038" y="1"/>
                  </a:lnTo>
                  <a:lnTo>
                    <a:pt x="1047" y="3"/>
                  </a:lnTo>
                  <a:lnTo>
                    <a:pt x="1054" y="6"/>
                  </a:lnTo>
                  <a:lnTo>
                    <a:pt x="1059" y="9"/>
                  </a:lnTo>
                  <a:lnTo>
                    <a:pt x="1061" y="11"/>
                  </a:lnTo>
                  <a:lnTo>
                    <a:pt x="1062" y="12"/>
                  </a:lnTo>
                  <a:lnTo>
                    <a:pt x="1055" y="23"/>
                  </a:lnTo>
                  <a:lnTo>
                    <a:pt x="1054" y="22"/>
                  </a:lnTo>
                  <a:lnTo>
                    <a:pt x="1052" y="20"/>
                  </a:lnTo>
                  <a:lnTo>
                    <a:pt x="1048" y="17"/>
                  </a:lnTo>
                  <a:lnTo>
                    <a:pt x="1042" y="15"/>
                  </a:lnTo>
                  <a:lnTo>
                    <a:pt x="1036" y="12"/>
                  </a:lnTo>
                  <a:lnTo>
                    <a:pt x="1027" y="12"/>
                  </a:lnTo>
                  <a:lnTo>
                    <a:pt x="1017" y="13"/>
                  </a:lnTo>
                  <a:lnTo>
                    <a:pt x="1009" y="17"/>
                  </a:lnTo>
                  <a:lnTo>
                    <a:pt x="1002" y="23"/>
                  </a:lnTo>
                  <a:lnTo>
                    <a:pt x="996" y="30"/>
                  </a:lnTo>
                  <a:lnTo>
                    <a:pt x="993" y="40"/>
                  </a:lnTo>
                  <a:lnTo>
                    <a:pt x="992" y="49"/>
                  </a:lnTo>
                  <a:lnTo>
                    <a:pt x="993" y="59"/>
                  </a:lnTo>
                  <a:lnTo>
                    <a:pt x="996" y="68"/>
                  </a:lnTo>
                  <a:lnTo>
                    <a:pt x="1002" y="77"/>
                  </a:lnTo>
                  <a:lnTo>
                    <a:pt x="1009" y="83"/>
                  </a:lnTo>
                  <a:lnTo>
                    <a:pt x="1018" y="86"/>
                  </a:lnTo>
                  <a:lnTo>
                    <a:pt x="1028" y="88"/>
                  </a:lnTo>
                  <a:lnTo>
                    <a:pt x="1037" y="87"/>
                  </a:lnTo>
                  <a:lnTo>
                    <a:pt x="1044" y="85"/>
                  </a:lnTo>
                  <a:lnTo>
                    <a:pt x="1050" y="82"/>
                  </a:lnTo>
                  <a:lnTo>
                    <a:pt x="1054" y="78"/>
                  </a:lnTo>
                  <a:lnTo>
                    <a:pt x="1057" y="76"/>
                  </a:lnTo>
                  <a:lnTo>
                    <a:pt x="1058" y="75"/>
                  </a:lnTo>
                  <a:lnTo>
                    <a:pt x="1065" y="85"/>
                  </a:lnTo>
                  <a:lnTo>
                    <a:pt x="1064" y="86"/>
                  </a:lnTo>
                  <a:lnTo>
                    <a:pt x="1061" y="88"/>
                  </a:lnTo>
                  <a:lnTo>
                    <a:pt x="1058" y="91"/>
                  </a:lnTo>
                  <a:lnTo>
                    <a:pt x="1052" y="95"/>
                  </a:lnTo>
                  <a:lnTo>
                    <a:pt x="1045" y="97"/>
                  </a:lnTo>
                  <a:lnTo>
                    <a:pt x="1037" y="99"/>
                  </a:lnTo>
                  <a:lnTo>
                    <a:pt x="1027" y="101"/>
                  </a:lnTo>
                  <a:lnTo>
                    <a:pt x="1016" y="99"/>
                  </a:lnTo>
                  <a:lnTo>
                    <a:pt x="1005" y="96"/>
                  </a:lnTo>
                  <a:lnTo>
                    <a:pt x="996" y="90"/>
                  </a:lnTo>
                  <a:lnTo>
                    <a:pt x="988" y="82"/>
                  </a:lnTo>
                  <a:lnTo>
                    <a:pt x="983" y="72"/>
                  </a:lnTo>
                  <a:lnTo>
                    <a:pt x="979" y="61"/>
                  </a:lnTo>
                  <a:lnTo>
                    <a:pt x="978" y="49"/>
                  </a:lnTo>
                  <a:lnTo>
                    <a:pt x="979" y="38"/>
                  </a:lnTo>
                  <a:lnTo>
                    <a:pt x="983" y="27"/>
                  </a:lnTo>
                  <a:lnTo>
                    <a:pt x="988" y="18"/>
                  </a:lnTo>
                  <a:lnTo>
                    <a:pt x="996" y="10"/>
                  </a:lnTo>
                  <a:lnTo>
                    <a:pt x="1005" y="5"/>
                  </a:lnTo>
                  <a:lnTo>
                    <a:pt x="1016" y="1"/>
                  </a:lnTo>
                  <a:lnTo>
                    <a:pt x="1027" y="0"/>
                  </a:lnTo>
                  <a:close/>
                  <a:moveTo>
                    <a:pt x="138" y="0"/>
                  </a:moveTo>
                  <a:lnTo>
                    <a:pt x="149" y="1"/>
                  </a:lnTo>
                  <a:lnTo>
                    <a:pt x="160" y="5"/>
                  </a:lnTo>
                  <a:lnTo>
                    <a:pt x="169" y="10"/>
                  </a:lnTo>
                  <a:lnTo>
                    <a:pt x="176" y="18"/>
                  </a:lnTo>
                  <a:lnTo>
                    <a:pt x="182" y="27"/>
                  </a:lnTo>
                  <a:lnTo>
                    <a:pt x="186" y="38"/>
                  </a:lnTo>
                  <a:lnTo>
                    <a:pt x="187" y="49"/>
                  </a:lnTo>
                  <a:lnTo>
                    <a:pt x="186" y="61"/>
                  </a:lnTo>
                  <a:lnTo>
                    <a:pt x="182" y="72"/>
                  </a:lnTo>
                  <a:lnTo>
                    <a:pt x="176" y="82"/>
                  </a:lnTo>
                  <a:lnTo>
                    <a:pt x="169" y="90"/>
                  </a:lnTo>
                  <a:lnTo>
                    <a:pt x="160" y="96"/>
                  </a:lnTo>
                  <a:lnTo>
                    <a:pt x="149" y="99"/>
                  </a:lnTo>
                  <a:lnTo>
                    <a:pt x="138" y="101"/>
                  </a:lnTo>
                  <a:lnTo>
                    <a:pt x="126" y="99"/>
                  </a:lnTo>
                  <a:lnTo>
                    <a:pt x="115" y="96"/>
                  </a:lnTo>
                  <a:lnTo>
                    <a:pt x="106" y="90"/>
                  </a:lnTo>
                  <a:lnTo>
                    <a:pt x="99" y="82"/>
                  </a:lnTo>
                  <a:lnTo>
                    <a:pt x="93" y="72"/>
                  </a:lnTo>
                  <a:lnTo>
                    <a:pt x="89" y="61"/>
                  </a:lnTo>
                  <a:lnTo>
                    <a:pt x="88" y="49"/>
                  </a:lnTo>
                  <a:lnTo>
                    <a:pt x="89" y="38"/>
                  </a:lnTo>
                  <a:lnTo>
                    <a:pt x="93" y="27"/>
                  </a:lnTo>
                  <a:lnTo>
                    <a:pt x="99" y="18"/>
                  </a:lnTo>
                  <a:lnTo>
                    <a:pt x="106" y="10"/>
                  </a:lnTo>
                  <a:lnTo>
                    <a:pt x="115" y="5"/>
                  </a:lnTo>
                  <a:lnTo>
                    <a:pt x="126" y="1"/>
                  </a:lnTo>
                  <a:lnTo>
                    <a:pt x="138" y="0"/>
                  </a:lnTo>
                  <a:close/>
                </a:path>
              </a:pathLst>
            </a:custGeom>
            <a:solidFill>
              <a:srgbClr val="FFFFFF"/>
            </a:solidFill>
            <a:ln w="0">
              <a:solidFill>
                <a:srgbClr val="FFFFFF"/>
              </a:solidFill>
              <a:round/>
              <a:headEnd/>
              <a:tailEnd/>
            </a:ln>
          </p:spPr>
          <p:txBody>
            <a:bodyPr>
              <a:prstTxWarp prst="textNoShape">
                <a:avLst/>
              </a:prstTxWarp>
            </a:bodyPr>
            <a:lstStyle/>
            <a:p>
              <a:endParaRPr lang="en-US" sz="1800">
                <a:latin typeface="Calibri" pitchFamily="84" charset="0"/>
                <a:ea typeface="Calibri" pitchFamily="84" charset="0"/>
                <a:cs typeface="Calibri" pitchFamily="84" charset="0"/>
              </a:endParaRPr>
            </a:p>
          </p:txBody>
        </p:sp>
        <p:sp>
          <p:nvSpPr>
            <p:cNvPr id="9232" name="Freeform 7"/>
            <p:cNvSpPr>
              <a:spLocks/>
            </p:cNvSpPr>
            <p:nvPr/>
          </p:nvSpPr>
          <p:spPr bwMode="auto">
            <a:xfrm>
              <a:off x="1488" y="10535"/>
              <a:ext cx="209" cy="211"/>
            </a:xfrm>
            <a:custGeom>
              <a:avLst/>
              <a:gdLst>
                <a:gd name="T0" fmla="*/ 105 w 209"/>
                <a:gd name="T1" fmla="*/ 0 h 211"/>
                <a:gd name="T2" fmla="*/ 123 w 209"/>
                <a:gd name="T3" fmla="*/ 2 h 211"/>
                <a:gd name="T4" fmla="*/ 141 w 209"/>
                <a:gd name="T5" fmla="*/ 7 h 211"/>
                <a:gd name="T6" fmla="*/ 157 w 209"/>
                <a:gd name="T7" fmla="*/ 14 h 211"/>
                <a:gd name="T8" fmla="*/ 172 w 209"/>
                <a:gd name="T9" fmla="*/ 25 h 211"/>
                <a:gd name="T10" fmla="*/ 184 w 209"/>
                <a:gd name="T11" fmla="*/ 38 h 211"/>
                <a:gd name="T12" fmla="*/ 194 w 209"/>
                <a:gd name="T13" fmla="*/ 52 h 211"/>
                <a:gd name="T14" fmla="*/ 202 w 209"/>
                <a:gd name="T15" fmla="*/ 69 h 211"/>
                <a:gd name="T16" fmla="*/ 207 w 209"/>
                <a:gd name="T17" fmla="*/ 86 h 211"/>
                <a:gd name="T18" fmla="*/ 209 w 209"/>
                <a:gd name="T19" fmla="*/ 105 h 211"/>
                <a:gd name="T20" fmla="*/ 207 w 209"/>
                <a:gd name="T21" fmla="*/ 124 h 211"/>
                <a:gd name="T22" fmla="*/ 202 w 209"/>
                <a:gd name="T23" fmla="*/ 142 h 211"/>
                <a:gd name="T24" fmla="*/ 194 w 209"/>
                <a:gd name="T25" fmla="*/ 159 h 211"/>
                <a:gd name="T26" fmla="*/ 184 w 209"/>
                <a:gd name="T27" fmla="*/ 173 h 211"/>
                <a:gd name="T28" fmla="*/ 172 w 209"/>
                <a:gd name="T29" fmla="*/ 186 h 211"/>
                <a:gd name="T30" fmla="*/ 157 w 209"/>
                <a:gd name="T31" fmla="*/ 196 h 211"/>
                <a:gd name="T32" fmla="*/ 141 w 209"/>
                <a:gd name="T33" fmla="*/ 204 h 211"/>
                <a:gd name="T34" fmla="*/ 123 w 209"/>
                <a:gd name="T35" fmla="*/ 209 h 211"/>
                <a:gd name="T36" fmla="*/ 105 w 209"/>
                <a:gd name="T37" fmla="*/ 211 h 211"/>
                <a:gd name="T38" fmla="*/ 86 w 209"/>
                <a:gd name="T39" fmla="*/ 209 h 211"/>
                <a:gd name="T40" fmla="*/ 68 w 209"/>
                <a:gd name="T41" fmla="*/ 204 h 211"/>
                <a:gd name="T42" fmla="*/ 52 w 209"/>
                <a:gd name="T43" fmla="*/ 196 h 211"/>
                <a:gd name="T44" fmla="*/ 37 w 209"/>
                <a:gd name="T45" fmla="*/ 186 h 211"/>
                <a:gd name="T46" fmla="*/ 25 w 209"/>
                <a:gd name="T47" fmla="*/ 173 h 211"/>
                <a:gd name="T48" fmla="*/ 15 w 209"/>
                <a:gd name="T49" fmla="*/ 159 h 211"/>
                <a:gd name="T50" fmla="*/ 7 w 209"/>
                <a:gd name="T51" fmla="*/ 142 h 211"/>
                <a:gd name="T52" fmla="*/ 2 w 209"/>
                <a:gd name="T53" fmla="*/ 124 h 211"/>
                <a:gd name="T54" fmla="*/ 0 w 209"/>
                <a:gd name="T55" fmla="*/ 105 h 211"/>
                <a:gd name="T56" fmla="*/ 2 w 209"/>
                <a:gd name="T57" fmla="*/ 86 h 211"/>
                <a:gd name="T58" fmla="*/ 7 w 209"/>
                <a:gd name="T59" fmla="*/ 69 h 211"/>
                <a:gd name="T60" fmla="*/ 15 w 209"/>
                <a:gd name="T61" fmla="*/ 52 h 211"/>
                <a:gd name="T62" fmla="*/ 25 w 209"/>
                <a:gd name="T63" fmla="*/ 38 h 211"/>
                <a:gd name="T64" fmla="*/ 37 w 209"/>
                <a:gd name="T65" fmla="*/ 25 h 211"/>
                <a:gd name="T66" fmla="*/ 52 w 209"/>
                <a:gd name="T67" fmla="*/ 14 h 211"/>
                <a:gd name="T68" fmla="*/ 68 w 209"/>
                <a:gd name="T69" fmla="*/ 7 h 211"/>
                <a:gd name="T70" fmla="*/ 86 w 209"/>
                <a:gd name="T71" fmla="*/ 2 h 211"/>
                <a:gd name="T72" fmla="*/ 105 w 209"/>
                <a:gd name="T73" fmla="*/ 0 h 2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9"/>
                <a:gd name="T112" fmla="*/ 0 h 211"/>
                <a:gd name="T113" fmla="*/ 209 w 209"/>
                <a:gd name="T114" fmla="*/ 211 h 2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9" h="211">
                  <a:moveTo>
                    <a:pt x="105" y="0"/>
                  </a:moveTo>
                  <a:lnTo>
                    <a:pt x="123" y="2"/>
                  </a:lnTo>
                  <a:lnTo>
                    <a:pt x="141" y="7"/>
                  </a:lnTo>
                  <a:lnTo>
                    <a:pt x="157" y="14"/>
                  </a:lnTo>
                  <a:lnTo>
                    <a:pt x="172" y="25"/>
                  </a:lnTo>
                  <a:lnTo>
                    <a:pt x="184" y="38"/>
                  </a:lnTo>
                  <a:lnTo>
                    <a:pt x="194" y="52"/>
                  </a:lnTo>
                  <a:lnTo>
                    <a:pt x="202" y="69"/>
                  </a:lnTo>
                  <a:lnTo>
                    <a:pt x="207" y="86"/>
                  </a:lnTo>
                  <a:lnTo>
                    <a:pt x="209" y="105"/>
                  </a:lnTo>
                  <a:lnTo>
                    <a:pt x="207" y="124"/>
                  </a:lnTo>
                  <a:lnTo>
                    <a:pt x="202" y="142"/>
                  </a:lnTo>
                  <a:lnTo>
                    <a:pt x="194" y="159"/>
                  </a:lnTo>
                  <a:lnTo>
                    <a:pt x="184" y="173"/>
                  </a:lnTo>
                  <a:lnTo>
                    <a:pt x="172" y="186"/>
                  </a:lnTo>
                  <a:lnTo>
                    <a:pt x="157" y="196"/>
                  </a:lnTo>
                  <a:lnTo>
                    <a:pt x="141" y="204"/>
                  </a:lnTo>
                  <a:lnTo>
                    <a:pt x="123" y="209"/>
                  </a:lnTo>
                  <a:lnTo>
                    <a:pt x="105" y="211"/>
                  </a:lnTo>
                  <a:lnTo>
                    <a:pt x="86" y="209"/>
                  </a:lnTo>
                  <a:lnTo>
                    <a:pt x="68" y="204"/>
                  </a:lnTo>
                  <a:lnTo>
                    <a:pt x="52" y="196"/>
                  </a:lnTo>
                  <a:lnTo>
                    <a:pt x="37" y="186"/>
                  </a:lnTo>
                  <a:lnTo>
                    <a:pt x="25" y="173"/>
                  </a:lnTo>
                  <a:lnTo>
                    <a:pt x="15" y="159"/>
                  </a:lnTo>
                  <a:lnTo>
                    <a:pt x="7" y="142"/>
                  </a:lnTo>
                  <a:lnTo>
                    <a:pt x="2" y="124"/>
                  </a:lnTo>
                  <a:lnTo>
                    <a:pt x="0" y="105"/>
                  </a:lnTo>
                  <a:lnTo>
                    <a:pt x="2" y="86"/>
                  </a:lnTo>
                  <a:lnTo>
                    <a:pt x="7" y="69"/>
                  </a:lnTo>
                  <a:lnTo>
                    <a:pt x="15" y="52"/>
                  </a:lnTo>
                  <a:lnTo>
                    <a:pt x="25" y="38"/>
                  </a:lnTo>
                  <a:lnTo>
                    <a:pt x="37" y="25"/>
                  </a:lnTo>
                  <a:lnTo>
                    <a:pt x="52" y="14"/>
                  </a:lnTo>
                  <a:lnTo>
                    <a:pt x="68" y="7"/>
                  </a:lnTo>
                  <a:lnTo>
                    <a:pt x="86" y="2"/>
                  </a:lnTo>
                  <a:lnTo>
                    <a:pt x="105" y="0"/>
                  </a:lnTo>
                  <a:close/>
                </a:path>
              </a:pathLst>
            </a:custGeom>
            <a:solidFill>
              <a:srgbClr val="FFC000"/>
            </a:solidFill>
            <a:ln w="0">
              <a:noFill/>
              <a:round/>
              <a:headEnd/>
              <a:tailEnd/>
            </a:ln>
          </p:spPr>
          <p:txBody>
            <a:bodyPr>
              <a:prstTxWarp prst="textNoShape">
                <a:avLst/>
              </a:prstTxWarp>
            </a:bodyPr>
            <a:lstStyle/>
            <a:p>
              <a:endParaRPr lang="en-US" sz="1800">
                <a:latin typeface="Calibri" pitchFamily="84" charset="0"/>
                <a:ea typeface="Calibri" pitchFamily="84" charset="0"/>
                <a:cs typeface="Calibri" pitchFamily="84" charset="0"/>
              </a:endParaRPr>
            </a:p>
          </p:txBody>
        </p:sp>
        <p:cxnSp>
          <p:nvCxnSpPr>
            <p:cNvPr id="9233" name="AutoShape 8"/>
            <p:cNvCxnSpPr>
              <a:cxnSpLocks noChangeShapeType="1"/>
            </p:cNvCxnSpPr>
            <p:nvPr/>
          </p:nvCxnSpPr>
          <p:spPr bwMode="auto">
            <a:xfrm>
              <a:off x="602" y="11266"/>
              <a:ext cx="1661" cy="0"/>
            </a:xfrm>
            <a:prstGeom prst="straightConnector1">
              <a:avLst/>
            </a:prstGeom>
            <a:noFill/>
            <a:ln w="12700">
              <a:solidFill>
                <a:srgbClr val="FFFFFF"/>
              </a:solidFill>
              <a:round/>
              <a:headEnd/>
              <a:tailEnd/>
            </a:ln>
          </p:spPr>
        </p:cxnSp>
      </p:grpSp>
      <p:grpSp>
        <p:nvGrpSpPr>
          <p:cNvPr id="9221" name="Group 11"/>
          <p:cNvGrpSpPr>
            <a:grpSpLocks/>
          </p:cNvGrpSpPr>
          <p:nvPr/>
        </p:nvGrpSpPr>
        <p:grpSpPr bwMode="auto">
          <a:xfrm>
            <a:off x="228600" y="5867400"/>
            <a:ext cx="3429000" cy="790575"/>
            <a:chOff x="76200" y="5852100"/>
            <a:chExt cx="3429000" cy="791008"/>
          </a:xfrm>
        </p:grpSpPr>
        <p:sp>
          <p:nvSpPr>
            <p:cNvPr id="9228" name="TextBox 12"/>
            <p:cNvSpPr txBox="1">
              <a:spLocks noChangeArrowheads="1"/>
            </p:cNvSpPr>
            <p:nvPr/>
          </p:nvSpPr>
          <p:spPr bwMode="auto">
            <a:xfrm>
              <a:off x="76200" y="6004583"/>
              <a:ext cx="1914525" cy="638525"/>
            </a:xfrm>
            <a:prstGeom prst="rect">
              <a:avLst/>
            </a:prstGeom>
            <a:noFill/>
            <a:ln w="9525">
              <a:noFill/>
              <a:miter lim="800000"/>
              <a:headEnd/>
              <a:tailEnd/>
            </a:ln>
          </p:spPr>
          <p:txBody>
            <a:bodyPr>
              <a:prstTxWarp prst="textNoShape">
                <a:avLst/>
              </a:prstTxWarp>
              <a:spAutoFit/>
            </a:bodyPr>
            <a:lstStyle/>
            <a:p>
              <a:r>
                <a:rPr lang="en-US" sz="900">
                  <a:latin typeface="Calibri" pitchFamily="84" charset="0"/>
                  <a:ea typeface="Calibri" pitchFamily="84" charset="0"/>
                  <a:cs typeface="Calibri" pitchFamily="84" charset="0"/>
                </a:rPr>
                <a:t>P: 212.854.6196   |   F: 212.854.8725</a:t>
              </a:r>
            </a:p>
            <a:p>
              <a:r>
                <a:rPr lang="en-US" sz="900">
                  <a:latin typeface="Calibri" pitchFamily="84" charset="0"/>
                  <a:ea typeface="Calibri" pitchFamily="84" charset="0"/>
                  <a:cs typeface="Calibri" pitchFamily="84" charset="0"/>
                </a:rPr>
                <a:t>351 Engineering Terrace</a:t>
              </a:r>
            </a:p>
            <a:p>
              <a:r>
                <a:rPr lang="en-US" sz="900">
                  <a:latin typeface="Calibri" pitchFamily="84" charset="0"/>
                  <a:ea typeface="Calibri" pitchFamily="84" charset="0"/>
                  <a:cs typeface="Calibri" pitchFamily="84" charset="0"/>
                </a:rPr>
                <a:t>1210 Amsterdam Ave</a:t>
              </a:r>
            </a:p>
            <a:p>
              <a:r>
                <a:rPr lang="en-US" sz="900">
                  <a:latin typeface="Calibri" pitchFamily="84" charset="0"/>
                  <a:ea typeface="Calibri" pitchFamily="84" charset="0"/>
                  <a:cs typeface="Calibri" pitchFamily="84" charset="0"/>
                </a:rPr>
                <a:t>New York, NY 10027</a:t>
              </a:r>
            </a:p>
          </p:txBody>
        </p:sp>
        <p:sp>
          <p:nvSpPr>
            <p:cNvPr id="9229" name="TextBox 13"/>
            <p:cNvSpPr txBox="1">
              <a:spLocks noChangeArrowheads="1"/>
            </p:cNvSpPr>
            <p:nvPr/>
          </p:nvSpPr>
          <p:spPr bwMode="auto">
            <a:xfrm>
              <a:off x="2133600" y="6155395"/>
              <a:ext cx="1371600" cy="228663"/>
            </a:xfrm>
            <a:prstGeom prst="rect">
              <a:avLst/>
            </a:prstGeom>
            <a:noFill/>
            <a:ln w="9525">
              <a:noFill/>
              <a:miter lim="800000"/>
              <a:headEnd/>
              <a:tailEnd/>
            </a:ln>
          </p:spPr>
          <p:txBody>
            <a:bodyPr>
              <a:prstTxWarp prst="textNoShape">
                <a:avLst/>
              </a:prstTxWarp>
              <a:spAutoFit/>
            </a:bodyPr>
            <a:lstStyle/>
            <a:p>
              <a:r>
                <a:rPr lang="en-US" sz="900">
                  <a:latin typeface="Calibri" pitchFamily="84" charset="0"/>
                  <a:ea typeface="Calibri" pitchFamily="84" charset="0"/>
                  <a:cs typeface="Calibri" pitchFamily="84" charset="0"/>
                </a:rPr>
                <a:t>incuvive.weebly.com</a:t>
              </a:r>
            </a:p>
          </p:txBody>
        </p:sp>
        <p:sp>
          <p:nvSpPr>
            <p:cNvPr id="9230" name="TextBox 15"/>
            <p:cNvSpPr txBox="1">
              <a:spLocks noChangeArrowheads="1"/>
            </p:cNvSpPr>
            <p:nvPr/>
          </p:nvSpPr>
          <p:spPr bwMode="auto">
            <a:xfrm>
              <a:off x="1752600" y="5852100"/>
              <a:ext cx="228600" cy="778088"/>
            </a:xfrm>
            <a:prstGeom prst="rect">
              <a:avLst/>
            </a:prstGeom>
            <a:noFill/>
            <a:ln w="9525">
              <a:noFill/>
              <a:miter lim="800000"/>
              <a:headEnd/>
              <a:tailEnd/>
            </a:ln>
          </p:spPr>
          <p:txBody>
            <a:bodyPr>
              <a:prstTxWarp prst="textNoShape">
                <a:avLst/>
              </a:prstTxWarp>
              <a:spAutoFit/>
            </a:bodyPr>
            <a:lstStyle/>
            <a:p>
              <a:r>
                <a:rPr lang="en-US" sz="4500">
                  <a:latin typeface="Calibri" pitchFamily="84" charset="0"/>
                  <a:ea typeface="Calibri" pitchFamily="84" charset="0"/>
                  <a:cs typeface="Calibri" pitchFamily="84" charset="0"/>
                </a:rPr>
                <a:t>|</a:t>
              </a:r>
            </a:p>
          </p:txBody>
        </p:sp>
      </p:grpSp>
      <p:grpSp>
        <p:nvGrpSpPr>
          <p:cNvPr id="9222" name="Group 18"/>
          <p:cNvGrpSpPr>
            <a:grpSpLocks/>
          </p:cNvGrpSpPr>
          <p:nvPr/>
        </p:nvGrpSpPr>
        <p:grpSpPr bwMode="auto">
          <a:xfrm>
            <a:off x="304800" y="241300"/>
            <a:ext cx="2917825" cy="1892300"/>
            <a:chOff x="771178" y="312174"/>
            <a:chExt cx="1841855" cy="1218305"/>
          </a:xfrm>
        </p:grpSpPr>
        <p:pic>
          <p:nvPicPr>
            <p:cNvPr id="9226" name="Picture 1"/>
            <p:cNvPicPr>
              <a:picLocks noChangeAspect="1"/>
            </p:cNvPicPr>
            <p:nvPr/>
          </p:nvPicPr>
          <p:blipFill>
            <a:blip r:embed="rId4"/>
            <a:srcRect l="11630" t="4903" r="11630" b="22058"/>
            <a:stretch>
              <a:fillRect/>
            </a:stretch>
          </p:blipFill>
          <p:spPr bwMode="auto">
            <a:xfrm>
              <a:off x="841419" y="312174"/>
              <a:ext cx="1771614" cy="1218305"/>
            </a:xfrm>
            <a:prstGeom prst="rect">
              <a:avLst/>
            </a:prstGeom>
            <a:noFill/>
            <a:ln w="9525">
              <a:noFill/>
              <a:miter lim="800000"/>
              <a:headEnd/>
              <a:tailEnd/>
            </a:ln>
          </p:spPr>
        </p:pic>
        <p:cxnSp>
          <p:nvCxnSpPr>
            <p:cNvPr id="9227" name="AutoShape 8"/>
            <p:cNvCxnSpPr>
              <a:cxnSpLocks noChangeShapeType="1"/>
            </p:cNvCxnSpPr>
            <p:nvPr/>
          </p:nvCxnSpPr>
          <p:spPr bwMode="auto">
            <a:xfrm>
              <a:off x="771178" y="1285183"/>
              <a:ext cx="1779630" cy="0"/>
            </a:xfrm>
            <a:prstGeom prst="straightConnector1">
              <a:avLst/>
            </a:prstGeom>
            <a:noFill/>
            <a:ln w="12700">
              <a:solidFill>
                <a:srgbClr val="FFFFFF"/>
              </a:solidFill>
              <a:round/>
              <a:headEnd/>
              <a:tailEnd/>
            </a:ln>
          </p:spPr>
        </p:cxnSp>
      </p:grpSp>
      <p:pic>
        <p:nvPicPr>
          <p:cNvPr id="9223" name="Picture Placeholder 17"/>
          <p:cNvPicPr>
            <a:picLocks noGrp="1" noChangeAspect="1"/>
          </p:cNvPicPr>
          <p:nvPr>
            <p:ph type="pic" sz="quarter" idx="16"/>
          </p:nvPr>
        </p:nvPicPr>
        <p:blipFill>
          <a:blip r:embed="rId5"/>
          <a:srcRect t="95" b="95"/>
          <a:stretch>
            <a:fillRect/>
          </a:stretch>
        </p:blipFill>
        <p:spPr bwMode="auto">
          <a:xfrm>
            <a:off x="171450" y="2451100"/>
            <a:ext cx="5105400" cy="1663700"/>
          </a:xfrm>
          <a:noFill/>
          <a:ln>
            <a:miter lim="800000"/>
            <a:headEnd/>
            <a:tailEnd/>
          </a:ln>
        </p:spPr>
      </p:pic>
      <p:sp>
        <p:nvSpPr>
          <p:cNvPr id="9224" name="Text Placeholder 2"/>
          <p:cNvSpPr txBox="1">
            <a:spLocks/>
          </p:cNvSpPr>
          <p:nvPr/>
        </p:nvSpPr>
        <p:spPr bwMode="auto">
          <a:xfrm>
            <a:off x="5775325" y="2514600"/>
            <a:ext cx="3352800" cy="1752600"/>
          </a:xfrm>
          <a:prstGeom prst="rect">
            <a:avLst/>
          </a:prstGeom>
          <a:noFill/>
          <a:ln w="9525">
            <a:noFill/>
            <a:miter lim="800000"/>
            <a:headEnd/>
            <a:tailEnd/>
          </a:ln>
        </p:spPr>
        <p:txBody>
          <a:bodyPr>
            <a:prstTxWarp prst="textNoShape">
              <a:avLst/>
            </a:prstTxWarp>
          </a:bodyPr>
          <a:lstStyle/>
          <a:p>
            <a:pPr algn="r">
              <a:spcBef>
                <a:spcPct val="20000"/>
              </a:spcBef>
              <a:buFont typeface="Arial" pitchFamily="84" charset="0"/>
              <a:buNone/>
            </a:pPr>
            <a:r>
              <a:rPr lang="en-US" sz="1600" b="1">
                <a:latin typeface="Calibri" pitchFamily="84" charset="0"/>
                <a:ea typeface="Calibri" pitchFamily="84" charset="0"/>
                <a:cs typeface="Calibri" pitchFamily="84" charset="0"/>
              </a:rPr>
              <a:t>Indy Bekerie</a:t>
            </a:r>
          </a:p>
          <a:p>
            <a:pPr algn="r">
              <a:spcBef>
                <a:spcPct val="20000"/>
              </a:spcBef>
              <a:buFont typeface="Arial" pitchFamily="84" charset="0"/>
              <a:buNone/>
            </a:pPr>
            <a:r>
              <a:rPr lang="en-US" sz="1600" b="1">
                <a:latin typeface="Calibri" pitchFamily="84" charset="0"/>
                <a:ea typeface="Calibri" pitchFamily="84" charset="0"/>
                <a:cs typeface="Calibri" pitchFamily="84" charset="0"/>
              </a:rPr>
              <a:t>Annabelle Chu</a:t>
            </a:r>
          </a:p>
          <a:p>
            <a:pPr algn="r">
              <a:spcBef>
                <a:spcPct val="20000"/>
              </a:spcBef>
              <a:buFont typeface="Arial" pitchFamily="84" charset="0"/>
              <a:buNone/>
            </a:pPr>
            <a:r>
              <a:rPr lang="en-US" sz="1600" b="1">
                <a:latin typeface="Calibri" pitchFamily="84" charset="0"/>
                <a:ea typeface="Calibri" pitchFamily="84" charset="0"/>
                <a:cs typeface="Calibri" pitchFamily="84" charset="0"/>
              </a:rPr>
              <a:t>Leeanna Hyacinth</a:t>
            </a:r>
          </a:p>
          <a:p>
            <a:pPr algn="r">
              <a:spcBef>
                <a:spcPct val="20000"/>
              </a:spcBef>
              <a:buFont typeface="Arial" pitchFamily="84" charset="0"/>
              <a:buNone/>
            </a:pPr>
            <a:r>
              <a:rPr lang="en-US" sz="1600" b="1">
                <a:latin typeface="Calibri" pitchFamily="84" charset="0"/>
                <a:ea typeface="Calibri" pitchFamily="84" charset="0"/>
                <a:cs typeface="Calibri" pitchFamily="84" charset="0"/>
              </a:rPr>
              <a:t>Min Ye Shen</a:t>
            </a:r>
          </a:p>
          <a:p>
            <a:pPr algn="r">
              <a:spcBef>
                <a:spcPct val="20000"/>
              </a:spcBef>
              <a:buFont typeface="Arial" pitchFamily="84" charset="0"/>
              <a:buNone/>
            </a:pPr>
            <a:r>
              <a:rPr lang="en-US" sz="1600" b="1">
                <a:latin typeface="Calibri" pitchFamily="84" charset="0"/>
                <a:ea typeface="Calibri" pitchFamily="84" charset="0"/>
                <a:cs typeface="Calibri" pitchFamily="84" charset="0"/>
              </a:rPr>
              <a:t>Kiet Vo</a:t>
            </a:r>
          </a:p>
          <a:p>
            <a:pPr algn="r">
              <a:spcBef>
                <a:spcPct val="20000"/>
              </a:spcBef>
              <a:buFont typeface="Arial" pitchFamily="84" charset="0"/>
              <a:buNone/>
            </a:pPr>
            <a:endParaRPr lang="en-US" sz="1600" b="1">
              <a:latin typeface="Calibri" pitchFamily="84" charset="0"/>
              <a:ea typeface="Calibri" pitchFamily="84" charset="0"/>
              <a:cs typeface="Calibri" pitchFamily="84" charset="0"/>
            </a:endParaRPr>
          </a:p>
        </p:txBody>
      </p:sp>
      <p:sp>
        <p:nvSpPr>
          <p:cNvPr id="9225" name="Text Placeholder 2"/>
          <p:cNvSpPr txBox="1">
            <a:spLocks/>
          </p:cNvSpPr>
          <p:nvPr/>
        </p:nvSpPr>
        <p:spPr bwMode="auto">
          <a:xfrm>
            <a:off x="5076825" y="1184275"/>
            <a:ext cx="3975100" cy="1165225"/>
          </a:xfrm>
          <a:prstGeom prst="rect">
            <a:avLst/>
          </a:prstGeom>
          <a:noFill/>
          <a:ln w="9525">
            <a:noFill/>
            <a:miter lim="800000"/>
            <a:headEnd/>
            <a:tailEnd/>
          </a:ln>
        </p:spPr>
        <p:txBody>
          <a:bodyPr>
            <a:prstTxWarp prst="textNoShape">
              <a:avLst/>
            </a:prstTxWarp>
          </a:bodyPr>
          <a:lstStyle/>
          <a:p>
            <a:pPr algn="r">
              <a:spcBef>
                <a:spcPct val="20000"/>
              </a:spcBef>
              <a:buFont typeface="Arial" pitchFamily="84" charset="0"/>
              <a:buNone/>
            </a:pPr>
            <a:r>
              <a:rPr lang="en-US" sz="1600" b="1">
                <a:latin typeface="Calibri" pitchFamily="84" charset="0"/>
                <a:ea typeface="Calibri" pitchFamily="84" charset="0"/>
                <a:cs typeface="Calibri" pitchFamily="84" charset="0"/>
              </a:rPr>
              <a:t>BME Senior Design 2011-2012</a:t>
            </a:r>
          </a:p>
          <a:p>
            <a:pPr algn="r">
              <a:spcBef>
                <a:spcPct val="20000"/>
              </a:spcBef>
              <a:buFont typeface="Arial" pitchFamily="84" charset="0"/>
              <a:buNone/>
            </a:pPr>
            <a:r>
              <a:rPr lang="en-US" sz="1600" b="1">
                <a:latin typeface="Calibri" pitchFamily="84" charset="0"/>
                <a:ea typeface="Calibri" pitchFamily="84" charset="0"/>
                <a:cs typeface="Calibri" pitchFamily="84" charset="0"/>
              </a:rPr>
              <a:t>Frankenstein Prototype</a:t>
            </a:r>
          </a:p>
          <a:p>
            <a:pPr algn="r">
              <a:spcBef>
                <a:spcPct val="20000"/>
              </a:spcBef>
              <a:buFont typeface="Arial" pitchFamily="84" charset="0"/>
              <a:buNone/>
            </a:pPr>
            <a:r>
              <a:rPr lang="en-US" sz="1600" b="1">
                <a:latin typeface="Calibri" pitchFamily="84" charset="0"/>
                <a:ea typeface="Calibri" pitchFamily="84" charset="0"/>
                <a:cs typeface="Calibri" pitchFamily="84" charset="0"/>
              </a:rPr>
              <a:t>March 8</a:t>
            </a:r>
            <a:r>
              <a:rPr lang="en-US" sz="1600" b="1" baseline="30000">
                <a:latin typeface="Calibri" pitchFamily="84" charset="0"/>
                <a:ea typeface="Calibri" pitchFamily="84" charset="0"/>
                <a:cs typeface="Calibri" pitchFamily="84" charset="0"/>
              </a:rPr>
              <a:t>th</a:t>
            </a:r>
            <a:r>
              <a:rPr lang="en-US" sz="1600" b="1">
                <a:latin typeface="Calibri" pitchFamily="84" charset="0"/>
                <a:ea typeface="Calibri" pitchFamily="84" charset="0"/>
                <a:cs typeface="Calibri" pitchFamily="84" charset="0"/>
              </a:rPr>
              <a:t>,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90600"/>
          </a:xfrm>
          <a:prstGeom prst="rect">
            <a:avLst/>
          </a:prstGeom>
          <a:solidFill>
            <a:schemeClr val="accent5">
              <a:lumMod val="40000"/>
              <a:lumOff val="60000"/>
            </a:schemeClr>
          </a:solidFill>
          <a:ln>
            <a:noFill/>
          </a:ln>
          <a:effectLst>
            <a:reflection stA="0" endPos="49000" dist="635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chemeClr val="tx1"/>
                </a:solidFill>
                <a:latin typeface="Calibri" pitchFamily="34" charset="0"/>
                <a:cs typeface="Calibri" pitchFamily="34" charset="0"/>
              </a:rPr>
              <a:t>Current Prototype</a:t>
            </a:r>
          </a:p>
        </p:txBody>
      </p:sp>
      <p:sp>
        <p:nvSpPr>
          <p:cNvPr id="6" name="Rectangle 5"/>
          <p:cNvSpPr/>
          <p:nvPr/>
        </p:nvSpPr>
        <p:spPr>
          <a:xfrm>
            <a:off x="0" y="1003300"/>
            <a:ext cx="5410200" cy="48641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latin typeface="Calibri" pitchFamily="34" charset="0"/>
              <a:cs typeface="Calibri" pitchFamily="34" charset="0"/>
            </a:endParaRPr>
          </a:p>
        </p:txBody>
      </p:sp>
      <p:pic>
        <p:nvPicPr>
          <p:cNvPr id="27651" name="Picture 2"/>
          <p:cNvPicPr>
            <a:picLocks noChangeAspect="1" noChangeArrowheads="1"/>
          </p:cNvPicPr>
          <p:nvPr/>
        </p:nvPicPr>
        <p:blipFill>
          <a:blip r:embed="rId4"/>
          <a:srcRect/>
          <a:stretch>
            <a:fillRect/>
          </a:stretch>
        </p:blipFill>
        <p:spPr bwMode="auto">
          <a:xfrm>
            <a:off x="0" y="5943600"/>
            <a:ext cx="1447800" cy="914400"/>
          </a:xfrm>
          <a:prstGeom prst="rect">
            <a:avLst/>
          </a:prstGeom>
          <a:noFill/>
          <a:ln w="9525">
            <a:noFill/>
            <a:miter lim="800000"/>
            <a:headEnd/>
            <a:tailEnd/>
          </a:ln>
        </p:spPr>
      </p:pic>
      <p:pic>
        <p:nvPicPr>
          <p:cNvPr id="27652" name="Picture 2" descr="D:\Documents\DS\Midterm Presentation\bottom right address.PNG"/>
          <p:cNvPicPr>
            <a:picLocks noChangeAspect="1" noChangeArrowheads="1"/>
          </p:cNvPicPr>
          <p:nvPr/>
        </p:nvPicPr>
        <p:blipFill>
          <a:blip r:embed="rId5"/>
          <a:srcRect/>
          <a:stretch>
            <a:fillRect/>
          </a:stretch>
        </p:blipFill>
        <p:spPr bwMode="auto">
          <a:xfrm>
            <a:off x="5440363" y="5915025"/>
            <a:ext cx="3694112" cy="942975"/>
          </a:xfrm>
          <a:prstGeom prst="rect">
            <a:avLst/>
          </a:prstGeom>
          <a:noFill/>
          <a:ln w="9525">
            <a:noFill/>
            <a:miter lim="800000"/>
            <a:headEnd/>
            <a:tailEnd/>
          </a:ln>
        </p:spPr>
      </p:pic>
      <p:pic>
        <p:nvPicPr>
          <p:cNvPr id="27653" name="Picture 1"/>
          <p:cNvPicPr>
            <a:picLocks noChangeAspect="1"/>
          </p:cNvPicPr>
          <p:nvPr/>
        </p:nvPicPr>
        <p:blipFill>
          <a:blip r:embed="rId6"/>
          <a:srcRect/>
          <a:stretch>
            <a:fillRect/>
          </a:stretch>
        </p:blipFill>
        <p:spPr bwMode="auto">
          <a:xfrm>
            <a:off x="228600" y="1484313"/>
            <a:ext cx="3209925" cy="3983037"/>
          </a:xfrm>
          <a:prstGeom prst="rect">
            <a:avLst/>
          </a:prstGeom>
          <a:noFill/>
          <a:ln w="9525">
            <a:noFill/>
            <a:miter lim="800000"/>
            <a:headEnd/>
            <a:tailEnd/>
          </a:ln>
        </p:spPr>
      </p:pic>
      <p:sp>
        <p:nvSpPr>
          <p:cNvPr id="27654" name="TextBox 8"/>
          <p:cNvSpPr txBox="1">
            <a:spLocks noChangeArrowheads="1"/>
          </p:cNvSpPr>
          <p:nvPr/>
        </p:nvSpPr>
        <p:spPr bwMode="auto">
          <a:xfrm>
            <a:off x="0" y="1022350"/>
            <a:ext cx="5472113" cy="461963"/>
          </a:xfrm>
          <a:prstGeom prst="rect">
            <a:avLst/>
          </a:prstGeom>
          <a:noFill/>
          <a:ln w="9525">
            <a:noFill/>
            <a:miter lim="800000"/>
            <a:headEnd/>
            <a:tailEnd/>
          </a:ln>
        </p:spPr>
        <p:txBody>
          <a:bodyPr>
            <a:prstTxWarp prst="textNoShape">
              <a:avLst/>
            </a:prstTxWarp>
            <a:spAutoFit/>
          </a:bodyPr>
          <a:lstStyle/>
          <a:p>
            <a:pPr marL="285750" lvl="1" indent="-285750">
              <a:buFont typeface="Wingdings" pitchFamily="84" charset="2"/>
              <a:buChar char="Ø"/>
            </a:pPr>
            <a:r>
              <a:rPr lang="en-US" b="1">
                <a:latin typeface="Calibri" pitchFamily="84" charset="0"/>
                <a:ea typeface="Calibri" pitchFamily="84" charset="0"/>
                <a:cs typeface="Calibri" pitchFamily="84" charset="0"/>
              </a:rPr>
              <a:t>Side View</a:t>
            </a:r>
            <a:endParaRPr lang="en-US" sz="2000">
              <a:latin typeface="Calibri" pitchFamily="84" charset="0"/>
              <a:ea typeface="Calibri" pitchFamily="84" charset="0"/>
              <a:cs typeface="Calibri" pitchFamily="84" charset="0"/>
            </a:endParaRPr>
          </a:p>
        </p:txBody>
      </p:sp>
      <p:sp>
        <p:nvSpPr>
          <p:cNvPr id="10" name="TextBox 9"/>
          <p:cNvSpPr txBox="1">
            <a:spLocks noChangeArrowheads="1"/>
          </p:cNvSpPr>
          <p:nvPr/>
        </p:nvSpPr>
        <p:spPr bwMode="auto">
          <a:xfrm>
            <a:off x="3556000" y="1027113"/>
            <a:ext cx="5194300" cy="460375"/>
          </a:xfrm>
          <a:prstGeom prst="rect">
            <a:avLst/>
          </a:prstGeom>
          <a:noFill/>
          <a:ln w="9525">
            <a:noFill/>
            <a:miter lim="800000"/>
            <a:headEnd/>
            <a:tailEnd/>
          </a:ln>
        </p:spPr>
        <p:txBody>
          <a:bodyPr>
            <a:prstTxWarp prst="textNoShape">
              <a:avLst/>
            </a:prstTxWarp>
            <a:spAutoFit/>
          </a:bodyPr>
          <a:lstStyle/>
          <a:p>
            <a:pPr marL="285750" lvl="1" indent="-285750">
              <a:buFont typeface="Wingdings" pitchFamily="84" charset="2"/>
              <a:buChar char="Ø"/>
            </a:pPr>
            <a:r>
              <a:rPr lang="en-US" b="1">
                <a:latin typeface="Calibri" pitchFamily="84" charset="0"/>
                <a:ea typeface="Calibri" pitchFamily="84" charset="0"/>
                <a:cs typeface="Calibri" pitchFamily="84" charset="0"/>
              </a:rPr>
              <a:t>Prototype in Action</a:t>
            </a:r>
            <a:endParaRPr lang="en-US" sz="2000">
              <a:latin typeface="Calibri" pitchFamily="84" charset="0"/>
              <a:ea typeface="Calibri" pitchFamily="84" charset="0"/>
              <a:cs typeface="Calibri" pitchFamily="84" charset="0"/>
            </a:endParaRPr>
          </a:p>
        </p:txBody>
      </p:sp>
      <p:pic>
        <p:nvPicPr>
          <p:cNvPr id="27656" name="Picture 8" descr="2DAEDDFE">
            <a:hlinkClick r:id="" action="ppaction://media"/>
          </p:cNvPr>
          <p:cNvPicPr/>
          <p:nvPr>
            <a:videoFile r:link="rId1"/>
          </p:nvPr>
        </p:nvPicPr>
        <p:blipFill>
          <a:blip r:embed="rId7"/>
          <a:srcRect/>
          <a:stretch>
            <a:fillRect/>
          </a:stretch>
        </p:blipFill>
        <p:spPr bwMode="auto">
          <a:xfrm>
            <a:off x="3657600" y="1487488"/>
            <a:ext cx="5307013" cy="3979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0076" fill="hold"/>
                                        <p:tgtEl>
                                          <p:spTgt spid="2765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0" repeatCount="indefinite" fill="hold" display="0">
                  <p:stCondLst>
                    <p:cond delay="indefinite"/>
                  </p:stCondLst>
                </p:cTn>
                <p:tgtEl>
                  <p:spTgt spid="27656"/>
                </p:tgtEl>
              </p:cMediaNode>
            </p:video>
            <p:seq concurrent="1" nextAc="seek">
              <p:cTn id="11" restart="whenNotActive" fill="hold" evtFilter="cancelBubble" nodeType="interactiveSeq">
                <p:stCondLst>
                  <p:cond evt="onClick" delay="0">
                    <p:tgtEl>
                      <p:spTgt spid="27656"/>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7656"/>
                                        </p:tgtEl>
                                      </p:cBhvr>
                                    </p:cmd>
                                  </p:childTnLst>
                                </p:cTn>
                              </p:par>
                            </p:childTnLst>
                          </p:cTn>
                        </p:par>
                      </p:childTnLst>
                    </p:cTn>
                  </p:par>
                </p:childTnLst>
              </p:cTn>
              <p:nextCondLst>
                <p:cond evt="onClick" delay="0">
                  <p:tgtEl>
                    <p:spTgt spid="27656"/>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90600"/>
          </a:xfrm>
          <a:prstGeom prst="rect">
            <a:avLst/>
          </a:prstGeom>
          <a:solidFill>
            <a:schemeClr val="accent5">
              <a:lumMod val="40000"/>
              <a:lumOff val="60000"/>
            </a:schemeClr>
          </a:solidFill>
          <a:ln>
            <a:noFill/>
          </a:ln>
          <a:effectLst>
            <a:reflection stA="0" endPos="49000" dist="635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b="1" dirty="0">
              <a:solidFill>
                <a:schemeClr val="tx1"/>
              </a:solidFill>
              <a:latin typeface="Calibri" pitchFamily="34" charset="0"/>
              <a:cs typeface="Calibri" pitchFamily="34" charset="0"/>
            </a:endParaRPr>
          </a:p>
        </p:txBody>
      </p:sp>
      <p:sp>
        <p:nvSpPr>
          <p:cNvPr id="6" name="Rectangle 5"/>
          <p:cNvSpPr/>
          <p:nvPr/>
        </p:nvSpPr>
        <p:spPr>
          <a:xfrm>
            <a:off x="0" y="1003300"/>
            <a:ext cx="5410200" cy="48641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latin typeface="Calibri" pitchFamily="34" charset="0"/>
              <a:cs typeface="Calibri" pitchFamily="34" charset="0"/>
            </a:endParaRPr>
          </a:p>
        </p:txBody>
      </p:sp>
      <p:pic>
        <p:nvPicPr>
          <p:cNvPr id="29699" name="Picture 2"/>
          <p:cNvPicPr>
            <a:picLocks noChangeAspect="1" noChangeArrowheads="1"/>
          </p:cNvPicPr>
          <p:nvPr/>
        </p:nvPicPr>
        <p:blipFill>
          <a:blip r:embed="rId3"/>
          <a:srcRect/>
          <a:stretch>
            <a:fillRect/>
          </a:stretch>
        </p:blipFill>
        <p:spPr bwMode="auto">
          <a:xfrm>
            <a:off x="0" y="5943600"/>
            <a:ext cx="1447800" cy="914400"/>
          </a:xfrm>
          <a:prstGeom prst="rect">
            <a:avLst/>
          </a:prstGeom>
          <a:noFill/>
          <a:ln w="9525">
            <a:noFill/>
            <a:miter lim="800000"/>
            <a:headEnd/>
            <a:tailEnd/>
          </a:ln>
        </p:spPr>
      </p:pic>
      <p:pic>
        <p:nvPicPr>
          <p:cNvPr id="29700" name="Picture 2" descr="D:\Documents\DS\Midterm Presentation\bottom right address.PNG"/>
          <p:cNvPicPr>
            <a:picLocks noChangeAspect="1" noChangeArrowheads="1"/>
          </p:cNvPicPr>
          <p:nvPr/>
        </p:nvPicPr>
        <p:blipFill>
          <a:blip r:embed="rId4"/>
          <a:srcRect/>
          <a:stretch>
            <a:fillRect/>
          </a:stretch>
        </p:blipFill>
        <p:spPr bwMode="auto">
          <a:xfrm>
            <a:off x="5440363" y="5915025"/>
            <a:ext cx="3694112" cy="942975"/>
          </a:xfrm>
          <a:prstGeom prst="rect">
            <a:avLst/>
          </a:prstGeom>
          <a:noFill/>
          <a:ln w="9525">
            <a:noFill/>
            <a:miter lim="800000"/>
            <a:headEnd/>
            <a:tailEnd/>
          </a:ln>
        </p:spPr>
      </p:pic>
      <p:sp>
        <p:nvSpPr>
          <p:cNvPr id="29701" name="TextBox 7"/>
          <p:cNvSpPr txBox="1">
            <a:spLocks noChangeArrowheads="1"/>
          </p:cNvSpPr>
          <p:nvPr/>
        </p:nvSpPr>
        <p:spPr bwMode="auto">
          <a:xfrm>
            <a:off x="0" y="233363"/>
            <a:ext cx="9134475" cy="519112"/>
          </a:xfrm>
          <a:prstGeom prst="rect">
            <a:avLst/>
          </a:prstGeom>
          <a:noFill/>
          <a:ln w="9525">
            <a:noFill/>
            <a:miter lim="800000"/>
            <a:headEnd/>
            <a:tailEnd/>
          </a:ln>
        </p:spPr>
        <p:txBody>
          <a:bodyPr>
            <a:prstTxWarp prst="textNoShape">
              <a:avLst/>
            </a:prstTxWarp>
            <a:spAutoFit/>
          </a:bodyPr>
          <a:lstStyle/>
          <a:p>
            <a:pPr algn="ctr"/>
            <a:r>
              <a:rPr lang="en-US" sz="2800" b="1">
                <a:latin typeface="Calibri" pitchFamily="84" charset="0"/>
                <a:ea typeface="Calibri" pitchFamily="84" charset="0"/>
                <a:cs typeface="Calibri" pitchFamily="84" charset="0"/>
              </a:rPr>
              <a:t>Testing Setup</a:t>
            </a:r>
          </a:p>
        </p:txBody>
      </p:sp>
      <p:sp>
        <p:nvSpPr>
          <p:cNvPr id="9" name="TextBox 8"/>
          <p:cNvSpPr txBox="1"/>
          <p:nvPr/>
        </p:nvSpPr>
        <p:spPr>
          <a:xfrm>
            <a:off x="546100" y="1301750"/>
            <a:ext cx="2443163" cy="2289175"/>
          </a:xfrm>
          <a:prstGeom prst="rect">
            <a:avLst/>
          </a:prstGeom>
          <a:noFill/>
        </p:spPr>
        <p:txBody>
          <a:bodyPr>
            <a:spAutoFit/>
          </a:bodyPr>
          <a:lstStyle/>
          <a:p>
            <a:pPr>
              <a:defRPr/>
            </a:pPr>
            <a:r>
              <a:rPr lang="en-US" sz="1800" b="1" dirty="0">
                <a:latin typeface="Calibri" pitchFamily="34" charset="0"/>
                <a:ea typeface="ＭＳ Ｐゴシック" pitchFamily="-123" charset="-128"/>
                <a:cs typeface="Calibri" pitchFamily="34" charset="0"/>
              </a:rPr>
              <a:t>Thermistors</a:t>
            </a:r>
          </a:p>
          <a:p>
            <a:pPr marL="285750" indent="-285750">
              <a:buFont typeface="Wingdings" pitchFamily="2" charset="2"/>
              <a:buChar char="Ø"/>
              <a:defRPr/>
            </a:pPr>
            <a:r>
              <a:rPr lang="en-US" sz="1800" dirty="0">
                <a:latin typeface="Calibri" pitchFamily="34" charset="0"/>
                <a:ea typeface="ＭＳ Ｐゴシック" pitchFamily="-123" charset="-128"/>
                <a:cs typeface="Calibri" pitchFamily="34" charset="0"/>
              </a:rPr>
              <a:t>Reservoir</a:t>
            </a:r>
          </a:p>
          <a:p>
            <a:pPr marL="285750" indent="-285750">
              <a:buFont typeface="Wingdings" pitchFamily="2" charset="2"/>
              <a:buChar char="Ø"/>
              <a:defRPr/>
            </a:pPr>
            <a:r>
              <a:rPr lang="en-US" sz="1800" dirty="0">
                <a:latin typeface="Calibri" pitchFamily="34" charset="0"/>
                <a:ea typeface="ＭＳ Ｐゴシック" pitchFamily="-123" charset="-128"/>
                <a:cs typeface="Calibri" pitchFamily="34" charset="0"/>
              </a:rPr>
              <a:t>Inlet</a:t>
            </a:r>
          </a:p>
          <a:p>
            <a:pPr marL="285750" indent="-285750">
              <a:buFont typeface="Wingdings" pitchFamily="2" charset="2"/>
              <a:buChar char="Ø"/>
              <a:defRPr/>
            </a:pPr>
            <a:r>
              <a:rPr lang="en-US" sz="1800" dirty="0">
                <a:latin typeface="Calibri" pitchFamily="34" charset="0"/>
                <a:ea typeface="ＭＳ Ｐゴシック" pitchFamily="-123" charset="-128"/>
                <a:cs typeface="Calibri" pitchFamily="34" charset="0"/>
              </a:rPr>
              <a:t>Outlet</a:t>
            </a:r>
          </a:p>
          <a:p>
            <a:pPr marL="285750" indent="-285750">
              <a:buFont typeface="Wingdings" pitchFamily="2" charset="2"/>
              <a:buChar char="Ø"/>
              <a:defRPr/>
            </a:pPr>
            <a:r>
              <a:rPr lang="en-US" sz="1800" dirty="0">
                <a:latin typeface="Calibri" pitchFamily="34" charset="0"/>
                <a:ea typeface="ＭＳ Ｐゴシック" pitchFamily="-123" charset="-128"/>
                <a:cs typeface="Calibri" pitchFamily="34" charset="0"/>
              </a:rPr>
              <a:t>Mat surface</a:t>
            </a:r>
          </a:p>
          <a:p>
            <a:pPr marL="285750" indent="-285750">
              <a:buFont typeface="Wingdings" pitchFamily="2" charset="2"/>
              <a:buChar char="Ø"/>
              <a:defRPr/>
            </a:pPr>
            <a:r>
              <a:rPr lang="en-US" sz="1800" dirty="0">
                <a:latin typeface="Calibri" pitchFamily="34" charset="0"/>
                <a:ea typeface="ＭＳ Ｐゴシック" pitchFamily="-123" charset="-128"/>
                <a:cs typeface="Calibri" pitchFamily="34" charset="0"/>
              </a:rPr>
              <a:t>Saline bag</a:t>
            </a:r>
          </a:p>
          <a:p>
            <a:pPr marL="285750" indent="-285750">
              <a:buFont typeface="Wingdings" pitchFamily="2" charset="2"/>
              <a:buChar char="Ø"/>
              <a:defRPr/>
            </a:pPr>
            <a:endParaRPr lang="en-US" sz="1800" dirty="0">
              <a:latin typeface="Calibri" pitchFamily="34" charset="0"/>
              <a:ea typeface="ＭＳ Ｐゴシック" pitchFamily="-123" charset="-128"/>
              <a:cs typeface="Calibri" pitchFamily="34" charset="0"/>
            </a:endParaRPr>
          </a:p>
          <a:p>
            <a:pPr marL="285750" indent="-285750">
              <a:buFont typeface="Wingdings" pitchFamily="2" charset="2"/>
              <a:buChar char="Ø"/>
              <a:defRPr/>
            </a:pPr>
            <a:endParaRPr lang="en-US" sz="1800" dirty="0">
              <a:latin typeface="Calibri" pitchFamily="34" charset="0"/>
              <a:ea typeface="ＭＳ Ｐゴシック" pitchFamily="-123" charset="-128"/>
              <a:cs typeface="Calibri" pitchFamily="34" charset="0"/>
            </a:endParaRPr>
          </a:p>
        </p:txBody>
      </p:sp>
      <p:sp>
        <p:nvSpPr>
          <p:cNvPr id="10" name="TextBox 9"/>
          <p:cNvSpPr txBox="1"/>
          <p:nvPr/>
        </p:nvSpPr>
        <p:spPr>
          <a:xfrm>
            <a:off x="503238" y="4094163"/>
            <a:ext cx="4068762" cy="1739900"/>
          </a:xfrm>
          <a:prstGeom prst="rect">
            <a:avLst/>
          </a:prstGeom>
          <a:noFill/>
        </p:spPr>
        <p:txBody>
          <a:bodyPr>
            <a:spAutoFit/>
          </a:bodyPr>
          <a:lstStyle/>
          <a:p>
            <a:pPr>
              <a:defRPr/>
            </a:pPr>
            <a:r>
              <a:rPr lang="en-US" sz="1800" b="1" dirty="0">
                <a:latin typeface="Calibri" pitchFamily="34" charset="0"/>
                <a:ea typeface="ＭＳ Ｐゴシック" pitchFamily="-123" charset="-128"/>
                <a:cs typeface="Calibri" pitchFamily="34" charset="0"/>
              </a:rPr>
              <a:t>Feedback System</a:t>
            </a:r>
          </a:p>
          <a:p>
            <a:pPr marL="285750" indent="-285750">
              <a:buFont typeface="Wingdings" pitchFamily="2" charset="2"/>
              <a:buChar char="Ø"/>
              <a:defRPr/>
            </a:pPr>
            <a:r>
              <a:rPr lang="en-US" sz="1800" dirty="0">
                <a:latin typeface="Calibri" pitchFamily="34" charset="0"/>
                <a:ea typeface="ＭＳ Ｐゴシック" pitchFamily="-123" charset="-128"/>
                <a:cs typeface="Calibri" pitchFamily="34" charset="0"/>
              </a:rPr>
              <a:t>Target temperature at 40.75±0.25 </a:t>
            </a:r>
            <a:r>
              <a:rPr lang="en-US" sz="1800" dirty="0">
                <a:latin typeface="Calibri" pitchFamily="34" charset="0"/>
                <a:ea typeface="ＭＳ Ｐゴシック" pitchFamily="-123" charset="-128"/>
                <a:cs typeface="ＭＳ Ｐゴシック" pitchFamily="-123" charset="-128"/>
              </a:rPr>
              <a:t>⁰</a:t>
            </a:r>
            <a:r>
              <a:rPr lang="en-US" sz="1800" dirty="0">
                <a:latin typeface="Calibri" pitchFamily="34" charset="0"/>
                <a:ea typeface="ＭＳ Ｐゴシック" pitchFamily="-123" charset="-128"/>
                <a:cs typeface="Calibri" pitchFamily="34" charset="0"/>
              </a:rPr>
              <a:t>C</a:t>
            </a:r>
          </a:p>
          <a:p>
            <a:pPr marL="285750" indent="-285750">
              <a:buFont typeface="Wingdings" pitchFamily="2" charset="2"/>
              <a:buChar char="Ø"/>
              <a:defRPr/>
            </a:pPr>
            <a:r>
              <a:rPr lang="en-US" sz="1800" dirty="0">
                <a:latin typeface="Calibri" pitchFamily="34" charset="0"/>
                <a:ea typeface="ＭＳ Ｐゴシック" pitchFamily="-123" charset="-128"/>
                <a:cs typeface="Calibri" pitchFamily="34" charset="0"/>
              </a:rPr>
              <a:t>Mat cutoff at 40 </a:t>
            </a:r>
            <a:r>
              <a:rPr lang="en-US" sz="1800" dirty="0">
                <a:latin typeface="Calibri" pitchFamily="34" charset="0"/>
                <a:ea typeface="ＭＳ Ｐゴシック" pitchFamily="-123" charset="-128"/>
                <a:cs typeface="ＭＳ Ｐゴシック" pitchFamily="-123" charset="-128"/>
              </a:rPr>
              <a:t>⁰</a:t>
            </a:r>
            <a:r>
              <a:rPr lang="en-US" sz="1800" dirty="0">
                <a:latin typeface="Calibri" pitchFamily="34" charset="0"/>
                <a:ea typeface="ＭＳ Ｐゴシック" pitchFamily="-123" charset="-128"/>
                <a:cs typeface="Calibri" pitchFamily="34" charset="0"/>
              </a:rPr>
              <a:t>C</a:t>
            </a:r>
          </a:p>
          <a:p>
            <a:pPr marL="285750" indent="-285750">
              <a:buFont typeface="Wingdings" pitchFamily="2" charset="2"/>
              <a:buChar char="Ø"/>
              <a:defRPr/>
            </a:pPr>
            <a:r>
              <a:rPr lang="en-US" sz="1800" dirty="0">
                <a:latin typeface="Calibri" pitchFamily="34" charset="0"/>
                <a:ea typeface="ＭＳ Ｐゴシック" pitchFamily="-123" charset="-128"/>
                <a:cs typeface="Calibri" pitchFamily="34" charset="0"/>
              </a:rPr>
              <a:t>Infant overheating at 38 </a:t>
            </a:r>
            <a:r>
              <a:rPr lang="en-US" sz="1800" dirty="0">
                <a:latin typeface="Calibri" pitchFamily="34" charset="0"/>
                <a:ea typeface="ＭＳ Ｐゴシック" pitchFamily="-123" charset="-128"/>
                <a:cs typeface="ＭＳ Ｐゴシック" pitchFamily="-123" charset="-128"/>
              </a:rPr>
              <a:t>⁰</a:t>
            </a:r>
            <a:r>
              <a:rPr lang="en-US" sz="1800" dirty="0">
                <a:latin typeface="Calibri" pitchFamily="34" charset="0"/>
                <a:ea typeface="ＭＳ Ｐゴシック" pitchFamily="-123" charset="-128"/>
                <a:cs typeface="Calibri" pitchFamily="34" charset="0"/>
              </a:rPr>
              <a:t>C</a:t>
            </a:r>
          </a:p>
          <a:p>
            <a:pPr marL="285750" indent="-285750">
              <a:buFont typeface="Wingdings" pitchFamily="2" charset="2"/>
              <a:buChar char="Ø"/>
              <a:defRPr/>
            </a:pPr>
            <a:r>
              <a:rPr lang="en-US" sz="1800" dirty="0">
                <a:latin typeface="Calibri" pitchFamily="34" charset="0"/>
                <a:ea typeface="ＭＳ Ｐゴシック" pitchFamily="-123" charset="-128"/>
                <a:cs typeface="Calibri" pitchFamily="34" charset="0"/>
              </a:rPr>
              <a:t>General cutoff at 50 </a:t>
            </a:r>
            <a:r>
              <a:rPr lang="en-US" sz="1800" dirty="0">
                <a:latin typeface="Calibri" pitchFamily="34" charset="0"/>
                <a:ea typeface="ＭＳ Ｐゴシック" pitchFamily="-123" charset="-128"/>
                <a:cs typeface="ＭＳ Ｐゴシック" pitchFamily="-123" charset="-128"/>
              </a:rPr>
              <a:t>⁰</a:t>
            </a:r>
            <a:r>
              <a:rPr lang="en-US" sz="1800" dirty="0">
                <a:latin typeface="Calibri" pitchFamily="34" charset="0"/>
                <a:ea typeface="ＭＳ Ｐゴシック" pitchFamily="-123" charset="-128"/>
                <a:cs typeface="Calibri" pitchFamily="34" charset="0"/>
              </a:rPr>
              <a:t>C</a:t>
            </a:r>
          </a:p>
          <a:p>
            <a:pPr>
              <a:defRPr/>
            </a:pPr>
            <a:endParaRPr lang="en-US" sz="1800" dirty="0">
              <a:latin typeface="Calibri" pitchFamily="34" charset="0"/>
              <a:ea typeface="ＭＳ Ｐゴシック" pitchFamily="-123" charset="-128"/>
              <a:cs typeface="Calibri" pitchFamily="34" charset="0"/>
            </a:endParaRPr>
          </a:p>
        </p:txBody>
      </p:sp>
      <p:pic>
        <p:nvPicPr>
          <p:cNvPr id="11" name="Picture 10"/>
          <p:cNvPicPr>
            <a:picLocks noChangeAspect="1"/>
          </p:cNvPicPr>
          <p:nvPr/>
        </p:nvPicPr>
        <p:blipFill>
          <a:blip r:embed="rId5"/>
          <a:srcRect r="9525"/>
          <a:stretch>
            <a:fillRect/>
          </a:stretch>
        </p:blipFill>
        <p:spPr bwMode="auto">
          <a:xfrm rot="-5400000">
            <a:off x="4860131" y="515144"/>
            <a:ext cx="3151188" cy="4641850"/>
          </a:xfrm>
          <a:prstGeom prst="rect">
            <a:avLst/>
          </a:prstGeom>
          <a:noFill/>
          <a:ln w="9525">
            <a:noFill/>
            <a:miter lim="800000"/>
            <a:headEnd/>
            <a:tailEnd/>
          </a:ln>
        </p:spPr>
      </p:pic>
      <p:sp>
        <p:nvSpPr>
          <p:cNvPr id="2" name="TextBox 1"/>
          <p:cNvSpPr txBox="1">
            <a:spLocks noChangeArrowheads="1"/>
          </p:cNvSpPr>
          <p:nvPr/>
        </p:nvSpPr>
        <p:spPr bwMode="auto">
          <a:xfrm>
            <a:off x="573088" y="3230563"/>
            <a:ext cx="4641850" cy="641350"/>
          </a:xfrm>
          <a:prstGeom prst="rect">
            <a:avLst/>
          </a:prstGeom>
          <a:noFill/>
          <a:ln w="9525">
            <a:noFill/>
            <a:miter lim="800000"/>
            <a:headEnd/>
            <a:tailEnd/>
          </a:ln>
        </p:spPr>
        <p:txBody>
          <a:bodyPr>
            <a:prstTxWarp prst="textNoShape">
              <a:avLst/>
            </a:prstTxWarp>
            <a:spAutoFit/>
          </a:bodyPr>
          <a:lstStyle/>
          <a:p>
            <a:pPr marL="285750" indent="-285750">
              <a:buFont typeface="Arial" pitchFamily="84" charset="0"/>
              <a:buChar char="•"/>
            </a:pPr>
            <a:r>
              <a:rPr lang="en-US" sz="1800">
                <a:latin typeface="Calibri" pitchFamily="84" charset="0"/>
                <a:ea typeface="Calibri" pitchFamily="84" charset="0"/>
                <a:cs typeface="Calibri" pitchFamily="84" charset="0"/>
              </a:rPr>
              <a:t>T</a:t>
            </a:r>
            <a:r>
              <a:rPr lang="en-US" sz="1800" baseline="-25000">
                <a:latin typeface="Calibri" pitchFamily="84" charset="0"/>
                <a:ea typeface="Calibri" pitchFamily="84" charset="0"/>
                <a:cs typeface="Calibri" pitchFamily="84" charset="0"/>
              </a:rPr>
              <a:t>inlet</a:t>
            </a:r>
            <a:r>
              <a:rPr lang="en-US" sz="1800">
                <a:latin typeface="Calibri" pitchFamily="84" charset="0"/>
                <a:ea typeface="Calibri" pitchFamily="84" charset="0"/>
                <a:cs typeface="Calibri" pitchFamily="84" charset="0"/>
              </a:rPr>
              <a:t> &gt; T</a:t>
            </a:r>
            <a:r>
              <a:rPr lang="en-US" sz="1800" baseline="-25000">
                <a:latin typeface="Calibri" pitchFamily="84" charset="0"/>
                <a:ea typeface="Calibri" pitchFamily="84" charset="0"/>
                <a:cs typeface="Calibri" pitchFamily="84" charset="0"/>
              </a:rPr>
              <a:t>outlet</a:t>
            </a:r>
            <a:r>
              <a:rPr lang="en-US" sz="1800">
                <a:latin typeface="Calibri" pitchFamily="84" charset="0"/>
                <a:ea typeface="Calibri" pitchFamily="84" charset="0"/>
                <a:cs typeface="Calibri" pitchFamily="84" charset="0"/>
              </a:rPr>
              <a:t> by 1.0 ±0.1 ⁰C</a:t>
            </a:r>
          </a:p>
          <a:p>
            <a:pPr marL="285750" indent="-285750">
              <a:buFont typeface="Arial" pitchFamily="84" charset="0"/>
              <a:buChar char="•"/>
            </a:pPr>
            <a:r>
              <a:rPr lang="en-US" sz="1800">
                <a:latin typeface="Calibri" pitchFamily="84" charset="0"/>
                <a:ea typeface="Calibri" pitchFamily="84" charset="0"/>
                <a:cs typeface="Calibri" pitchFamily="84" charset="0"/>
              </a:rPr>
              <a:t>T</a:t>
            </a:r>
            <a:r>
              <a:rPr lang="en-US" sz="1800" baseline="-25000">
                <a:latin typeface="Calibri" pitchFamily="84" charset="0"/>
                <a:ea typeface="Calibri" pitchFamily="84" charset="0"/>
                <a:cs typeface="Calibri" pitchFamily="84" charset="0"/>
              </a:rPr>
              <a:t>reservoir</a:t>
            </a:r>
            <a:r>
              <a:rPr lang="en-US" sz="1800">
                <a:latin typeface="Calibri" pitchFamily="84" charset="0"/>
                <a:ea typeface="Calibri" pitchFamily="84" charset="0"/>
                <a:cs typeface="Calibri" pitchFamily="84" charset="0"/>
              </a:rPr>
              <a:t>&gt; T</a:t>
            </a:r>
            <a:r>
              <a:rPr lang="en-US" sz="1800" baseline="-25000">
                <a:latin typeface="Calibri" pitchFamily="84" charset="0"/>
                <a:ea typeface="Calibri" pitchFamily="84" charset="0"/>
                <a:cs typeface="Calibri" pitchFamily="84" charset="0"/>
              </a:rPr>
              <a:t>mat</a:t>
            </a:r>
            <a:r>
              <a:rPr lang="en-US" sz="1800">
                <a:latin typeface="Calibri" pitchFamily="84" charset="0"/>
                <a:ea typeface="Calibri" pitchFamily="84" charset="0"/>
                <a:cs typeface="Calibri" pitchFamily="84" charset="0"/>
              </a:rPr>
              <a:t> by 1.3 ±0.5 </a:t>
            </a:r>
            <a:r>
              <a:rPr lang="en-US" sz="1800">
                <a:latin typeface="Calibri" pitchFamily="84" charset="0"/>
              </a:rPr>
              <a:t>⁰</a:t>
            </a:r>
            <a:r>
              <a:rPr lang="en-US" sz="1800">
                <a:latin typeface="Calibri" pitchFamily="84" charset="0"/>
                <a:ea typeface="Calibri" pitchFamily="84" charset="0"/>
                <a:cs typeface="Calibri" pitchFamily="84" charset="0"/>
              </a:rPr>
              <a:t>C</a:t>
            </a:r>
          </a:p>
        </p:txBody>
      </p:sp>
      <p:cxnSp>
        <p:nvCxnSpPr>
          <p:cNvPr id="12" name="Straight Arrow Connector 11"/>
          <p:cNvCxnSpPr/>
          <p:nvPr/>
        </p:nvCxnSpPr>
        <p:spPr>
          <a:xfrm flipV="1">
            <a:off x="5702300" y="3155950"/>
            <a:ext cx="360363" cy="13112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1" idx="0"/>
          </p:cNvCxnSpPr>
          <p:nvPr/>
        </p:nvCxnSpPr>
        <p:spPr>
          <a:xfrm flipV="1">
            <a:off x="8229600" y="3260725"/>
            <a:ext cx="381000" cy="12017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a:off x="5214938" y="4462463"/>
            <a:ext cx="990600" cy="336550"/>
          </a:xfrm>
          <a:prstGeom prst="rect">
            <a:avLst/>
          </a:prstGeom>
          <a:noFill/>
          <a:ln w="9525">
            <a:noFill/>
            <a:miter lim="800000"/>
            <a:headEnd/>
            <a:tailEnd/>
          </a:ln>
        </p:spPr>
        <p:txBody>
          <a:bodyPr>
            <a:prstTxWarp prst="textNoShape">
              <a:avLst/>
            </a:prstTxWarp>
            <a:spAutoFit/>
          </a:bodyPr>
          <a:lstStyle/>
          <a:p>
            <a:pPr algn="ctr"/>
            <a:r>
              <a:rPr lang="en-US" sz="1600">
                <a:latin typeface="Calibri" pitchFamily="84" charset="0"/>
                <a:ea typeface="Calibri" pitchFamily="84" charset="0"/>
                <a:cs typeface="Calibri" pitchFamily="84" charset="0"/>
              </a:rPr>
              <a:t>Inlet</a:t>
            </a:r>
          </a:p>
        </p:txBody>
      </p:sp>
      <p:sp>
        <p:nvSpPr>
          <p:cNvPr id="21" name="TextBox 20"/>
          <p:cNvSpPr txBox="1">
            <a:spLocks noChangeArrowheads="1"/>
          </p:cNvSpPr>
          <p:nvPr/>
        </p:nvSpPr>
        <p:spPr bwMode="auto">
          <a:xfrm>
            <a:off x="7734300" y="4462463"/>
            <a:ext cx="990600" cy="336550"/>
          </a:xfrm>
          <a:prstGeom prst="rect">
            <a:avLst/>
          </a:prstGeom>
          <a:noFill/>
          <a:ln w="9525">
            <a:noFill/>
            <a:miter lim="800000"/>
            <a:headEnd/>
            <a:tailEnd/>
          </a:ln>
        </p:spPr>
        <p:txBody>
          <a:bodyPr>
            <a:prstTxWarp prst="textNoShape">
              <a:avLst/>
            </a:prstTxWarp>
            <a:spAutoFit/>
          </a:bodyPr>
          <a:lstStyle/>
          <a:p>
            <a:pPr algn="ctr"/>
            <a:r>
              <a:rPr lang="en-US" sz="1600">
                <a:latin typeface="Calibri" pitchFamily="84" charset="0"/>
                <a:ea typeface="Calibri" pitchFamily="84" charset="0"/>
                <a:cs typeface="Calibri" pitchFamily="84" charset="0"/>
              </a:rPr>
              <a:t>Outlet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 grpId="0"/>
      <p:bldP spid="17"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59436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2" name="Rectangle 21"/>
          <p:cNvSpPr/>
          <p:nvPr/>
        </p:nvSpPr>
        <p:spPr>
          <a:xfrm>
            <a:off x="-9525" y="4652963"/>
            <a:ext cx="9144000" cy="12192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7" name="Rectangle 36"/>
          <p:cNvSpPr/>
          <p:nvPr/>
        </p:nvSpPr>
        <p:spPr>
          <a:xfrm>
            <a:off x="-9525" y="4648200"/>
            <a:ext cx="9144000" cy="12954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31748" name="Group 11"/>
          <p:cNvGrpSpPr>
            <a:grpSpLocks/>
          </p:cNvGrpSpPr>
          <p:nvPr/>
        </p:nvGrpSpPr>
        <p:grpSpPr bwMode="auto">
          <a:xfrm>
            <a:off x="0" y="5915025"/>
            <a:ext cx="9134475" cy="1019175"/>
            <a:chOff x="0" y="5914696"/>
            <a:chExt cx="9210040" cy="1019504"/>
          </a:xfrm>
        </p:grpSpPr>
        <p:pic>
          <p:nvPicPr>
            <p:cNvPr id="31758" name="Picture 2" descr="D:\Documents\DS\Midterm Presentation\bottom right address.PNG"/>
            <p:cNvPicPr>
              <a:picLocks noChangeAspect="1" noChangeArrowheads="1"/>
            </p:cNvPicPr>
            <p:nvPr/>
          </p:nvPicPr>
          <p:blipFill>
            <a:blip r:embed="rId3"/>
            <a:srcRect/>
            <a:stretch>
              <a:fillRect/>
            </a:stretch>
          </p:blipFill>
          <p:spPr bwMode="auto">
            <a:xfrm>
              <a:off x="5486400" y="5914696"/>
              <a:ext cx="3723640" cy="943304"/>
            </a:xfrm>
            <a:prstGeom prst="rect">
              <a:avLst/>
            </a:prstGeom>
            <a:noFill/>
            <a:ln w="9525">
              <a:noFill/>
              <a:miter lim="800000"/>
              <a:headEnd/>
              <a:tailEnd/>
            </a:ln>
          </p:spPr>
        </p:pic>
        <p:pic>
          <p:nvPicPr>
            <p:cNvPr id="31759" name="Picture 2"/>
            <p:cNvPicPr>
              <a:picLocks noChangeAspect="1" noChangeArrowheads="1"/>
            </p:cNvPicPr>
            <p:nvPr/>
          </p:nvPicPr>
          <p:blipFill>
            <a:blip r:embed="rId4"/>
            <a:srcRect/>
            <a:stretch>
              <a:fillRect/>
            </a:stretch>
          </p:blipFill>
          <p:spPr bwMode="auto">
            <a:xfrm>
              <a:off x="0" y="6019800"/>
              <a:ext cx="1447800" cy="914400"/>
            </a:xfrm>
            <a:prstGeom prst="rect">
              <a:avLst/>
            </a:prstGeom>
            <a:noFill/>
            <a:ln w="9525">
              <a:noFill/>
              <a:miter lim="800000"/>
              <a:headEnd/>
              <a:tailEnd/>
            </a:ln>
          </p:spPr>
        </p:pic>
      </p:grpSp>
      <p:sp>
        <p:nvSpPr>
          <p:cNvPr id="31" name="Rectangle 30"/>
          <p:cNvSpPr/>
          <p:nvPr/>
        </p:nvSpPr>
        <p:spPr>
          <a:xfrm>
            <a:off x="66675" y="115888"/>
            <a:ext cx="4505325" cy="5751512"/>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latin typeface="Calibri" pitchFamily="34" charset="0"/>
              <a:cs typeface="Calibri" pitchFamily="34" charset="0"/>
            </a:endParaRPr>
          </a:p>
        </p:txBody>
      </p:sp>
      <p:sp>
        <p:nvSpPr>
          <p:cNvPr id="23" name="Rectangle 22"/>
          <p:cNvSpPr/>
          <p:nvPr/>
        </p:nvSpPr>
        <p:spPr>
          <a:xfrm>
            <a:off x="4716463" y="115888"/>
            <a:ext cx="4351337" cy="5732462"/>
          </a:xfrm>
          <a:prstGeom prst="rect">
            <a:avLst/>
          </a:prstGeom>
          <a:solidFill>
            <a:srgbClr val="B4DFE4"/>
          </a:solidFill>
          <a:ln>
            <a:solidFill>
              <a:srgbClr val="B4DFE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1751" name="TextBox 3"/>
          <p:cNvSpPr txBox="1">
            <a:spLocks noChangeArrowheads="1"/>
          </p:cNvSpPr>
          <p:nvPr/>
        </p:nvSpPr>
        <p:spPr bwMode="auto">
          <a:xfrm>
            <a:off x="879475" y="161925"/>
            <a:ext cx="2879725" cy="523875"/>
          </a:xfrm>
          <a:prstGeom prst="rect">
            <a:avLst/>
          </a:prstGeom>
          <a:noFill/>
          <a:ln w="9525">
            <a:noFill/>
            <a:miter lim="800000"/>
            <a:headEnd/>
            <a:tailEnd/>
          </a:ln>
        </p:spPr>
        <p:txBody>
          <a:bodyPr>
            <a:prstTxWarp prst="textNoShape">
              <a:avLst/>
            </a:prstTxWarp>
            <a:spAutoFit/>
          </a:bodyPr>
          <a:lstStyle/>
          <a:p>
            <a:pPr algn="ctr"/>
            <a:r>
              <a:rPr lang="en-US" sz="2800" b="1">
                <a:latin typeface="Calibri" pitchFamily="84" charset="0"/>
                <a:ea typeface="Calibri" pitchFamily="84" charset="0"/>
                <a:cs typeface="Calibri" pitchFamily="84" charset="0"/>
              </a:rPr>
              <a:t>Testing Setup</a:t>
            </a:r>
          </a:p>
        </p:txBody>
      </p:sp>
      <p:sp>
        <p:nvSpPr>
          <p:cNvPr id="10" name="TextBox 9"/>
          <p:cNvSpPr txBox="1"/>
          <p:nvPr/>
        </p:nvSpPr>
        <p:spPr>
          <a:xfrm>
            <a:off x="152400" y="2992438"/>
            <a:ext cx="4495800" cy="614362"/>
          </a:xfrm>
          <a:prstGeom prst="rect">
            <a:avLst/>
          </a:prstGeom>
          <a:noFill/>
        </p:spPr>
        <p:txBody>
          <a:bodyPr>
            <a:prstTxWarp prst="textNoShape">
              <a:avLst/>
            </a:prstTxWarp>
            <a:spAutoFit/>
          </a:bodyPr>
          <a:lstStyle/>
          <a:p>
            <a:r>
              <a:rPr lang="en-US" sz="1800" b="1">
                <a:latin typeface="Calibri" pitchFamily="84" charset="0"/>
                <a:ea typeface="Calibri" pitchFamily="84" charset="0"/>
                <a:cs typeface="Calibri" pitchFamily="84" charset="0"/>
              </a:rPr>
              <a:t>Mat Temperature</a:t>
            </a:r>
          </a:p>
          <a:p>
            <a:pPr>
              <a:buFont typeface="Wingdings" pitchFamily="84" charset="2"/>
              <a:buChar char="Ø"/>
            </a:pPr>
            <a:r>
              <a:rPr lang="en-US" sz="1600">
                <a:latin typeface="Calibri" pitchFamily="84" charset="0"/>
                <a:ea typeface="Calibri" pitchFamily="84" charset="0"/>
                <a:cs typeface="Calibri" pitchFamily="84" charset="0"/>
              </a:rPr>
              <a:t>Mat temperature maintained  around 40 ⁰C  </a:t>
            </a:r>
          </a:p>
        </p:txBody>
      </p:sp>
      <p:pic>
        <p:nvPicPr>
          <p:cNvPr id="31753" name="Picture 11"/>
          <p:cNvPicPr>
            <a:picLocks noChangeAspect="1"/>
          </p:cNvPicPr>
          <p:nvPr/>
        </p:nvPicPr>
        <p:blipFill>
          <a:blip r:embed="rId5"/>
          <a:srcRect l="6921" t="22318" r="12325" b="1031"/>
          <a:stretch>
            <a:fillRect/>
          </a:stretch>
        </p:blipFill>
        <p:spPr bwMode="auto">
          <a:xfrm>
            <a:off x="3124200" y="1143000"/>
            <a:ext cx="1347788" cy="1711325"/>
          </a:xfrm>
          <a:prstGeom prst="rect">
            <a:avLst/>
          </a:prstGeom>
          <a:noFill/>
          <a:ln w="9525">
            <a:noFill/>
            <a:miter lim="800000"/>
            <a:headEnd/>
            <a:tailEnd/>
          </a:ln>
        </p:spPr>
      </p:pic>
      <p:pic>
        <p:nvPicPr>
          <p:cNvPr id="27" name="Picture 26"/>
          <p:cNvPicPr>
            <a:picLocks noChangeAspect="1"/>
          </p:cNvPicPr>
          <p:nvPr/>
        </p:nvPicPr>
        <p:blipFill>
          <a:blip r:embed="rId6"/>
          <a:srcRect l="2715" t="1556" r="2574" b="6641"/>
          <a:stretch>
            <a:fillRect/>
          </a:stretch>
        </p:blipFill>
        <p:spPr bwMode="auto">
          <a:xfrm>
            <a:off x="1182688" y="3962400"/>
            <a:ext cx="2273300" cy="1644650"/>
          </a:xfrm>
          <a:prstGeom prst="rect">
            <a:avLst/>
          </a:prstGeom>
          <a:noFill/>
          <a:ln w="9525">
            <a:noFill/>
            <a:miter lim="800000"/>
            <a:headEnd/>
            <a:tailEnd/>
          </a:ln>
        </p:spPr>
      </p:pic>
      <p:sp>
        <p:nvSpPr>
          <p:cNvPr id="2" name="TextBox 1"/>
          <p:cNvSpPr txBox="1"/>
          <p:nvPr/>
        </p:nvSpPr>
        <p:spPr>
          <a:xfrm>
            <a:off x="152400" y="1058863"/>
            <a:ext cx="2895600" cy="1600200"/>
          </a:xfrm>
          <a:prstGeom prst="rect">
            <a:avLst/>
          </a:prstGeom>
          <a:noFill/>
        </p:spPr>
        <p:txBody>
          <a:bodyPr>
            <a:prstTxWarp prst="textNoShape">
              <a:avLst/>
            </a:prstTxWarp>
            <a:spAutoFit/>
          </a:bodyPr>
          <a:lstStyle/>
          <a:p>
            <a:r>
              <a:rPr lang="en-US" sz="1800" b="1">
                <a:latin typeface="Calibri" pitchFamily="84" charset="0"/>
                <a:ea typeface="Calibri" pitchFamily="84" charset="0"/>
                <a:cs typeface="Calibri" pitchFamily="84" charset="0"/>
              </a:rPr>
              <a:t>Reservoir Temperature</a:t>
            </a:r>
          </a:p>
          <a:p>
            <a:pPr>
              <a:buFont typeface="Wingdings" pitchFamily="84" charset="2"/>
              <a:buChar char="Ø"/>
            </a:pPr>
            <a:r>
              <a:rPr lang="en-US" sz="1600">
                <a:latin typeface="Calibri" pitchFamily="84" charset="0"/>
                <a:ea typeface="Calibri" pitchFamily="84" charset="0"/>
                <a:cs typeface="Calibri" pitchFamily="84" charset="0"/>
              </a:rPr>
              <a:t>Water (10 L) in reservoir increases by 10 ⁰C every 8 min until it reaches 41 ⁰C (user-defined)</a:t>
            </a:r>
          </a:p>
          <a:p>
            <a:endParaRPr lang="en-US" sz="1600">
              <a:latin typeface="Calibri" pitchFamily="84" charset="0"/>
              <a:ea typeface="Calibri" pitchFamily="84" charset="0"/>
              <a:cs typeface="Calibri" pitchFamily="84" charset="0"/>
            </a:endParaRPr>
          </a:p>
        </p:txBody>
      </p:sp>
      <p:pic>
        <p:nvPicPr>
          <p:cNvPr id="2050" name="Picture 2"/>
          <p:cNvPicPr>
            <a:picLocks noChangeAspect="1" noChangeArrowheads="1"/>
          </p:cNvPicPr>
          <p:nvPr/>
        </p:nvPicPr>
        <p:blipFill>
          <a:blip r:embed="rId7"/>
          <a:srcRect/>
          <a:stretch>
            <a:fillRect/>
          </a:stretch>
        </p:blipFill>
        <p:spPr bwMode="auto">
          <a:xfrm>
            <a:off x="4948238" y="3038475"/>
            <a:ext cx="3814762" cy="2773363"/>
          </a:xfrm>
          <a:prstGeom prst="rect">
            <a:avLst/>
          </a:prstGeom>
          <a:noFill/>
          <a:ln w="9525">
            <a:noFill/>
            <a:miter lim="800000"/>
            <a:headEnd/>
            <a:tailEnd/>
          </a:ln>
        </p:spPr>
      </p:pic>
      <p:pic>
        <p:nvPicPr>
          <p:cNvPr id="31757" name="Picture 3"/>
          <p:cNvPicPr>
            <a:picLocks noChangeAspect="1" noChangeArrowheads="1"/>
          </p:cNvPicPr>
          <p:nvPr/>
        </p:nvPicPr>
        <p:blipFill>
          <a:blip r:embed="rId8"/>
          <a:srcRect/>
          <a:stretch>
            <a:fillRect/>
          </a:stretch>
        </p:blipFill>
        <p:spPr bwMode="auto">
          <a:xfrm>
            <a:off x="4927600" y="198438"/>
            <a:ext cx="3844925" cy="2794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5943600"/>
          </a:xfrm>
          <a:prstGeom prst="rec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2" name="Rectangle 21"/>
          <p:cNvSpPr/>
          <p:nvPr/>
        </p:nvSpPr>
        <p:spPr>
          <a:xfrm>
            <a:off x="-9525" y="4652963"/>
            <a:ext cx="9144000" cy="12192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7" name="Rectangle 36"/>
          <p:cNvSpPr/>
          <p:nvPr/>
        </p:nvSpPr>
        <p:spPr>
          <a:xfrm>
            <a:off x="-9525" y="4648200"/>
            <a:ext cx="9144000" cy="12954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33796" name="Group 11"/>
          <p:cNvGrpSpPr>
            <a:grpSpLocks/>
          </p:cNvGrpSpPr>
          <p:nvPr/>
        </p:nvGrpSpPr>
        <p:grpSpPr bwMode="auto">
          <a:xfrm>
            <a:off x="0" y="5915025"/>
            <a:ext cx="9134475" cy="1019175"/>
            <a:chOff x="0" y="5914696"/>
            <a:chExt cx="9210040" cy="1019504"/>
          </a:xfrm>
        </p:grpSpPr>
        <p:pic>
          <p:nvPicPr>
            <p:cNvPr id="33804" name="Picture 2" descr="D:\Documents\DS\Midterm Presentation\bottom right address.PNG"/>
            <p:cNvPicPr>
              <a:picLocks noChangeAspect="1" noChangeArrowheads="1"/>
            </p:cNvPicPr>
            <p:nvPr/>
          </p:nvPicPr>
          <p:blipFill>
            <a:blip r:embed="rId3"/>
            <a:srcRect/>
            <a:stretch>
              <a:fillRect/>
            </a:stretch>
          </p:blipFill>
          <p:spPr bwMode="auto">
            <a:xfrm>
              <a:off x="5486400" y="5914696"/>
              <a:ext cx="3723640" cy="943304"/>
            </a:xfrm>
            <a:prstGeom prst="rect">
              <a:avLst/>
            </a:prstGeom>
            <a:noFill/>
            <a:ln w="9525">
              <a:noFill/>
              <a:miter lim="800000"/>
              <a:headEnd/>
              <a:tailEnd/>
            </a:ln>
          </p:spPr>
        </p:pic>
        <p:pic>
          <p:nvPicPr>
            <p:cNvPr id="33805" name="Picture 2"/>
            <p:cNvPicPr>
              <a:picLocks noChangeAspect="1" noChangeArrowheads="1"/>
            </p:cNvPicPr>
            <p:nvPr/>
          </p:nvPicPr>
          <p:blipFill>
            <a:blip r:embed="rId4"/>
            <a:srcRect/>
            <a:stretch>
              <a:fillRect/>
            </a:stretch>
          </p:blipFill>
          <p:spPr bwMode="auto">
            <a:xfrm>
              <a:off x="0" y="6019800"/>
              <a:ext cx="1447800" cy="914400"/>
            </a:xfrm>
            <a:prstGeom prst="rect">
              <a:avLst/>
            </a:prstGeom>
            <a:noFill/>
            <a:ln w="9525">
              <a:noFill/>
              <a:miter lim="800000"/>
              <a:headEnd/>
              <a:tailEnd/>
            </a:ln>
          </p:spPr>
        </p:pic>
      </p:grpSp>
      <p:sp>
        <p:nvSpPr>
          <p:cNvPr id="31" name="Rectangle 30"/>
          <p:cNvSpPr/>
          <p:nvPr/>
        </p:nvSpPr>
        <p:spPr>
          <a:xfrm>
            <a:off x="66675" y="115888"/>
            <a:ext cx="4505325" cy="5751512"/>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3" name="Rectangle 22"/>
          <p:cNvSpPr/>
          <p:nvPr/>
        </p:nvSpPr>
        <p:spPr>
          <a:xfrm>
            <a:off x="4716463" y="115888"/>
            <a:ext cx="4351337" cy="5732462"/>
          </a:xfrm>
          <a:prstGeom prst="rect">
            <a:avLst/>
          </a:prstGeom>
          <a:solidFill>
            <a:srgbClr val="B4DFE4"/>
          </a:solidFill>
          <a:ln>
            <a:solidFill>
              <a:srgbClr val="B4DFE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33799" name="Picture 6"/>
          <p:cNvPicPr>
            <a:picLocks noChangeAspect="1"/>
          </p:cNvPicPr>
          <p:nvPr/>
        </p:nvPicPr>
        <p:blipFill>
          <a:blip r:embed="rId5"/>
          <a:srcRect l="4224" b="8910"/>
          <a:stretch>
            <a:fillRect/>
          </a:stretch>
        </p:blipFill>
        <p:spPr bwMode="auto">
          <a:xfrm>
            <a:off x="1054100" y="1117600"/>
            <a:ext cx="2609850" cy="1854200"/>
          </a:xfrm>
          <a:prstGeom prst="rect">
            <a:avLst/>
          </a:prstGeom>
          <a:noFill/>
          <a:ln w="9525">
            <a:noFill/>
            <a:miter lim="800000"/>
            <a:headEnd/>
            <a:tailEnd/>
          </a:ln>
        </p:spPr>
      </p:pic>
      <p:sp>
        <p:nvSpPr>
          <p:cNvPr id="8" name="TextBox 7"/>
          <p:cNvSpPr txBox="1"/>
          <p:nvPr/>
        </p:nvSpPr>
        <p:spPr>
          <a:xfrm>
            <a:off x="279400" y="3238500"/>
            <a:ext cx="4064000" cy="2370138"/>
          </a:xfrm>
          <a:prstGeom prst="rect">
            <a:avLst/>
          </a:prstGeom>
          <a:noFill/>
        </p:spPr>
        <p:txBody>
          <a:bodyPr>
            <a:prstTxWarp prst="textNoShape">
              <a:avLst/>
            </a:prstTxWarp>
            <a:spAutoFit/>
          </a:bodyPr>
          <a:lstStyle/>
          <a:p>
            <a:r>
              <a:rPr lang="en-US" sz="2000" b="1">
                <a:latin typeface="Calibri" pitchFamily="84" charset="0"/>
                <a:ea typeface="Calibri" pitchFamily="84" charset="0"/>
                <a:cs typeface="Calibri" pitchFamily="84" charset="0"/>
              </a:rPr>
              <a:t>Saline Bag (1L)</a:t>
            </a:r>
          </a:p>
          <a:p>
            <a:pPr>
              <a:buFont typeface="Wingdings" pitchFamily="84" charset="2"/>
              <a:buChar char="Ø"/>
            </a:pPr>
            <a:r>
              <a:rPr lang="en-US" sz="1600">
                <a:latin typeface="Calibri" pitchFamily="84" charset="0"/>
                <a:ea typeface="Calibri" pitchFamily="84" charset="0"/>
                <a:cs typeface="Calibri" pitchFamily="84" charset="0"/>
              </a:rPr>
              <a:t>Covered with 2 layers of 1.25 mm thick 100% cotton cloth</a:t>
            </a:r>
          </a:p>
          <a:p>
            <a:pPr>
              <a:buFont typeface="Wingdings" pitchFamily="84" charset="2"/>
              <a:buChar char="Ø"/>
            </a:pPr>
            <a:r>
              <a:rPr lang="en-US" sz="1600">
                <a:latin typeface="Calibri" pitchFamily="84" charset="0"/>
                <a:ea typeface="Calibri" pitchFamily="84" charset="0"/>
                <a:cs typeface="Calibri" pitchFamily="84" charset="0"/>
              </a:rPr>
              <a:t>Starting temperature at 35 ⁰C</a:t>
            </a:r>
          </a:p>
          <a:p>
            <a:pPr>
              <a:buFont typeface="Wingdings" pitchFamily="84" charset="2"/>
              <a:buChar char="Ø"/>
            </a:pPr>
            <a:r>
              <a:rPr lang="en-US" sz="1600">
                <a:latin typeface="Calibri" pitchFamily="84" charset="0"/>
                <a:ea typeface="Calibri" pitchFamily="84" charset="0"/>
                <a:cs typeface="Calibri" pitchFamily="84" charset="0"/>
              </a:rPr>
              <a:t>Raised by 1 ⁰C per hour</a:t>
            </a:r>
          </a:p>
          <a:p>
            <a:pPr>
              <a:buFont typeface="Wingdings" pitchFamily="84" charset="2"/>
              <a:buChar char="Ø"/>
            </a:pPr>
            <a:r>
              <a:rPr lang="en-US" sz="1600">
                <a:latin typeface="Calibri" pitchFamily="84" charset="0"/>
                <a:ea typeface="Calibri" pitchFamily="84" charset="0"/>
                <a:cs typeface="Calibri" pitchFamily="84" charset="0"/>
              </a:rPr>
              <a:t>Maintained at 37.5 ⁰C for at least 3 hours</a:t>
            </a:r>
          </a:p>
          <a:p>
            <a:pPr>
              <a:buFont typeface="Wingdings" pitchFamily="84" charset="2"/>
              <a:buChar char="Ø"/>
            </a:pPr>
            <a:endParaRPr lang="en-US" sz="1600">
              <a:latin typeface="Calibri" pitchFamily="84" charset="0"/>
              <a:ea typeface="Calibri" pitchFamily="84" charset="0"/>
              <a:cs typeface="Calibri" pitchFamily="84" charset="0"/>
            </a:endParaRPr>
          </a:p>
          <a:p>
            <a:pPr>
              <a:buFont typeface="Wingdings" pitchFamily="84" charset="2"/>
              <a:buChar char="Ø"/>
            </a:pPr>
            <a:endParaRPr lang="en-US" sz="1600">
              <a:latin typeface="Calibri" pitchFamily="84" charset="0"/>
              <a:ea typeface="Calibri" pitchFamily="84" charset="0"/>
              <a:cs typeface="Calibri" pitchFamily="84" charset="0"/>
            </a:endParaRPr>
          </a:p>
          <a:p>
            <a:endParaRPr lang="en-US" sz="1600">
              <a:latin typeface="Calibri" pitchFamily="84" charset="0"/>
              <a:ea typeface="Calibri" pitchFamily="84" charset="0"/>
              <a:cs typeface="Calibri" pitchFamily="84" charset="0"/>
            </a:endParaRPr>
          </a:p>
        </p:txBody>
      </p:sp>
      <p:sp>
        <p:nvSpPr>
          <p:cNvPr id="33801" name="TextBox 16"/>
          <p:cNvSpPr txBox="1">
            <a:spLocks noChangeArrowheads="1"/>
          </p:cNvSpPr>
          <p:nvPr/>
        </p:nvSpPr>
        <p:spPr bwMode="auto">
          <a:xfrm>
            <a:off x="919163" y="161925"/>
            <a:ext cx="2879725" cy="523875"/>
          </a:xfrm>
          <a:prstGeom prst="rect">
            <a:avLst/>
          </a:prstGeom>
          <a:noFill/>
          <a:ln w="9525">
            <a:noFill/>
            <a:miter lim="800000"/>
            <a:headEnd/>
            <a:tailEnd/>
          </a:ln>
        </p:spPr>
        <p:txBody>
          <a:bodyPr>
            <a:prstTxWarp prst="textNoShape">
              <a:avLst/>
            </a:prstTxWarp>
            <a:spAutoFit/>
          </a:bodyPr>
          <a:lstStyle/>
          <a:p>
            <a:pPr algn="ctr"/>
            <a:r>
              <a:rPr lang="en-US" sz="2800" b="1">
                <a:latin typeface="Calibri" pitchFamily="84" charset="0"/>
                <a:ea typeface="Calibri" pitchFamily="84" charset="0"/>
                <a:cs typeface="Calibri" pitchFamily="84" charset="0"/>
              </a:rPr>
              <a:t>Testing Setup</a:t>
            </a:r>
          </a:p>
        </p:txBody>
      </p:sp>
      <p:pic>
        <p:nvPicPr>
          <p:cNvPr id="1027" name="Picture 3"/>
          <p:cNvPicPr>
            <a:picLocks noChangeAspect="1" noChangeArrowheads="1"/>
          </p:cNvPicPr>
          <p:nvPr/>
        </p:nvPicPr>
        <p:blipFill>
          <a:blip r:embed="rId6"/>
          <a:srcRect/>
          <a:stretch>
            <a:fillRect/>
          </a:stretch>
        </p:blipFill>
        <p:spPr bwMode="auto">
          <a:xfrm>
            <a:off x="4943475" y="2895600"/>
            <a:ext cx="3895725" cy="2832100"/>
          </a:xfrm>
          <a:prstGeom prst="rect">
            <a:avLst/>
          </a:prstGeom>
          <a:noFill/>
          <a:ln w="9525">
            <a:noFill/>
            <a:miter lim="800000"/>
            <a:headEnd/>
            <a:tailEnd/>
          </a:ln>
        </p:spPr>
      </p:pic>
      <p:pic>
        <p:nvPicPr>
          <p:cNvPr id="33803" name="Picture 4"/>
          <p:cNvPicPr>
            <a:picLocks noChangeAspect="1" noChangeArrowheads="1"/>
          </p:cNvPicPr>
          <p:nvPr/>
        </p:nvPicPr>
        <p:blipFill>
          <a:blip r:embed="rId7"/>
          <a:srcRect/>
          <a:stretch>
            <a:fillRect/>
          </a:stretch>
        </p:blipFill>
        <p:spPr bwMode="auto">
          <a:xfrm>
            <a:off x="4943475" y="355600"/>
            <a:ext cx="3895725" cy="2463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9050" y="49213"/>
            <a:ext cx="9124950" cy="591502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5364" name="Text Placeholder 5"/>
          <p:cNvSpPr>
            <a:spLocks noGrp="1"/>
          </p:cNvSpPr>
          <p:nvPr>
            <p:ph type="body" sz="quarter" idx="21"/>
          </p:nvPr>
        </p:nvSpPr>
        <p:spPr bwMode="auto">
          <a:xfrm>
            <a:off x="152400" y="762000"/>
            <a:ext cx="5105400" cy="3617913"/>
          </a:xfrm>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0"/>
              </a:spcBef>
              <a:buFont typeface="Arial" pitchFamily="-123" charset="0"/>
              <a:buNone/>
              <a:defRPr/>
            </a:pPr>
            <a:endParaRPr lang="en-US" sz="1800" dirty="0" smtClean="0">
              <a:solidFill>
                <a:schemeClr val="tx1"/>
              </a:solidFill>
              <a:latin typeface="Calibri" pitchFamily="-123" charset="0"/>
              <a:ea typeface="Calibri" pitchFamily="-123" charset="0"/>
              <a:cs typeface="Calibri" pitchFamily="-123" charset="0"/>
            </a:endParaRPr>
          </a:p>
          <a:p>
            <a:pPr marL="285750" indent="-285750" eaLnBrk="1" hangingPunct="1">
              <a:spcBef>
                <a:spcPct val="0"/>
              </a:spcBef>
              <a:buFont typeface="Arial" pitchFamily="-123" charset="0"/>
              <a:buChar char="•"/>
              <a:defRPr/>
            </a:pPr>
            <a:endParaRPr lang="en-US" sz="1800" dirty="0">
              <a:solidFill>
                <a:schemeClr val="tx1"/>
              </a:solidFill>
              <a:latin typeface="Calibri" pitchFamily="-123" charset="0"/>
              <a:ea typeface="Calibri" pitchFamily="-123" charset="0"/>
              <a:cs typeface="Calibri" pitchFamily="-123" charset="0"/>
            </a:endParaRPr>
          </a:p>
          <a:p>
            <a:pPr marL="285750" indent="-285750" eaLnBrk="1" hangingPunct="1">
              <a:spcBef>
                <a:spcPct val="0"/>
              </a:spcBef>
              <a:buFont typeface="Arial" pitchFamily="-123" charset="0"/>
              <a:buChar char="•"/>
              <a:defRPr/>
            </a:pPr>
            <a:endParaRPr lang="en-US" sz="1800" dirty="0" smtClean="0">
              <a:solidFill>
                <a:schemeClr val="tx1"/>
              </a:solidFill>
              <a:latin typeface="Calibri" pitchFamily="-123" charset="0"/>
              <a:ea typeface="Calibri" pitchFamily="-123" charset="0"/>
              <a:cs typeface="Calibri" pitchFamily="-123" charset="0"/>
            </a:endParaRPr>
          </a:p>
        </p:txBody>
      </p:sp>
      <p:pic>
        <p:nvPicPr>
          <p:cNvPr id="35843" name="Picture 2"/>
          <p:cNvPicPr>
            <a:picLocks noChangeAspect="1" noChangeArrowheads="1"/>
          </p:cNvPicPr>
          <p:nvPr/>
        </p:nvPicPr>
        <p:blipFill>
          <a:blip r:embed="rId3"/>
          <a:srcRect/>
          <a:stretch>
            <a:fillRect/>
          </a:stretch>
        </p:blipFill>
        <p:spPr bwMode="auto">
          <a:xfrm>
            <a:off x="0" y="5943600"/>
            <a:ext cx="1447800" cy="914400"/>
          </a:xfrm>
          <a:prstGeom prst="rect">
            <a:avLst/>
          </a:prstGeom>
          <a:noFill/>
          <a:ln w="9525">
            <a:noFill/>
            <a:miter lim="800000"/>
            <a:headEnd/>
            <a:tailEnd/>
          </a:ln>
        </p:spPr>
      </p:pic>
      <p:pic>
        <p:nvPicPr>
          <p:cNvPr id="35844" name="Picture 2" descr="D:\Documents\DS\Midterm Presentation\bottom right address.PNG"/>
          <p:cNvPicPr>
            <a:picLocks noChangeAspect="1" noChangeArrowheads="1"/>
          </p:cNvPicPr>
          <p:nvPr/>
        </p:nvPicPr>
        <p:blipFill>
          <a:blip r:embed="rId4"/>
          <a:srcRect/>
          <a:stretch>
            <a:fillRect/>
          </a:stretch>
        </p:blipFill>
        <p:spPr bwMode="auto">
          <a:xfrm>
            <a:off x="5391150" y="5943600"/>
            <a:ext cx="3724275" cy="914400"/>
          </a:xfrm>
          <a:prstGeom prst="rect">
            <a:avLst/>
          </a:prstGeom>
          <a:noFill/>
          <a:ln w="9525">
            <a:noFill/>
            <a:miter lim="800000"/>
            <a:headEnd/>
            <a:tailEnd/>
          </a:ln>
        </p:spPr>
      </p:pic>
      <p:sp>
        <p:nvSpPr>
          <p:cNvPr id="5" name="TextBox 4"/>
          <p:cNvSpPr txBox="1"/>
          <p:nvPr/>
        </p:nvSpPr>
        <p:spPr>
          <a:xfrm>
            <a:off x="304800" y="1371600"/>
            <a:ext cx="4876800" cy="2308225"/>
          </a:xfrm>
          <a:prstGeom prst="rect">
            <a:avLst/>
          </a:prstGeom>
          <a:noFill/>
        </p:spPr>
        <p:txBody>
          <a:bodyPr>
            <a:spAutoFit/>
          </a:bodyPr>
          <a:lstStyle/>
          <a:p>
            <a:pPr marL="742950" lvl="3" indent="-285750">
              <a:lnSpc>
                <a:spcPct val="150000"/>
              </a:lnSpc>
              <a:buFont typeface="Arial" pitchFamily="34" charset="0"/>
              <a:buChar char="•"/>
              <a:defRPr/>
            </a:pPr>
            <a:endParaRPr lang="en-US" sz="1400" dirty="0">
              <a:latin typeface="Calibri" pitchFamily="-123" charset="0"/>
              <a:ea typeface="Calibri" pitchFamily="-123" charset="0"/>
              <a:cs typeface="Calibri" pitchFamily="-123" charset="0"/>
            </a:endParaRPr>
          </a:p>
          <a:p>
            <a:pPr marL="628650" lvl="3" indent="-171450">
              <a:lnSpc>
                <a:spcPct val="150000"/>
              </a:lnSpc>
              <a:defRPr/>
            </a:pPr>
            <a:endParaRPr lang="en-US" sz="1400" dirty="0">
              <a:latin typeface="Calibri" pitchFamily="-123" charset="0"/>
              <a:ea typeface="Calibri" pitchFamily="-123" charset="0"/>
              <a:cs typeface="Calibri" pitchFamily="-123" charset="0"/>
            </a:endParaRPr>
          </a:p>
          <a:p>
            <a:pPr marL="628650" lvl="3" indent="-171450">
              <a:lnSpc>
                <a:spcPct val="150000"/>
              </a:lnSpc>
              <a:defRPr/>
            </a:pPr>
            <a:endParaRPr lang="en-US" sz="1400" dirty="0">
              <a:latin typeface="Calibri" pitchFamily="-123" charset="0"/>
              <a:ea typeface="Calibri" pitchFamily="-123" charset="0"/>
              <a:cs typeface="Calibri" pitchFamily="-123" charset="0"/>
            </a:endParaRPr>
          </a:p>
          <a:p>
            <a:pPr marL="628650" lvl="3" indent="-171450">
              <a:lnSpc>
                <a:spcPct val="150000"/>
              </a:lnSpc>
              <a:defRPr/>
            </a:pPr>
            <a:endParaRPr lang="en-US" sz="1400" dirty="0">
              <a:latin typeface="Calibri" pitchFamily="-123" charset="0"/>
              <a:ea typeface="Calibri" pitchFamily="-123" charset="0"/>
              <a:cs typeface="Calibri" pitchFamily="-123" charset="0"/>
            </a:endParaRPr>
          </a:p>
          <a:p>
            <a:pPr marL="628650" lvl="3" indent="-171450">
              <a:lnSpc>
                <a:spcPct val="150000"/>
              </a:lnSpc>
              <a:defRPr/>
            </a:pPr>
            <a:endParaRPr lang="en-US" sz="1400" dirty="0">
              <a:latin typeface="Calibri" pitchFamily="-123" charset="0"/>
              <a:ea typeface="Calibri" pitchFamily="-123" charset="0"/>
              <a:cs typeface="Calibri" pitchFamily="-123" charset="0"/>
            </a:endParaRPr>
          </a:p>
          <a:p>
            <a:pPr marL="628650" lvl="3" indent="-171450">
              <a:lnSpc>
                <a:spcPct val="150000"/>
              </a:lnSpc>
              <a:defRPr/>
            </a:pPr>
            <a:endParaRPr lang="en-US" sz="1400" dirty="0">
              <a:latin typeface="Calibri" pitchFamily="-123" charset="0"/>
              <a:ea typeface="Calibri" pitchFamily="-123" charset="0"/>
              <a:cs typeface="Calibri" pitchFamily="-123" charset="0"/>
            </a:endParaRPr>
          </a:p>
          <a:p>
            <a:pPr>
              <a:defRPr/>
            </a:pPr>
            <a:endParaRPr lang="en-US" sz="1800" dirty="0">
              <a:latin typeface="Arial" pitchFamily="-123" charset="0"/>
              <a:ea typeface="ＭＳ Ｐゴシック" pitchFamily="-123" charset="-128"/>
              <a:cs typeface="ＭＳ Ｐゴシック" pitchFamily="-123" charset="-128"/>
            </a:endParaRPr>
          </a:p>
        </p:txBody>
      </p:sp>
      <p:sp>
        <p:nvSpPr>
          <p:cNvPr id="35846" name="TextBox 6"/>
          <p:cNvSpPr txBox="1">
            <a:spLocks noChangeArrowheads="1"/>
          </p:cNvSpPr>
          <p:nvPr/>
        </p:nvSpPr>
        <p:spPr bwMode="auto">
          <a:xfrm>
            <a:off x="5575300" y="6073775"/>
            <a:ext cx="2889250" cy="215900"/>
          </a:xfrm>
          <a:prstGeom prst="rect">
            <a:avLst/>
          </a:prstGeom>
          <a:noFill/>
          <a:ln w="9525">
            <a:noFill/>
            <a:miter lim="800000"/>
            <a:headEnd/>
            <a:tailEnd/>
          </a:ln>
        </p:spPr>
        <p:txBody>
          <a:bodyPr wrap="none">
            <a:prstTxWarp prst="textNoShape">
              <a:avLst/>
            </a:prstTxWarp>
            <a:spAutoFit/>
          </a:bodyPr>
          <a:lstStyle/>
          <a:p>
            <a:r>
              <a:rPr lang="en-US" sz="800">
                <a:solidFill>
                  <a:srgbClr val="000000"/>
                </a:solidFill>
                <a:latin typeface="Calibri" pitchFamily="84" charset="0"/>
                <a:ea typeface="Calibri" pitchFamily="84" charset="0"/>
                <a:cs typeface="Calibri" pitchFamily="84" charset="0"/>
              </a:rPr>
              <a:t>[3] </a:t>
            </a:r>
            <a:r>
              <a:rPr lang="en-US" sz="800">
                <a:solidFill>
                  <a:srgbClr val="000000"/>
                </a:solidFill>
              </a:rPr>
              <a:t>UN-Water; World Water Assessment Programme (2006)</a:t>
            </a:r>
            <a:endParaRPr lang="en-US" sz="1800"/>
          </a:p>
        </p:txBody>
      </p:sp>
      <p:graphicFrame>
        <p:nvGraphicFramePr>
          <p:cNvPr id="41" name="Table 40"/>
          <p:cNvGraphicFramePr>
            <a:graphicFrameLocks noGrp="1"/>
          </p:cNvGraphicFramePr>
          <p:nvPr/>
        </p:nvGraphicFramePr>
        <p:xfrm>
          <a:off x="5548313" y="852488"/>
          <a:ext cx="3568250" cy="4863207"/>
        </p:xfrm>
        <a:graphic>
          <a:graphicData uri="http://schemas.openxmlformats.org/drawingml/2006/table">
            <a:tbl>
              <a:tblPr firstRow="1" bandRow="1">
                <a:tableStyleId>{5C22544A-7EE6-4342-B048-85BDC9FD1C3A}</a:tableStyleId>
              </a:tblPr>
              <a:tblGrid>
                <a:gridCol w="1998220"/>
                <a:gridCol w="1570030"/>
              </a:tblGrid>
              <a:tr h="629984">
                <a:tc gridSpan="2">
                  <a:txBody>
                    <a:bodyPr/>
                    <a:lstStyle/>
                    <a:p>
                      <a:endParaRPr lang="en-US" dirty="0"/>
                    </a:p>
                  </a:txBody>
                  <a:tcPr/>
                </a:tc>
                <a:tc hMerge="1">
                  <a:txBody>
                    <a:bodyPr/>
                    <a:lstStyle/>
                    <a:p>
                      <a:pPr algn="ctr"/>
                      <a:endParaRPr lang="en-US" dirty="0"/>
                    </a:p>
                  </a:txBody>
                  <a:tcPr/>
                </a:tc>
              </a:tr>
              <a:tr h="463299">
                <a:tc>
                  <a:txBody>
                    <a:bodyPr/>
                    <a:lstStyle/>
                    <a:p>
                      <a:r>
                        <a:rPr lang="en-US" u="sng" dirty="0" smtClean="0">
                          <a:latin typeface="Calibri" pitchFamily="34" charset="0"/>
                          <a:cs typeface="Calibri" pitchFamily="34" charset="0"/>
                        </a:rPr>
                        <a:t>Component</a:t>
                      </a:r>
                      <a:endParaRPr lang="en-US" u="sng" dirty="0">
                        <a:latin typeface="Calibri" pitchFamily="34" charset="0"/>
                        <a:cs typeface="Calibri" pitchFamily="34" charset="0"/>
                      </a:endParaRPr>
                    </a:p>
                  </a:txBody>
                  <a:tcPr/>
                </a:tc>
                <a:tc>
                  <a:txBody>
                    <a:bodyPr/>
                    <a:lstStyle/>
                    <a:p>
                      <a:pPr algn="ctr"/>
                      <a:r>
                        <a:rPr lang="en-US" u="sng" dirty="0" smtClean="0">
                          <a:latin typeface="Calibri" pitchFamily="34" charset="0"/>
                          <a:cs typeface="Calibri" pitchFamily="34" charset="0"/>
                        </a:rPr>
                        <a:t>Cost</a:t>
                      </a:r>
                      <a:endParaRPr lang="en-US" u="sng" dirty="0">
                        <a:latin typeface="Calibri" pitchFamily="34" charset="0"/>
                        <a:cs typeface="Calibri" pitchFamily="34" charset="0"/>
                      </a:endParaRPr>
                    </a:p>
                  </a:txBody>
                  <a:tcPr/>
                </a:tc>
              </a:tr>
              <a:tr h="780666">
                <a:tc>
                  <a:txBody>
                    <a:bodyPr/>
                    <a:lstStyle/>
                    <a:p>
                      <a:r>
                        <a:rPr lang="en-US" dirty="0" smtClean="0">
                          <a:latin typeface="Calibri" pitchFamily="34" charset="0"/>
                          <a:cs typeface="Calibri" pitchFamily="34" charset="0"/>
                        </a:rPr>
                        <a:t>1000W</a:t>
                      </a:r>
                      <a:r>
                        <a:rPr lang="en-US" baseline="0" dirty="0" smtClean="0">
                          <a:latin typeface="Calibri" pitchFamily="34" charset="0"/>
                          <a:cs typeface="Calibri" pitchFamily="34" charset="0"/>
                        </a:rPr>
                        <a:t> Water</a:t>
                      </a:r>
                      <a:r>
                        <a:rPr lang="en-US" dirty="0" smtClean="0">
                          <a:latin typeface="Calibri" pitchFamily="34" charset="0"/>
                          <a:cs typeface="Calibri" pitchFamily="34" charset="0"/>
                        </a:rPr>
                        <a:t> heating element</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$11.00</a:t>
                      </a:r>
                      <a:endParaRPr lang="en-US" dirty="0">
                        <a:latin typeface="Calibri" pitchFamily="34" charset="0"/>
                        <a:cs typeface="Calibri" pitchFamily="34" charset="0"/>
                      </a:endParaRPr>
                    </a:p>
                  </a:txBody>
                  <a:tcPr/>
                </a:tc>
              </a:tr>
              <a:tr h="463299">
                <a:tc>
                  <a:txBody>
                    <a:bodyPr/>
                    <a:lstStyle/>
                    <a:p>
                      <a:r>
                        <a:rPr lang="en-US" dirty="0" smtClean="0">
                          <a:latin typeface="Calibri" pitchFamily="34" charset="0"/>
                          <a:cs typeface="Calibri" pitchFamily="34" charset="0"/>
                        </a:rPr>
                        <a:t>13.25L</a:t>
                      </a:r>
                      <a:r>
                        <a:rPr lang="en-US" baseline="0" dirty="0" smtClean="0">
                          <a:latin typeface="Calibri" pitchFamily="34" charset="0"/>
                          <a:cs typeface="Calibri" pitchFamily="34" charset="0"/>
                        </a:rPr>
                        <a:t> </a:t>
                      </a:r>
                      <a:r>
                        <a:rPr lang="en-US" dirty="0" smtClean="0">
                          <a:latin typeface="Calibri" pitchFamily="34" charset="0"/>
                          <a:cs typeface="Calibri" pitchFamily="34" charset="0"/>
                        </a:rPr>
                        <a:t>Bucket</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$15.57</a:t>
                      </a:r>
                      <a:endParaRPr lang="en-US" dirty="0">
                        <a:latin typeface="Calibri" pitchFamily="34" charset="0"/>
                        <a:cs typeface="Calibri" pitchFamily="34" charset="0"/>
                      </a:endParaRPr>
                    </a:p>
                  </a:txBody>
                  <a:tcPr/>
                </a:tc>
              </a:tr>
              <a:tr h="463299">
                <a:tc>
                  <a:txBody>
                    <a:bodyPr/>
                    <a:lstStyle/>
                    <a:p>
                      <a:r>
                        <a:rPr lang="en-US" baseline="0" dirty="0" smtClean="0">
                          <a:latin typeface="Calibri" pitchFamily="34" charset="0"/>
                          <a:cs typeface="Calibri" pitchFamily="34" charset="0"/>
                        </a:rPr>
                        <a:t>Tubing</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$38.38</a:t>
                      </a:r>
                      <a:endParaRPr lang="en-US" dirty="0">
                        <a:latin typeface="Calibri" pitchFamily="34" charset="0"/>
                        <a:cs typeface="Calibri" pitchFamily="34" charset="0"/>
                      </a:endParaRPr>
                    </a:p>
                  </a:txBody>
                  <a:tcPr/>
                </a:tc>
              </a:tr>
              <a:tr h="463299">
                <a:tc>
                  <a:txBody>
                    <a:bodyPr/>
                    <a:lstStyle/>
                    <a:p>
                      <a:r>
                        <a:rPr lang="en-US" dirty="0" err="1" smtClean="0">
                          <a:latin typeface="Calibri" pitchFamily="34" charset="0"/>
                          <a:cs typeface="Calibri" pitchFamily="34" charset="0"/>
                        </a:rPr>
                        <a:t>Arduino</a:t>
                      </a:r>
                      <a:r>
                        <a:rPr lang="en-US" dirty="0" smtClean="0">
                          <a:latin typeface="Calibri" pitchFamily="34" charset="0"/>
                          <a:cs typeface="Calibri" pitchFamily="34" charset="0"/>
                        </a:rPr>
                        <a:t> Uno</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$30.00</a:t>
                      </a:r>
                      <a:endParaRPr lang="en-US" dirty="0">
                        <a:latin typeface="Calibri" pitchFamily="34" charset="0"/>
                        <a:cs typeface="Calibri" pitchFamily="34" charset="0"/>
                      </a:endParaRPr>
                    </a:p>
                  </a:txBody>
                  <a:tcPr/>
                </a:tc>
              </a:tr>
              <a:tr h="545282">
                <a:tc>
                  <a:txBody>
                    <a:bodyPr/>
                    <a:lstStyle/>
                    <a:p>
                      <a:r>
                        <a:rPr lang="en-US" dirty="0" smtClean="0">
                          <a:latin typeface="Calibri" pitchFamily="34" charset="0"/>
                          <a:cs typeface="Calibri" pitchFamily="34" charset="0"/>
                        </a:rPr>
                        <a:t>Water Pump</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$19.36</a:t>
                      </a:r>
                      <a:endParaRPr lang="en-US" dirty="0">
                        <a:latin typeface="Calibri" pitchFamily="34" charset="0"/>
                        <a:cs typeface="Calibri" pitchFamily="34" charset="0"/>
                      </a:endParaRPr>
                    </a:p>
                  </a:txBody>
                  <a:tcPr/>
                </a:tc>
              </a:tr>
              <a:tr h="590780">
                <a:tc>
                  <a:txBody>
                    <a:bodyPr/>
                    <a:lstStyle/>
                    <a:p>
                      <a:r>
                        <a:rPr lang="en-US" dirty="0" smtClean="0">
                          <a:latin typeface="Calibri" pitchFamily="34" charset="0"/>
                          <a:cs typeface="Calibri" pitchFamily="34" charset="0"/>
                        </a:rPr>
                        <a:t>Electronics &amp; Misc. </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$41.00</a:t>
                      </a:r>
                      <a:endParaRPr lang="en-US" dirty="0">
                        <a:latin typeface="Calibri" pitchFamily="34" charset="0"/>
                        <a:cs typeface="Calibri" pitchFamily="34" charset="0"/>
                      </a:endParaRPr>
                    </a:p>
                  </a:txBody>
                  <a:tcPr/>
                </a:tc>
              </a:tr>
              <a:tr h="463299">
                <a:tc>
                  <a:txBody>
                    <a:bodyPr/>
                    <a:lstStyle/>
                    <a:p>
                      <a:r>
                        <a:rPr lang="en-US" dirty="0" smtClean="0">
                          <a:latin typeface="Calibri" pitchFamily="34" charset="0"/>
                          <a:cs typeface="Calibri" pitchFamily="34" charset="0"/>
                        </a:rPr>
                        <a:t>Total Cost:</a:t>
                      </a:r>
                      <a:endParaRPr lang="en-US" dirty="0">
                        <a:latin typeface="Calibri" pitchFamily="34" charset="0"/>
                        <a:cs typeface="Calibri" pitchFamily="34" charset="0"/>
                      </a:endParaRPr>
                    </a:p>
                  </a:txBody>
                  <a:tcPr/>
                </a:tc>
                <a:tc>
                  <a:txBody>
                    <a:bodyPr/>
                    <a:lstStyle/>
                    <a:p>
                      <a:pPr algn="ctr"/>
                      <a:r>
                        <a:rPr lang="en-US" dirty="0" smtClean="0">
                          <a:latin typeface="Calibri" pitchFamily="34" charset="0"/>
                          <a:cs typeface="Calibri" pitchFamily="34" charset="0"/>
                        </a:rPr>
                        <a:t>$155.31</a:t>
                      </a:r>
                      <a:endParaRPr lang="en-US" dirty="0">
                        <a:latin typeface="Calibri" pitchFamily="34" charset="0"/>
                        <a:cs typeface="Calibri" pitchFamily="34" charset="0"/>
                      </a:endParaRPr>
                    </a:p>
                  </a:txBody>
                  <a:tcPr/>
                </a:tc>
              </a:tr>
            </a:tbl>
          </a:graphicData>
        </a:graphic>
      </p:graphicFrame>
      <p:sp>
        <p:nvSpPr>
          <p:cNvPr id="35878" name="TextBox 56"/>
          <p:cNvSpPr txBox="1">
            <a:spLocks noChangeArrowheads="1"/>
          </p:cNvSpPr>
          <p:nvPr/>
        </p:nvSpPr>
        <p:spPr bwMode="auto">
          <a:xfrm>
            <a:off x="5715000" y="838200"/>
            <a:ext cx="3297238" cy="461963"/>
          </a:xfrm>
          <a:prstGeom prst="rect">
            <a:avLst/>
          </a:prstGeom>
          <a:noFill/>
          <a:ln w="9525">
            <a:noFill/>
            <a:miter lim="800000"/>
            <a:headEnd/>
            <a:tailEnd/>
          </a:ln>
        </p:spPr>
        <p:txBody>
          <a:bodyPr>
            <a:prstTxWarp prst="textNoShape">
              <a:avLst/>
            </a:prstTxWarp>
            <a:spAutoFit/>
          </a:bodyPr>
          <a:lstStyle/>
          <a:p>
            <a:pPr algn="ctr"/>
            <a:r>
              <a:rPr lang="en-US" b="1">
                <a:latin typeface="Calibri" pitchFamily="84" charset="0"/>
                <a:ea typeface="Calibri" pitchFamily="84" charset="0"/>
                <a:cs typeface="Calibri" pitchFamily="84" charset="0"/>
              </a:rPr>
              <a:t>Manufacturing Cost</a:t>
            </a:r>
          </a:p>
        </p:txBody>
      </p:sp>
      <p:graphicFrame>
        <p:nvGraphicFramePr>
          <p:cNvPr id="18" name="Table 17"/>
          <p:cNvGraphicFramePr>
            <a:graphicFrameLocks noGrp="1"/>
          </p:cNvGraphicFramePr>
          <p:nvPr/>
        </p:nvGraphicFramePr>
        <p:xfrm>
          <a:off x="76200" y="838200"/>
          <a:ext cx="5391568" cy="4876801"/>
        </p:xfrm>
        <a:graphic>
          <a:graphicData uri="http://schemas.openxmlformats.org/drawingml/2006/table">
            <a:tbl>
              <a:tblPr firstRow="1" bandRow="1">
                <a:tableStyleId>{5C22544A-7EE6-4342-B048-85BDC9FD1C3A}</a:tableStyleId>
              </a:tblPr>
              <a:tblGrid>
                <a:gridCol w="5391568"/>
              </a:tblGrid>
              <a:tr h="642788">
                <a:tc>
                  <a:txBody>
                    <a:bodyPr/>
                    <a:lstStyle/>
                    <a:p>
                      <a:pPr algn="ctr"/>
                      <a:r>
                        <a:rPr lang="en-US" sz="2400" b="1" baseline="0" dirty="0" smtClean="0">
                          <a:solidFill>
                            <a:schemeClr val="tx1"/>
                          </a:solidFill>
                          <a:latin typeface="Calibri" pitchFamily="34" charset="0"/>
                          <a:cs typeface="Calibri" pitchFamily="34" charset="0"/>
                        </a:rPr>
                        <a:t>Operating Costs</a:t>
                      </a:r>
                      <a:endParaRPr lang="en-US" sz="2400" b="1" dirty="0">
                        <a:solidFill>
                          <a:schemeClr val="tx1"/>
                        </a:solidFill>
                        <a:latin typeface="Calibri" pitchFamily="34" charset="0"/>
                        <a:cs typeface="Calibri" pitchFamily="34" charset="0"/>
                      </a:endParaRPr>
                    </a:p>
                  </a:txBody>
                  <a:tcPr/>
                </a:tc>
              </a:tr>
              <a:tr h="1141111">
                <a:tc>
                  <a:txBody>
                    <a:bodyPr/>
                    <a:lstStyle/>
                    <a:p>
                      <a:r>
                        <a:rPr lang="en-US" sz="1800" b="0" u="sng" dirty="0" smtClean="0">
                          <a:latin typeface="Calibri" pitchFamily="34" charset="0"/>
                          <a:cs typeface="Calibri" pitchFamily="34" charset="0"/>
                        </a:rPr>
                        <a:t>Modular</a:t>
                      </a:r>
                      <a:r>
                        <a:rPr lang="en-US" sz="1800" b="0" u="sng" baseline="0" dirty="0" smtClean="0">
                          <a:latin typeface="Calibri" pitchFamily="34" charset="0"/>
                          <a:cs typeface="Calibri" pitchFamily="34" charset="0"/>
                        </a:rPr>
                        <a:t> Incubation System Subsidized Cost</a:t>
                      </a:r>
                      <a:r>
                        <a:rPr lang="en-US" sz="1800" b="0" u="none" baseline="0" dirty="0" smtClean="0">
                          <a:latin typeface="Calibri" pitchFamily="34" charset="0"/>
                          <a:cs typeface="Calibri" pitchFamily="34" charset="0"/>
                        </a:rPr>
                        <a:t>:                  </a:t>
                      </a:r>
                    </a:p>
                    <a:p>
                      <a:pPr marL="285750" indent="-285750">
                        <a:buFont typeface="Arial" pitchFamily="34" charset="0"/>
                        <a:buChar char="•"/>
                      </a:pPr>
                      <a:r>
                        <a:rPr lang="en-US" sz="1800" b="0" baseline="0" dirty="0" smtClean="0">
                          <a:latin typeface="Calibri" pitchFamily="34" charset="0"/>
                          <a:cs typeface="Calibri" pitchFamily="34" charset="0"/>
                        </a:rPr>
                        <a:t>$50                          </a:t>
                      </a:r>
                      <a:endParaRPr lang="en-US" sz="1800" b="0" dirty="0">
                        <a:latin typeface="Calibri" pitchFamily="34" charset="0"/>
                        <a:cs typeface="Calibri" pitchFamily="34" charset="0"/>
                      </a:endParaRPr>
                    </a:p>
                  </a:txBody>
                  <a:tcPr/>
                </a:tc>
              </a:tr>
              <a:tr h="1817324">
                <a:tc>
                  <a:txBody>
                    <a:bodyPr/>
                    <a:lstStyle/>
                    <a:p>
                      <a:r>
                        <a:rPr lang="en-US" sz="1800" b="0" u="sng" baseline="0" dirty="0" smtClean="0">
                          <a:latin typeface="Calibri" pitchFamily="34" charset="0"/>
                          <a:cs typeface="Calibri" pitchFamily="34" charset="0"/>
                        </a:rPr>
                        <a:t>Utility Cost</a:t>
                      </a:r>
                      <a:r>
                        <a:rPr lang="en-US" sz="1800" b="0" baseline="0" dirty="0" smtClean="0">
                          <a:latin typeface="Calibri" pitchFamily="34" charset="0"/>
                          <a:cs typeface="Calibri" pitchFamily="34" charset="0"/>
                        </a:rPr>
                        <a:t>:  </a:t>
                      </a:r>
                    </a:p>
                    <a:p>
                      <a:pPr marL="285750" indent="-285750">
                        <a:buFont typeface="Arial" pitchFamily="34" charset="0"/>
                        <a:buChar char="•"/>
                      </a:pPr>
                      <a:r>
                        <a:rPr lang="en-US" sz="1800" b="0" baseline="0" dirty="0" smtClean="0">
                          <a:latin typeface="Calibri" pitchFamily="34" charset="0"/>
                          <a:cs typeface="Calibri" pitchFamily="34" charset="0"/>
                        </a:rPr>
                        <a:t>Electricity cost 2.3 kWh  or $0.36 per day with continuous use</a:t>
                      </a:r>
                    </a:p>
                    <a:p>
                      <a:pPr marL="742950" lvl="1" indent="-285750">
                        <a:buFont typeface="Arial" pitchFamily="34" charset="0"/>
                        <a:buChar char="•"/>
                      </a:pPr>
                      <a:r>
                        <a:rPr lang="en-US" sz="1800" b="0" baseline="0" dirty="0" smtClean="0">
                          <a:latin typeface="Calibri" pitchFamily="34" charset="0"/>
                          <a:cs typeface="Calibri" pitchFamily="34" charset="0"/>
                        </a:rPr>
                        <a:t>Equivalent to using a 100W light bulb for 24hr</a:t>
                      </a:r>
                    </a:p>
                    <a:p>
                      <a:pPr marL="285750" lvl="0" indent="-285750">
                        <a:buFont typeface="Arial" pitchFamily="34" charset="0"/>
                        <a:buChar char="•"/>
                      </a:pPr>
                      <a:r>
                        <a:rPr lang="en-US" sz="1800" b="0" baseline="0" dirty="0" smtClean="0">
                          <a:latin typeface="Calibri" pitchFamily="34" charset="0"/>
                          <a:cs typeface="Calibri" pitchFamily="34" charset="0"/>
                        </a:rPr>
                        <a:t>Water cost: $0.01 for 10L</a:t>
                      </a:r>
                      <a:endParaRPr lang="en-US" sz="1800" b="0" baseline="30000" dirty="0" smtClean="0">
                        <a:latin typeface="Calibri" pitchFamily="34" charset="0"/>
                        <a:cs typeface="Calibri" pitchFamily="34" charset="0"/>
                      </a:endParaRPr>
                    </a:p>
                  </a:txBody>
                  <a:tcPr/>
                </a:tc>
              </a:tr>
              <a:tr h="1275578">
                <a:tc>
                  <a:txBody>
                    <a:bodyPr/>
                    <a:lstStyle/>
                    <a:p>
                      <a:r>
                        <a:rPr lang="en-US" sz="1800" b="0" u="sng" dirty="0" smtClean="0">
                          <a:latin typeface="Calibri" pitchFamily="34" charset="0"/>
                          <a:cs typeface="Calibri" pitchFamily="34" charset="0"/>
                        </a:rPr>
                        <a:t>Repair</a:t>
                      </a:r>
                      <a:r>
                        <a:rPr lang="en-US" sz="1800" b="0" u="sng" baseline="0" dirty="0" smtClean="0">
                          <a:latin typeface="Calibri" pitchFamily="34" charset="0"/>
                          <a:cs typeface="Calibri" pitchFamily="34" charset="0"/>
                        </a:rPr>
                        <a:t> Cost</a:t>
                      </a:r>
                      <a:r>
                        <a:rPr lang="en-US" sz="1800" b="0" baseline="0" dirty="0" smtClean="0">
                          <a:latin typeface="Calibri" pitchFamily="34" charset="0"/>
                          <a:cs typeface="Calibri" pitchFamily="34" charset="0"/>
                        </a:rPr>
                        <a:t>:  </a:t>
                      </a:r>
                    </a:p>
                    <a:p>
                      <a:pPr marL="285750" indent="-285750">
                        <a:buFont typeface="Arial" pitchFamily="34" charset="0"/>
                        <a:buChar char="•"/>
                      </a:pPr>
                      <a:r>
                        <a:rPr lang="en-US" sz="1800" b="0" baseline="0" dirty="0" smtClean="0">
                          <a:latin typeface="Calibri" pitchFamily="34" charset="0"/>
                          <a:cs typeface="Calibri" pitchFamily="34" charset="0"/>
                        </a:rPr>
                        <a:t>$0.60-$30.00</a:t>
                      </a:r>
                    </a:p>
                    <a:p>
                      <a:pPr marL="285750" indent="-285750">
                        <a:buFont typeface="Arial" pitchFamily="34" charset="0"/>
                        <a:buChar char="•"/>
                      </a:pPr>
                      <a:r>
                        <a:rPr lang="en-US" sz="1800" b="0" baseline="0" dirty="0" smtClean="0">
                          <a:latin typeface="Calibri" pitchFamily="34" charset="0"/>
                          <a:cs typeface="Calibri" pitchFamily="34" charset="0"/>
                        </a:rPr>
                        <a:t>Thermistors - least expensive component</a:t>
                      </a:r>
                    </a:p>
                    <a:p>
                      <a:pPr marL="285750" indent="-285750">
                        <a:buFont typeface="Arial" pitchFamily="34" charset="0"/>
                        <a:buChar char="•"/>
                      </a:pPr>
                      <a:r>
                        <a:rPr lang="en-US" sz="1800" b="0" baseline="0" dirty="0" err="1" smtClean="0">
                          <a:latin typeface="Calibri" pitchFamily="34" charset="0"/>
                          <a:cs typeface="Calibri" pitchFamily="34" charset="0"/>
                        </a:rPr>
                        <a:t>Arduino</a:t>
                      </a:r>
                      <a:r>
                        <a:rPr lang="en-US" sz="1800" b="0" baseline="0" dirty="0" smtClean="0">
                          <a:latin typeface="Calibri" pitchFamily="34" charset="0"/>
                          <a:cs typeface="Calibri" pitchFamily="34" charset="0"/>
                        </a:rPr>
                        <a:t> Uno - most expensive component </a:t>
                      </a:r>
                    </a:p>
                  </a:txBody>
                  <a:tcPr/>
                </a:tc>
              </a:tr>
            </a:tbl>
          </a:graphicData>
        </a:graphic>
      </p:graphicFrame>
      <p:sp>
        <p:nvSpPr>
          <p:cNvPr id="35891" name="Text Placeholder 1"/>
          <p:cNvSpPr>
            <a:spLocks noGrp="1"/>
          </p:cNvSpPr>
          <p:nvPr>
            <p:ph type="body" sz="quarter" idx="15"/>
          </p:nvPr>
        </p:nvSpPr>
        <p:spPr bwMode="auto">
          <a:xfrm>
            <a:off x="0" y="-76200"/>
            <a:ext cx="9144000" cy="838200"/>
          </a:xfrm>
          <a:solidFill>
            <a:srgbClr val="00B0F0"/>
          </a:solidFill>
          <a:ln>
            <a:miter lim="800000"/>
            <a:headEnd/>
            <a:tailEnd/>
          </a:ln>
        </p:spPr>
        <p:txBody>
          <a:bodyPr vert="horz" wrap="square" lIns="91440" tIns="45720" rIns="91440" bIns="45720" numCol="1" anchor="ctr" anchorCtr="0" compatLnSpc="1">
            <a:prstTxWarp prst="textNoShape">
              <a:avLst/>
            </a:prstTxWarp>
          </a:bodyPr>
          <a:lstStyle/>
          <a:p>
            <a:pPr algn="ctr" eaLnBrk="1" hangingPunct="1"/>
            <a:r>
              <a:rPr lang="en-US" sz="2800" smtClean="0">
                <a:solidFill>
                  <a:schemeClr val="bg2"/>
                </a:solidFill>
                <a:latin typeface="Calibri" pitchFamily="84" charset="0"/>
                <a:ea typeface="Calibri" pitchFamily="84" charset="0"/>
                <a:cs typeface="Calibri" pitchFamily="84" charset="0"/>
              </a:rPr>
              <a:t>Economic Feasibility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5562600" y="914400"/>
            <a:ext cx="3581400" cy="500062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1" dirty="0"/>
          </a:p>
        </p:txBody>
      </p:sp>
      <p:sp>
        <p:nvSpPr>
          <p:cNvPr id="37890" name="Text Placeholder 1"/>
          <p:cNvSpPr>
            <a:spLocks noGrp="1"/>
          </p:cNvSpPr>
          <p:nvPr>
            <p:ph type="body" sz="quarter" idx="15"/>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200" smtClean="0">
                <a:solidFill>
                  <a:schemeClr val="tx1"/>
                </a:solidFill>
                <a:latin typeface="Calibri" pitchFamily="84" charset="0"/>
                <a:ea typeface="Calibri" pitchFamily="84" charset="0"/>
                <a:cs typeface="Calibri" pitchFamily="84" charset="0"/>
              </a:rPr>
              <a:t>Market and Commercialization Potential</a:t>
            </a:r>
          </a:p>
        </p:txBody>
      </p:sp>
      <p:sp>
        <p:nvSpPr>
          <p:cNvPr id="15364" name="Text Placeholder 5"/>
          <p:cNvSpPr>
            <a:spLocks noGrp="1"/>
          </p:cNvSpPr>
          <p:nvPr>
            <p:ph type="body" sz="quarter" idx="21"/>
          </p:nvPr>
        </p:nvSpPr>
        <p:spPr bwMode="auto">
          <a:xfrm>
            <a:off x="33338" y="709613"/>
            <a:ext cx="5105400" cy="3557587"/>
          </a:xfrm>
          <a:ln>
            <a:miter lim="800000"/>
            <a:headEnd/>
            <a:tailEnd/>
          </a:ln>
        </p:spPr>
        <p:txBody>
          <a:bodyPr vert="horz" wrap="square" lIns="91440" tIns="45720" rIns="91440" bIns="45720" numCol="1" anchor="t" anchorCtr="0" compatLnSpc="1">
            <a:prstTxWarp prst="textNoShape">
              <a:avLst/>
            </a:prstTxWarp>
          </a:bodyPr>
          <a:lstStyle/>
          <a:p>
            <a:pPr marL="285750" indent="-285750" eaLnBrk="1" hangingPunct="1">
              <a:buFont typeface="Wingdings" pitchFamily="2" charset="2"/>
              <a:buChar char="Ø"/>
              <a:defRPr/>
            </a:pPr>
            <a:r>
              <a:rPr lang="en-US" sz="2000" b="1" dirty="0" smtClean="0">
                <a:solidFill>
                  <a:schemeClr val="tx1"/>
                </a:solidFill>
                <a:latin typeface="Calibri" pitchFamily="34" charset="0"/>
                <a:cs typeface="Calibri" pitchFamily="34" charset="0"/>
              </a:rPr>
              <a:t>Expected </a:t>
            </a:r>
            <a:r>
              <a:rPr lang="en-US" sz="2000" b="1" dirty="0">
                <a:solidFill>
                  <a:schemeClr val="tx1"/>
                </a:solidFill>
                <a:latin typeface="Calibri" pitchFamily="34" charset="0"/>
                <a:cs typeface="Calibri" pitchFamily="34" charset="0"/>
              </a:rPr>
              <a:t>sales</a:t>
            </a:r>
            <a:r>
              <a:rPr lang="en-US" sz="2400" b="1" dirty="0">
                <a:solidFill>
                  <a:schemeClr val="tx1"/>
                </a:solidFill>
                <a:latin typeface="Calibri" pitchFamily="34" charset="0"/>
                <a:cs typeface="Calibri" pitchFamily="34" charset="0"/>
              </a:rPr>
              <a:t>: </a:t>
            </a:r>
          </a:p>
          <a:p>
            <a:pPr marL="511175" lvl="2" eaLnBrk="1" hangingPunct="1">
              <a:buFont typeface="Arial" pitchFamily="34" charset="0"/>
              <a:buChar char="•"/>
              <a:defRPr/>
            </a:pPr>
            <a:r>
              <a:rPr lang="en-US" sz="2000" dirty="0" smtClean="0">
                <a:latin typeface="Calibri" pitchFamily="34" charset="0"/>
                <a:cs typeface="Calibri" pitchFamily="34" charset="0"/>
              </a:rPr>
              <a:t>In Uganda we </a:t>
            </a:r>
            <a:r>
              <a:rPr lang="en-US" sz="2000" dirty="0">
                <a:latin typeface="Calibri" pitchFamily="34" charset="0"/>
                <a:cs typeface="Calibri" pitchFamily="34" charset="0"/>
              </a:rPr>
              <a:t>hope to </a:t>
            </a:r>
            <a:r>
              <a:rPr lang="en-US" sz="2000" dirty="0" smtClean="0">
                <a:latin typeface="Calibri" pitchFamily="34" charset="0"/>
                <a:cs typeface="Calibri" pitchFamily="34" charset="0"/>
              </a:rPr>
              <a:t>ship </a:t>
            </a:r>
            <a:r>
              <a:rPr lang="en-US" sz="2000" dirty="0">
                <a:latin typeface="Calibri" pitchFamily="34" charset="0"/>
                <a:cs typeface="Calibri" pitchFamily="34" charset="0"/>
              </a:rPr>
              <a:t>1500 units to the </a:t>
            </a:r>
            <a:r>
              <a:rPr lang="en-US" sz="2000" dirty="0" smtClean="0">
                <a:latin typeface="Calibri" pitchFamily="34" charset="0"/>
                <a:cs typeface="Calibri" pitchFamily="34" charset="0"/>
              </a:rPr>
              <a:t>hospitals </a:t>
            </a:r>
            <a:r>
              <a:rPr lang="en-US" sz="2000" dirty="0">
                <a:latin typeface="Calibri" pitchFamily="34" charset="0"/>
                <a:cs typeface="Calibri" pitchFamily="34" charset="0"/>
              </a:rPr>
              <a:t>and </a:t>
            </a:r>
            <a:r>
              <a:rPr lang="en-US" sz="2000" dirty="0" smtClean="0">
                <a:latin typeface="Calibri" pitchFamily="34" charset="0"/>
                <a:cs typeface="Calibri" pitchFamily="34" charset="0"/>
              </a:rPr>
              <a:t>clinics.  We will charge $50/unit.</a:t>
            </a:r>
          </a:p>
          <a:p>
            <a:pPr marL="511175" lvl="2" eaLnBrk="1" hangingPunct="1">
              <a:buFont typeface="Arial" pitchFamily="34" charset="0"/>
              <a:buChar char="•"/>
              <a:defRPr/>
            </a:pPr>
            <a:endParaRPr lang="en-US" sz="2000" dirty="0" smtClean="0">
              <a:latin typeface="Calibri" pitchFamily="34" charset="0"/>
              <a:cs typeface="Calibri" pitchFamily="34" charset="0"/>
            </a:endParaRPr>
          </a:p>
          <a:p>
            <a:pPr marL="511175" lvl="2" eaLnBrk="1" hangingPunct="1">
              <a:buFont typeface="Arial" pitchFamily="34" charset="0"/>
              <a:buChar char="•"/>
              <a:defRPr/>
            </a:pPr>
            <a:r>
              <a:rPr lang="en-US" sz="2000" dirty="0" smtClean="0">
                <a:latin typeface="Calibri" pitchFamily="34" charset="0"/>
                <a:cs typeface="Calibri" pitchFamily="34" charset="0"/>
              </a:rPr>
              <a:t>No </a:t>
            </a:r>
            <a:r>
              <a:rPr lang="en-US" sz="2000" dirty="0">
                <a:latin typeface="Calibri" pitchFamily="34" charset="0"/>
                <a:cs typeface="Calibri" pitchFamily="34" charset="0"/>
              </a:rPr>
              <a:t>current incubators targeted toward developing nations are priced low enough to garner widespread adoption. </a:t>
            </a:r>
          </a:p>
          <a:p>
            <a:pPr marL="0" lvl="2" indent="0" eaLnBrk="1" hangingPunct="1">
              <a:lnSpc>
                <a:spcPct val="150000"/>
              </a:lnSpc>
              <a:spcBef>
                <a:spcPct val="0"/>
              </a:spcBef>
              <a:buFont typeface="Arial" pitchFamily="-123" charset="0"/>
              <a:buNone/>
              <a:defRPr/>
            </a:pPr>
            <a:endParaRPr lang="en-US" sz="2000" dirty="0" smtClean="0">
              <a:latin typeface="Calibri" pitchFamily="34" charset="0"/>
              <a:ea typeface="Calibri" pitchFamily="-123" charset="0"/>
              <a:cs typeface="Calibri" pitchFamily="34" charset="0"/>
            </a:endParaRPr>
          </a:p>
        </p:txBody>
      </p:sp>
      <p:grpSp>
        <p:nvGrpSpPr>
          <p:cNvPr id="37892" name="Group 9"/>
          <p:cNvGrpSpPr>
            <a:grpSpLocks/>
          </p:cNvGrpSpPr>
          <p:nvPr/>
        </p:nvGrpSpPr>
        <p:grpSpPr bwMode="auto">
          <a:xfrm>
            <a:off x="5486400" y="5915025"/>
            <a:ext cx="3724275" cy="942975"/>
            <a:chOff x="5486400" y="5914696"/>
            <a:chExt cx="3723640" cy="943304"/>
          </a:xfrm>
        </p:grpSpPr>
        <p:pic>
          <p:nvPicPr>
            <p:cNvPr id="37906" name="Picture 2" descr="D:\Documents\DS\Midterm Presentation\bottom right address.PNG"/>
            <p:cNvPicPr>
              <a:picLocks noChangeAspect="1" noChangeArrowheads="1"/>
            </p:cNvPicPr>
            <p:nvPr/>
          </p:nvPicPr>
          <p:blipFill>
            <a:blip r:embed="rId3"/>
            <a:srcRect/>
            <a:stretch>
              <a:fillRect/>
            </a:stretch>
          </p:blipFill>
          <p:spPr bwMode="auto">
            <a:xfrm>
              <a:off x="5486400" y="5914696"/>
              <a:ext cx="3723640" cy="943304"/>
            </a:xfrm>
            <a:prstGeom prst="rect">
              <a:avLst/>
            </a:prstGeom>
            <a:noFill/>
            <a:ln w="9525">
              <a:noFill/>
              <a:miter lim="800000"/>
              <a:headEnd/>
              <a:tailEnd/>
            </a:ln>
          </p:spPr>
        </p:pic>
        <p:grpSp>
          <p:nvGrpSpPr>
            <p:cNvPr id="37907" name="Group 11"/>
            <p:cNvGrpSpPr>
              <a:grpSpLocks/>
            </p:cNvGrpSpPr>
            <p:nvPr/>
          </p:nvGrpSpPr>
          <p:grpSpPr bwMode="auto">
            <a:xfrm>
              <a:off x="5715000" y="5996970"/>
              <a:ext cx="3429000" cy="784830"/>
              <a:chOff x="76200" y="5852100"/>
              <a:chExt cx="3429000" cy="784830"/>
            </a:xfrm>
          </p:grpSpPr>
          <p:sp>
            <p:nvSpPr>
              <p:cNvPr id="37908" name="TextBox 12"/>
              <p:cNvSpPr txBox="1">
                <a:spLocks noChangeArrowheads="1"/>
              </p:cNvSpPr>
              <p:nvPr/>
            </p:nvSpPr>
            <p:spPr bwMode="auto">
              <a:xfrm>
                <a:off x="76200" y="5928300"/>
                <a:ext cx="1915052" cy="646331"/>
              </a:xfrm>
              <a:prstGeom prst="rect">
                <a:avLst/>
              </a:prstGeom>
              <a:noFill/>
              <a:ln w="9525">
                <a:noFill/>
                <a:miter lim="800000"/>
                <a:headEnd/>
                <a:tailEnd/>
              </a:ln>
            </p:spPr>
            <p:txBody>
              <a:bodyPr>
                <a:prstTxWarp prst="textNoShape">
                  <a:avLst/>
                </a:prstTxWarp>
                <a:spAutoFit/>
              </a:bodyPr>
              <a:lstStyle/>
              <a:p>
                <a:r>
                  <a:rPr lang="en-US" sz="900">
                    <a:latin typeface="Calibri" pitchFamily="84" charset="0"/>
                    <a:ea typeface="Calibri" pitchFamily="84" charset="0"/>
                    <a:cs typeface="Calibri" pitchFamily="84" charset="0"/>
                  </a:rPr>
                  <a:t>P: 212.854.6196 F: 212.854.8725</a:t>
                </a:r>
              </a:p>
              <a:p>
                <a:r>
                  <a:rPr lang="en-US" sz="900">
                    <a:latin typeface="Calibri" pitchFamily="84" charset="0"/>
                    <a:ea typeface="Calibri" pitchFamily="84" charset="0"/>
                    <a:cs typeface="Calibri" pitchFamily="84" charset="0"/>
                  </a:rPr>
                  <a:t>351 Engineering Terrace</a:t>
                </a:r>
              </a:p>
              <a:p>
                <a:r>
                  <a:rPr lang="en-US" sz="900">
                    <a:latin typeface="Calibri" pitchFamily="84" charset="0"/>
                    <a:ea typeface="Calibri" pitchFamily="84" charset="0"/>
                    <a:cs typeface="Calibri" pitchFamily="84" charset="0"/>
                  </a:rPr>
                  <a:t>1210 Amsterdam Ave</a:t>
                </a:r>
              </a:p>
              <a:p>
                <a:r>
                  <a:rPr lang="en-US" sz="900">
                    <a:latin typeface="Calibri" pitchFamily="84" charset="0"/>
                    <a:ea typeface="Calibri" pitchFamily="84" charset="0"/>
                    <a:cs typeface="Calibri" pitchFamily="84" charset="0"/>
                  </a:rPr>
                  <a:t>New York, NY 10027</a:t>
                </a:r>
              </a:p>
            </p:txBody>
          </p:sp>
          <p:sp>
            <p:nvSpPr>
              <p:cNvPr id="37909" name="TextBox 13"/>
              <p:cNvSpPr txBox="1">
                <a:spLocks noChangeArrowheads="1"/>
              </p:cNvSpPr>
              <p:nvPr/>
            </p:nvSpPr>
            <p:spPr bwMode="auto">
              <a:xfrm>
                <a:off x="2133600" y="6154668"/>
                <a:ext cx="1371600" cy="230832"/>
              </a:xfrm>
              <a:prstGeom prst="rect">
                <a:avLst/>
              </a:prstGeom>
              <a:noFill/>
              <a:ln w="9525">
                <a:noFill/>
                <a:miter lim="800000"/>
                <a:headEnd/>
                <a:tailEnd/>
              </a:ln>
            </p:spPr>
            <p:txBody>
              <a:bodyPr>
                <a:prstTxWarp prst="textNoShape">
                  <a:avLst/>
                </a:prstTxWarp>
                <a:spAutoFit/>
              </a:bodyPr>
              <a:lstStyle/>
              <a:p>
                <a:r>
                  <a:rPr lang="en-US" sz="900">
                    <a:latin typeface="Calibri" pitchFamily="84" charset="0"/>
                    <a:ea typeface="Calibri" pitchFamily="84" charset="0"/>
                    <a:cs typeface="Calibri" pitchFamily="84" charset="0"/>
                  </a:rPr>
                  <a:t>Incuvive.weebly.com</a:t>
                </a:r>
              </a:p>
            </p:txBody>
          </p:sp>
          <p:sp>
            <p:nvSpPr>
              <p:cNvPr id="37910" name="TextBox 14"/>
              <p:cNvSpPr txBox="1">
                <a:spLocks noChangeArrowheads="1"/>
              </p:cNvSpPr>
              <p:nvPr/>
            </p:nvSpPr>
            <p:spPr bwMode="auto">
              <a:xfrm>
                <a:off x="1905000" y="5852100"/>
                <a:ext cx="228600" cy="784830"/>
              </a:xfrm>
              <a:prstGeom prst="rect">
                <a:avLst/>
              </a:prstGeom>
              <a:noFill/>
              <a:ln w="9525">
                <a:noFill/>
                <a:miter lim="800000"/>
                <a:headEnd/>
                <a:tailEnd/>
              </a:ln>
            </p:spPr>
            <p:txBody>
              <a:bodyPr>
                <a:prstTxWarp prst="textNoShape">
                  <a:avLst/>
                </a:prstTxWarp>
                <a:spAutoFit/>
              </a:bodyPr>
              <a:lstStyle/>
              <a:p>
                <a:r>
                  <a:rPr lang="en-US" sz="4500">
                    <a:latin typeface="Calibri" pitchFamily="84" charset="0"/>
                    <a:ea typeface="Calibri" pitchFamily="84" charset="0"/>
                    <a:cs typeface="Calibri" pitchFamily="84" charset="0"/>
                  </a:rPr>
                  <a:t>|</a:t>
                </a:r>
              </a:p>
            </p:txBody>
          </p:sp>
        </p:grpSp>
      </p:grpSp>
      <p:pic>
        <p:nvPicPr>
          <p:cNvPr id="37893" name="Picture 2"/>
          <p:cNvPicPr>
            <a:picLocks noChangeAspect="1" noChangeArrowheads="1"/>
          </p:cNvPicPr>
          <p:nvPr/>
        </p:nvPicPr>
        <p:blipFill>
          <a:blip r:embed="rId4"/>
          <a:srcRect/>
          <a:stretch>
            <a:fillRect/>
          </a:stretch>
        </p:blipFill>
        <p:spPr bwMode="auto">
          <a:xfrm>
            <a:off x="0" y="5943600"/>
            <a:ext cx="1447800" cy="914400"/>
          </a:xfrm>
          <a:prstGeom prst="rect">
            <a:avLst/>
          </a:prstGeom>
          <a:noFill/>
          <a:ln w="9525">
            <a:noFill/>
            <a:miter lim="800000"/>
            <a:headEnd/>
            <a:tailEnd/>
          </a:ln>
        </p:spPr>
      </p:pic>
      <p:pic>
        <p:nvPicPr>
          <p:cNvPr id="37894" name="Picture 18"/>
          <p:cNvPicPr>
            <a:picLocks noChangeAspect="1"/>
          </p:cNvPicPr>
          <p:nvPr/>
        </p:nvPicPr>
        <p:blipFill>
          <a:blip r:embed="rId5"/>
          <a:srcRect l="9138" t="3772" r="21001" b="29068"/>
          <a:stretch>
            <a:fillRect/>
          </a:stretch>
        </p:blipFill>
        <p:spPr bwMode="auto">
          <a:xfrm>
            <a:off x="152400" y="4419600"/>
            <a:ext cx="2628900" cy="1420813"/>
          </a:xfrm>
          <a:prstGeom prst="rect">
            <a:avLst/>
          </a:prstGeom>
          <a:noFill/>
          <a:ln w="9525">
            <a:noFill/>
            <a:miter lim="800000"/>
            <a:headEnd/>
            <a:tailEnd/>
          </a:ln>
        </p:spPr>
      </p:pic>
      <p:pic>
        <p:nvPicPr>
          <p:cNvPr id="37895" name="Picture 19"/>
          <p:cNvPicPr>
            <a:picLocks noChangeAspect="1"/>
          </p:cNvPicPr>
          <p:nvPr/>
        </p:nvPicPr>
        <p:blipFill>
          <a:blip r:embed="rId6"/>
          <a:srcRect l="18263" t="26158" r="9798"/>
          <a:stretch>
            <a:fillRect/>
          </a:stretch>
        </p:blipFill>
        <p:spPr bwMode="auto">
          <a:xfrm>
            <a:off x="2781300" y="4427538"/>
            <a:ext cx="2552700" cy="1412875"/>
          </a:xfrm>
          <a:prstGeom prst="rect">
            <a:avLst/>
          </a:prstGeom>
          <a:noFill/>
          <a:ln w="9525">
            <a:noFill/>
            <a:miter lim="800000"/>
            <a:headEnd/>
            <a:tailEnd/>
          </a:ln>
        </p:spPr>
      </p:pic>
      <p:pic>
        <p:nvPicPr>
          <p:cNvPr id="37896" name="Picture 2" descr="D:\Documents\DS\Midterm Presentation\bottom right address.PNG"/>
          <p:cNvPicPr>
            <a:picLocks noChangeAspect="1" noChangeArrowheads="1"/>
          </p:cNvPicPr>
          <p:nvPr/>
        </p:nvPicPr>
        <p:blipFill>
          <a:blip r:embed="rId3"/>
          <a:srcRect/>
          <a:stretch>
            <a:fillRect/>
          </a:stretch>
        </p:blipFill>
        <p:spPr bwMode="auto">
          <a:xfrm>
            <a:off x="5486400" y="5915025"/>
            <a:ext cx="3724275" cy="942975"/>
          </a:xfrm>
          <a:prstGeom prst="rect">
            <a:avLst/>
          </a:prstGeom>
          <a:noFill/>
          <a:ln w="9525">
            <a:noFill/>
            <a:miter lim="800000"/>
            <a:headEnd/>
            <a:tailEnd/>
          </a:ln>
        </p:spPr>
      </p:pic>
      <p:sp>
        <p:nvSpPr>
          <p:cNvPr id="37897" name="TextBox 56"/>
          <p:cNvSpPr txBox="1">
            <a:spLocks noChangeArrowheads="1"/>
          </p:cNvSpPr>
          <p:nvPr/>
        </p:nvSpPr>
        <p:spPr bwMode="auto">
          <a:xfrm>
            <a:off x="5562600" y="228600"/>
            <a:ext cx="3581400" cy="430213"/>
          </a:xfrm>
          <a:prstGeom prst="rect">
            <a:avLst/>
          </a:prstGeom>
          <a:noFill/>
          <a:ln w="9525">
            <a:noFill/>
            <a:miter lim="800000"/>
            <a:headEnd/>
            <a:tailEnd/>
          </a:ln>
        </p:spPr>
        <p:txBody>
          <a:bodyPr>
            <a:prstTxWarp prst="textNoShape">
              <a:avLst/>
            </a:prstTxWarp>
            <a:spAutoFit/>
          </a:bodyPr>
          <a:lstStyle/>
          <a:p>
            <a:pPr algn="ctr"/>
            <a:r>
              <a:rPr lang="en-US" sz="2200" b="1">
                <a:latin typeface="Calibri" pitchFamily="84" charset="0"/>
                <a:ea typeface="Calibri" pitchFamily="84" charset="0"/>
                <a:cs typeface="Calibri" pitchFamily="84" charset="0"/>
              </a:rPr>
              <a:t>Market Strategies</a:t>
            </a:r>
          </a:p>
        </p:txBody>
      </p:sp>
      <p:grpSp>
        <p:nvGrpSpPr>
          <p:cNvPr id="37898" name="Group 1"/>
          <p:cNvGrpSpPr>
            <a:grpSpLocks/>
          </p:cNvGrpSpPr>
          <p:nvPr/>
        </p:nvGrpSpPr>
        <p:grpSpPr bwMode="auto">
          <a:xfrm>
            <a:off x="5772150" y="1066800"/>
            <a:ext cx="3124200" cy="4724400"/>
            <a:chOff x="5772150" y="1066800"/>
            <a:chExt cx="3124200" cy="4724400"/>
          </a:xfrm>
        </p:grpSpPr>
        <p:sp>
          <p:nvSpPr>
            <p:cNvPr id="5" name="Rounded Rectangle 4"/>
            <p:cNvSpPr/>
            <p:nvPr/>
          </p:nvSpPr>
          <p:spPr>
            <a:xfrm>
              <a:off x="6721475" y="5497513"/>
              <a:ext cx="1354138" cy="293687"/>
            </a:xfrm>
            <a:prstGeom prst="roundRect">
              <a:avLst/>
            </a:prstGeom>
            <a:ln w="127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b="1" dirty="0">
                  <a:solidFill>
                    <a:schemeClr val="tx1"/>
                  </a:solidFill>
                </a:rPr>
                <a:t>Neonates</a:t>
              </a:r>
            </a:p>
          </p:txBody>
        </p:sp>
        <p:grpSp>
          <p:nvGrpSpPr>
            <p:cNvPr id="54" name="Group 53"/>
            <p:cNvGrpSpPr/>
            <p:nvPr/>
          </p:nvGrpSpPr>
          <p:grpSpPr>
            <a:xfrm>
              <a:off x="5772150" y="3957937"/>
              <a:ext cx="3124200" cy="1437528"/>
              <a:chOff x="-2667000" y="1066800"/>
              <a:chExt cx="3124200" cy="1437528"/>
            </a:xfrm>
            <a:solidFill>
              <a:schemeClr val="accent1"/>
            </a:solidFill>
          </p:grpSpPr>
          <p:sp>
            <p:nvSpPr>
              <p:cNvPr id="52" name="Rounded Rectangle 51"/>
              <p:cNvSpPr/>
              <p:nvPr/>
            </p:nvSpPr>
            <p:spPr>
              <a:xfrm>
                <a:off x="-2667000" y="1066800"/>
                <a:ext cx="3124200" cy="1299863"/>
              </a:xfrm>
              <a:prstGeom prst="roundRect">
                <a:avLst/>
              </a:prstGeom>
              <a:solidFill>
                <a:schemeClr val="accent1"/>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53" name="Group 52"/>
              <p:cNvGrpSpPr/>
              <p:nvPr/>
            </p:nvGrpSpPr>
            <p:grpSpPr>
              <a:xfrm>
                <a:off x="-2661920" y="1145975"/>
                <a:ext cx="3119120" cy="1358353"/>
                <a:chOff x="-2661920" y="1145975"/>
                <a:chExt cx="3119120" cy="1358353"/>
              </a:xfrm>
              <a:grpFill/>
            </p:grpSpPr>
            <p:sp>
              <p:nvSpPr>
                <p:cNvPr id="37" name="TextBox 36"/>
                <p:cNvSpPr txBox="1"/>
                <p:nvPr/>
              </p:nvSpPr>
              <p:spPr>
                <a:xfrm>
                  <a:off x="-1747520" y="1488664"/>
                  <a:ext cx="1130297" cy="646331"/>
                </a:xfrm>
                <a:prstGeom prst="rect">
                  <a:avLst/>
                </a:prstGeom>
                <a:grpFill/>
              </p:spPr>
              <p:txBody>
                <a:bodyPr>
                  <a:spAutoFit/>
                </a:bodyPr>
                <a:lstStyle/>
                <a:p>
                  <a:pPr marL="171450" indent="-171450" algn="ctr" fontAlgn="auto">
                    <a:spcBef>
                      <a:spcPts val="0"/>
                    </a:spcBef>
                    <a:spcAft>
                      <a:spcPts val="0"/>
                    </a:spcAft>
                    <a:buFont typeface="Arial" pitchFamily="34" charset="0"/>
                    <a:buChar char="•"/>
                    <a:defRPr/>
                  </a:pPr>
                  <a:r>
                    <a:rPr lang="en-US" sz="1200" b="1" dirty="0">
                      <a:latin typeface="+mn-lt"/>
                      <a:ea typeface="+mn-ea"/>
                      <a:cs typeface="+mn-cs"/>
                    </a:rPr>
                    <a:t>Sub-district hospitals</a:t>
                  </a:r>
                </a:p>
              </p:txBody>
            </p:sp>
            <p:sp>
              <p:nvSpPr>
                <p:cNvPr id="38" name="TextBox 37"/>
                <p:cNvSpPr txBox="1"/>
                <p:nvPr/>
              </p:nvSpPr>
              <p:spPr>
                <a:xfrm>
                  <a:off x="-680720" y="1488665"/>
                  <a:ext cx="1137920" cy="1015663"/>
                </a:xfrm>
                <a:prstGeom prst="rect">
                  <a:avLst/>
                </a:prstGeom>
                <a:noFill/>
              </p:spPr>
              <p:txBody>
                <a:bodyPr>
                  <a:spAutoFit/>
                </a:bodyPr>
                <a:lstStyle/>
                <a:p>
                  <a:pPr marL="171450" indent="-171450" algn="ctr" fontAlgn="auto">
                    <a:spcBef>
                      <a:spcPts val="0"/>
                    </a:spcBef>
                    <a:spcAft>
                      <a:spcPts val="0"/>
                    </a:spcAft>
                    <a:buFont typeface="Arial" pitchFamily="34" charset="0"/>
                    <a:buChar char="•"/>
                    <a:defRPr/>
                  </a:pPr>
                  <a:r>
                    <a:rPr lang="en-US" sz="1200" b="1" dirty="0">
                      <a:latin typeface="+mn-lt"/>
                      <a:ea typeface="+mn-ea"/>
                      <a:cs typeface="+mn-cs"/>
                    </a:rPr>
                    <a:t>Other rural healthcare facilities</a:t>
                  </a:r>
                </a:p>
                <a:p>
                  <a:pPr marL="171450" indent="-171450" algn="ctr" fontAlgn="auto">
                    <a:spcBef>
                      <a:spcPts val="0"/>
                    </a:spcBef>
                    <a:spcAft>
                      <a:spcPts val="0"/>
                    </a:spcAft>
                    <a:buFont typeface="Arial" pitchFamily="34" charset="0"/>
                    <a:buChar char="•"/>
                    <a:defRPr/>
                  </a:pPr>
                  <a:endParaRPr lang="en-US" sz="1200" b="1" dirty="0">
                    <a:latin typeface="+mn-lt"/>
                    <a:ea typeface="+mn-ea"/>
                    <a:cs typeface="+mn-cs"/>
                  </a:endParaRPr>
                </a:p>
              </p:txBody>
            </p:sp>
            <p:sp>
              <p:nvSpPr>
                <p:cNvPr id="36" name="TextBox 35"/>
                <p:cNvSpPr txBox="1"/>
                <p:nvPr/>
              </p:nvSpPr>
              <p:spPr>
                <a:xfrm>
                  <a:off x="-2661920" y="1488664"/>
                  <a:ext cx="1143000" cy="830997"/>
                </a:xfrm>
                <a:prstGeom prst="rect">
                  <a:avLst/>
                </a:prstGeom>
                <a:noFill/>
              </p:spPr>
              <p:txBody>
                <a:bodyPr>
                  <a:spAutoFit/>
                </a:bodyPr>
                <a:lstStyle/>
                <a:p>
                  <a:pPr marL="171450" indent="-171450" algn="ctr" fontAlgn="auto">
                    <a:spcBef>
                      <a:spcPts val="0"/>
                    </a:spcBef>
                    <a:spcAft>
                      <a:spcPts val="0"/>
                    </a:spcAft>
                    <a:buFont typeface="Arial" pitchFamily="34" charset="0"/>
                    <a:buChar char="•"/>
                    <a:defRPr/>
                  </a:pPr>
                  <a:r>
                    <a:rPr lang="en-US" sz="1200" b="1" dirty="0">
                      <a:latin typeface="+mn-lt"/>
                      <a:ea typeface="+mn-ea"/>
                      <a:cs typeface="+mn-cs"/>
                    </a:rPr>
                    <a:t>National and Regional Hospitals</a:t>
                  </a:r>
                </a:p>
              </p:txBody>
            </p:sp>
            <p:sp>
              <p:nvSpPr>
                <p:cNvPr id="51" name="TextBox 50"/>
                <p:cNvSpPr txBox="1"/>
                <p:nvPr/>
              </p:nvSpPr>
              <p:spPr>
                <a:xfrm>
                  <a:off x="-1686828" y="1145975"/>
                  <a:ext cx="1163857" cy="307777"/>
                </a:xfrm>
                <a:prstGeom prst="rect">
                  <a:avLst/>
                </a:prstGeom>
                <a:grpFill/>
              </p:spPr>
              <p:txBody>
                <a:bodyPr>
                  <a:spAutoFit/>
                </a:bodyPr>
                <a:lstStyle/>
                <a:p>
                  <a:pPr algn="ctr" fontAlgn="auto">
                    <a:spcBef>
                      <a:spcPts val="0"/>
                    </a:spcBef>
                    <a:spcAft>
                      <a:spcPts val="0"/>
                    </a:spcAft>
                    <a:defRPr/>
                  </a:pPr>
                  <a:r>
                    <a:rPr lang="en-US" sz="1400" b="1" dirty="0">
                      <a:latin typeface="+mn-lt"/>
                      <a:ea typeface="+mn-ea"/>
                      <a:cs typeface="+mn-cs"/>
                    </a:rPr>
                    <a:t>Consumers</a:t>
                  </a:r>
                </a:p>
              </p:txBody>
            </p:sp>
          </p:grpSp>
        </p:grpSp>
        <p:grpSp>
          <p:nvGrpSpPr>
            <p:cNvPr id="56" name="Group 55"/>
            <p:cNvGrpSpPr/>
            <p:nvPr/>
          </p:nvGrpSpPr>
          <p:grpSpPr>
            <a:xfrm>
              <a:off x="5772150" y="2512368"/>
              <a:ext cx="3124200" cy="1066800"/>
              <a:chOff x="-2991806" y="3922068"/>
              <a:chExt cx="3124200" cy="1299863"/>
            </a:xfrm>
            <a:solidFill>
              <a:schemeClr val="accent1">
                <a:lumMod val="60000"/>
                <a:lumOff val="40000"/>
              </a:schemeClr>
            </a:solidFill>
          </p:grpSpPr>
          <p:sp>
            <p:nvSpPr>
              <p:cNvPr id="55" name="Rounded Rectangle 54"/>
              <p:cNvSpPr/>
              <p:nvPr/>
            </p:nvSpPr>
            <p:spPr>
              <a:xfrm>
                <a:off x="-2991806" y="3922068"/>
                <a:ext cx="3124200" cy="1299863"/>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7" name="TextBox 16"/>
              <p:cNvSpPr txBox="1"/>
              <p:nvPr/>
            </p:nvSpPr>
            <p:spPr>
              <a:xfrm>
                <a:off x="-2011634" y="4037111"/>
                <a:ext cx="1163857" cy="375017"/>
              </a:xfrm>
              <a:prstGeom prst="rect">
                <a:avLst/>
              </a:prstGeom>
              <a:grpFill/>
              <a:ln>
                <a:solidFill>
                  <a:schemeClr val="accent1">
                    <a:lumMod val="60000"/>
                    <a:lumOff val="40000"/>
                  </a:schemeClr>
                </a:solidFill>
              </a:ln>
            </p:spPr>
            <p:txBody>
              <a:bodyPr>
                <a:spAutoFit/>
              </a:bodyPr>
              <a:lstStyle/>
              <a:p>
                <a:pPr algn="ctr" fontAlgn="auto">
                  <a:spcBef>
                    <a:spcPts val="0"/>
                  </a:spcBef>
                  <a:spcAft>
                    <a:spcPts val="0"/>
                  </a:spcAft>
                  <a:defRPr/>
                </a:pPr>
                <a:r>
                  <a:rPr lang="en-US" sz="1400" b="1" dirty="0">
                    <a:latin typeface="+mn-lt"/>
                    <a:ea typeface="+mn-ea"/>
                    <a:cs typeface="+mn-cs"/>
                  </a:rPr>
                  <a:t>Customers</a:t>
                </a:r>
              </a:p>
            </p:txBody>
          </p:sp>
          <p:sp>
            <p:nvSpPr>
              <p:cNvPr id="44" name="TextBox 43"/>
              <p:cNvSpPr txBox="1"/>
              <p:nvPr/>
            </p:nvSpPr>
            <p:spPr>
              <a:xfrm>
                <a:off x="-2892916" y="4423997"/>
                <a:ext cx="1073641" cy="562525"/>
              </a:xfrm>
              <a:prstGeom prst="rect">
                <a:avLst/>
              </a:prstGeom>
              <a:grpFill/>
              <a:ln>
                <a:solidFill>
                  <a:schemeClr val="accent1">
                    <a:lumMod val="60000"/>
                    <a:lumOff val="40000"/>
                  </a:schemeClr>
                </a:solidFill>
              </a:ln>
            </p:spPr>
            <p:txBody>
              <a:bodyPr>
                <a:spAutoFit/>
              </a:bodyPr>
              <a:lstStyle/>
              <a:p>
                <a:pPr marL="171450" indent="-171450" algn="ctr" fontAlgn="auto">
                  <a:spcBef>
                    <a:spcPts val="0"/>
                  </a:spcBef>
                  <a:spcAft>
                    <a:spcPts val="0"/>
                  </a:spcAft>
                  <a:buFont typeface="Arial" pitchFamily="34" charset="0"/>
                  <a:buChar char="•"/>
                  <a:defRPr/>
                </a:pPr>
                <a:r>
                  <a:rPr lang="en-US" sz="1200" b="1" dirty="0">
                    <a:latin typeface="+mn-lt"/>
                    <a:ea typeface="+mn-ea"/>
                    <a:cs typeface="+mn-cs"/>
                  </a:rPr>
                  <a:t>Ministry of Health</a:t>
                </a:r>
              </a:p>
            </p:txBody>
          </p:sp>
          <p:sp>
            <p:nvSpPr>
              <p:cNvPr id="35" name="TextBox 34"/>
              <p:cNvSpPr txBox="1"/>
              <p:nvPr/>
            </p:nvSpPr>
            <p:spPr>
              <a:xfrm>
                <a:off x="-1763083" y="4423997"/>
                <a:ext cx="854073" cy="337515"/>
              </a:xfrm>
              <a:prstGeom prst="rect">
                <a:avLst/>
              </a:prstGeom>
              <a:grpFill/>
              <a:ln>
                <a:solidFill>
                  <a:schemeClr val="accent1">
                    <a:lumMod val="60000"/>
                    <a:lumOff val="40000"/>
                  </a:schemeClr>
                </a:solidFill>
              </a:ln>
            </p:spPr>
            <p:txBody>
              <a:bodyPr>
                <a:spAutoFit/>
              </a:bodyPr>
              <a:lstStyle/>
              <a:p>
                <a:pPr marL="171450" indent="-171450" algn="ctr" fontAlgn="auto">
                  <a:spcBef>
                    <a:spcPts val="0"/>
                  </a:spcBef>
                  <a:spcAft>
                    <a:spcPts val="0"/>
                  </a:spcAft>
                  <a:buFont typeface="Arial" pitchFamily="34" charset="0"/>
                  <a:buChar char="•"/>
                  <a:defRPr/>
                </a:pPr>
                <a:r>
                  <a:rPr lang="en-US" sz="1200" b="1" dirty="0">
                    <a:latin typeface="+mn-lt"/>
                    <a:ea typeface="+mn-ea"/>
                    <a:cs typeface="+mn-cs"/>
                  </a:rPr>
                  <a:t>NGOs</a:t>
                </a:r>
              </a:p>
            </p:txBody>
          </p:sp>
          <p:sp>
            <p:nvSpPr>
              <p:cNvPr id="42" name="TextBox 41"/>
              <p:cNvSpPr txBox="1"/>
              <p:nvPr/>
            </p:nvSpPr>
            <p:spPr>
              <a:xfrm>
                <a:off x="-1011457" y="4423997"/>
                <a:ext cx="1105751" cy="337515"/>
              </a:xfrm>
              <a:prstGeom prst="rect">
                <a:avLst/>
              </a:prstGeom>
              <a:grpFill/>
              <a:ln>
                <a:solidFill>
                  <a:schemeClr val="accent1">
                    <a:lumMod val="60000"/>
                    <a:lumOff val="40000"/>
                  </a:schemeClr>
                </a:solidFill>
              </a:ln>
            </p:spPr>
            <p:txBody>
              <a:bodyPr>
                <a:spAutoFit/>
              </a:bodyPr>
              <a:lstStyle/>
              <a:p>
                <a:pPr marL="171450" indent="-171450" algn="ctr" fontAlgn="auto">
                  <a:spcBef>
                    <a:spcPts val="0"/>
                  </a:spcBef>
                  <a:spcAft>
                    <a:spcPts val="0"/>
                  </a:spcAft>
                  <a:buFont typeface="Arial" pitchFamily="34" charset="0"/>
                  <a:buChar char="•"/>
                  <a:defRPr/>
                </a:pPr>
                <a:r>
                  <a:rPr lang="en-US" sz="1200" b="1" dirty="0">
                    <a:latin typeface="+mn-lt"/>
                    <a:ea typeface="+mn-ea"/>
                    <a:cs typeface="+mn-cs"/>
                  </a:rPr>
                  <a:t>Donors</a:t>
                </a:r>
              </a:p>
            </p:txBody>
          </p:sp>
        </p:grpSp>
        <p:grpSp>
          <p:nvGrpSpPr>
            <p:cNvPr id="67" name="Group 66"/>
            <p:cNvGrpSpPr/>
            <p:nvPr/>
          </p:nvGrpSpPr>
          <p:grpSpPr>
            <a:xfrm>
              <a:off x="5772150" y="1066800"/>
              <a:ext cx="3124200" cy="1066800"/>
              <a:chOff x="2971800" y="2281537"/>
              <a:chExt cx="3124200" cy="1066800"/>
            </a:xfrm>
            <a:solidFill>
              <a:schemeClr val="accent1">
                <a:lumMod val="40000"/>
                <a:lumOff val="60000"/>
              </a:schemeClr>
            </a:solidFill>
          </p:grpSpPr>
          <p:grpSp>
            <p:nvGrpSpPr>
              <p:cNvPr id="60" name="Group 59"/>
              <p:cNvGrpSpPr/>
              <p:nvPr/>
            </p:nvGrpSpPr>
            <p:grpSpPr>
              <a:xfrm>
                <a:off x="2971800" y="2281537"/>
                <a:ext cx="3124200" cy="1066800"/>
                <a:chOff x="-2991806" y="3922068"/>
                <a:chExt cx="3124200" cy="1299863"/>
              </a:xfrm>
              <a:grpFill/>
            </p:grpSpPr>
            <p:sp>
              <p:nvSpPr>
                <p:cNvPr id="61" name="Rounded Rectangle 60"/>
                <p:cNvSpPr/>
                <p:nvPr/>
              </p:nvSpPr>
              <p:spPr>
                <a:xfrm>
                  <a:off x="-2991806" y="3922068"/>
                  <a:ext cx="3124200" cy="1299863"/>
                </a:xfrm>
                <a:prstGeom prst="roundRect">
                  <a:avLst/>
                </a:prstGeom>
                <a:grp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1" dirty="0"/>
                </a:p>
              </p:txBody>
            </p:sp>
            <p:sp>
              <p:nvSpPr>
                <p:cNvPr id="62" name="TextBox 61"/>
                <p:cNvSpPr txBox="1"/>
                <p:nvPr/>
              </p:nvSpPr>
              <p:spPr>
                <a:xfrm>
                  <a:off x="-2011634" y="4037111"/>
                  <a:ext cx="1163857" cy="375017"/>
                </a:xfrm>
                <a:prstGeom prst="rect">
                  <a:avLst/>
                </a:prstGeom>
                <a:grpFill/>
                <a:ln>
                  <a:noFill/>
                </a:ln>
              </p:spPr>
              <p:txBody>
                <a:bodyPr>
                  <a:spAutoFit/>
                </a:bodyPr>
                <a:lstStyle/>
                <a:p>
                  <a:pPr algn="ctr" fontAlgn="auto">
                    <a:spcBef>
                      <a:spcPts val="0"/>
                    </a:spcBef>
                    <a:spcAft>
                      <a:spcPts val="0"/>
                    </a:spcAft>
                    <a:defRPr/>
                  </a:pPr>
                  <a:r>
                    <a:rPr lang="en-US" sz="1400" b="1" dirty="0">
                      <a:latin typeface="+mn-lt"/>
                      <a:ea typeface="+mn-ea"/>
                      <a:cs typeface="+mn-cs"/>
                    </a:rPr>
                    <a:t>Target</a:t>
                  </a:r>
                </a:p>
              </p:txBody>
            </p:sp>
          </p:grpSp>
          <p:sp>
            <p:nvSpPr>
              <p:cNvPr id="58" name="TextBox 57"/>
              <p:cNvSpPr txBox="1"/>
              <p:nvPr/>
            </p:nvSpPr>
            <p:spPr>
              <a:xfrm>
                <a:off x="3124200" y="2741126"/>
                <a:ext cx="1066800" cy="276999"/>
              </a:xfrm>
              <a:prstGeom prst="rect">
                <a:avLst/>
              </a:prstGeom>
              <a:grpFill/>
            </p:spPr>
            <p:txBody>
              <a:bodyPr>
                <a:spAutoFit/>
              </a:bodyPr>
              <a:lstStyle/>
              <a:p>
                <a:pPr marL="285750" indent="-285750" fontAlgn="auto">
                  <a:spcBef>
                    <a:spcPts val="0"/>
                  </a:spcBef>
                  <a:spcAft>
                    <a:spcPts val="0"/>
                  </a:spcAft>
                  <a:buFont typeface="Arial" pitchFamily="34" charset="0"/>
                  <a:buChar char="•"/>
                  <a:defRPr/>
                </a:pPr>
                <a:r>
                  <a:rPr lang="en-US" sz="1200" b="1" dirty="0">
                    <a:latin typeface="+mn-lt"/>
                    <a:ea typeface="+mn-ea"/>
                    <a:cs typeface="+mn-cs"/>
                  </a:rPr>
                  <a:t>Uganda</a:t>
                </a:r>
              </a:p>
            </p:txBody>
          </p:sp>
          <p:sp>
            <p:nvSpPr>
              <p:cNvPr id="59" name="TextBox 58"/>
              <p:cNvSpPr txBox="1"/>
              <p:nvPr/>
            </p:nvSpPr>
            <p:spPr>
              <a:xfrm>
                <a:off x="4256038" y="2741126"/>
                <a:ext cx="1839961" cy="461665"/>
              </a:xfrm>
              <a:prstGeom prst="rect">
                <a:avLst/>
              </a:prstGeom>
              <a:grpFill/>
            </p:spPr>
            <p:txBody>
              <a:bodyPr>
                <a:spAutoFit/>
              </a:bodyPr>
              <a:lstStyle/>
              <a:p>
                <a:pPr marL="285750" indent="-285750" fontAlgn="auto">
                  <a:spcBef>
                    <a:spcPts val="0"/>
                  </a:spcBef>
                  <a:spcAft>
                    <a:spcPts val="0"/>
                  </a:spcAft>
                  <a:buFont typeface="Arial" pitchFamily="34" charset="0"/>
                  <a:buChar char="•"/>
                  <a:defRPr/>
                </a:pPr>
                <a:r>
                  <a:rPr lang="en-US" sz="1200" b="1" dirty="0">
                    <a:latin typeface="+mn-lt"/>
                    <a:ea typeface="+mn-ea"/>
                    <a:cs typeface="+mn-cs"/>
                  </a:rPr>
                  <a:t>Other developing countries</a:t>
                </a:r>
              </a:p>
            </p:txBody>
          </p:sp>
        </p:grpSp>
        <p:sp>
          <p:nvSpPr>
            <p:cNvPr id="3" name="Down Arrow 2"/>
            <p:cNvSpPr/>
            <p:nvPr/>
          </p:nvSpPr>
          <p:spPr>
            <a:xfrm>
              <a:off x="7353300" y="2176463"/>
              <a:ext cx="46038" cy="338137"/>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 name="Down Arrow 38"/>
            <p:cNvSpPr/>
            <p:nvPr/>
          </p:nvSpPr>
          <p:spPr>
            <a:xfrm>
              <a:off x="7353300" y="3619500"/>
              <a:ext cx="46038" cy="338138"/>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0" name="Down Arrow 39"/>
            <p:cNvSpPr/>
            <p:nvPr/>
          </p:nvSpPr>
          <p:spPr>
            <a:xfrm>
              <a:off x="7375525" y="5257800"/>
              <a:ext cx="46038" cy="239713"/>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0"/>
            <a:ext cx="9245554" cy="990600"/>
          </a:xfrm>
          <a:prstGeom prst="rect">
            <a:avLst/>
          </a:prstGeom>
          <a:solidFill>
            <a:schemeClr val="accent5">
              <a:lumMod val="40000"/>
              <a:lumOff val="60000"/>
            </a:schemeClr>
          </a:solidFill>
          <a:ln>
            <a:noFill/>
          </a:ln>
          <a:effectLst>
            <a:reflection stA="0" endPos="49000" dist="635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chemeClr val="tx1"/>
                </a:solidFill>
                <a:latin typeface="Calibri" pitchFamily="34" charset="0"/>
                <a:cs typeface="Calibri" pitchFamily="34" charset="0"/>
              </a:rPr>
              <a:t>Future Business Plans</a:t>
            </a:r>
          </a:p>
        </p:txBody>
      </p:sp>
      <p:sp>
        <p:nvSpPr>
          <p:cNvPr id="6" name="Rectangle 5"/>
          <p:cNvSpPr/>
          <p:nvPr/>
        </p:nvSpPr>
        <p:spPr>
          <a:xfrm>
            <a:off x="0" y="1003300"/>
            <a:ext cx="5410200" cy="48641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latin typeface="Calibri" pitchFamily="34" charset="0"/>
              <a:cs typeface="Calibri" pitchFamily="34" charset="0"/>
            </a:endParaRPr>
          </a:p>
        </p:txBody>
      </p:sp>
      <p:pic>
        <p:nvPicPr>
          <p:cNvPr id="39939" name="Picture 2"/>
          <p:cNvPicPr>
            <a:picLocks noChangeAspect="1" noChangeArrowheads="1"/>
          </p:cNvPicPr>
          <p:nvPr/>
        </p:nvPicPr>
        <p:blipFill>
          <a:blip r:embed="rId3"/>
          <a:srcRect/>
          <a:stretch>
            <a:fillRect/>
          </a:stretch>
        </p:blipFill>
        <p:spPr bwMode="auto">
          <a:xfrm>
            <a:off x="0" y="5943600"/>
            <a:ext cx="1447800" cy="914400"/>
          </a:xfrm>
          <a:prstGeom prst="rect">
            <a:avLst/>
          </a:prstGeom>
          <a:noFill/>
          <a:ln w="9525">
            <a:noFill/>
            <a:miter lim="800000"/>
            <a:headEnd/>
            <a:tailEnd/>
          </a:ln>
        </p:spPr>
      </p:pic>
      <p:pic>
        <p:nvPicPr>
          <p:cNvPr id="39940" name="Picture 2" descr="D:\Documents\DS\Midterm Presentation\bottom right address.PNG"/>
          <p:cNvPicPr>
            <a:picLocks noChangeAspect="1" noChangeArrowheads="1"/>
          </p:cNvPicPr>
          <p:nvPr/>
        </p:nvPicPr>
        <p:blipFill>
          <a:blip r:embed="rId4"/>
          <a:srcRect/>
          <a:stretch>
            <a:fillRect/>
          </a:stretch>
        </p:blipFill>
        <p:spPr bwMode="auto">
          <a:xfrm>
            <a:off x="5440363" y="5915025"/>
            <a:ext cx="3694112" cy="942975"/>
          </a:xfrm>
          <a:prstGeom prst="rect">
            <a:avLst/>
          </a:prstGeom>
          <a:noFill/>
          <a:ln w="9525">
            <a:noFill/>
            <a:miter lim="800000"/>
            <a:headEnd/>
            <a:tailEnd/>
          </a:ln>
        </p:spPr>
      </p:pic>
      <p:graphicFrame>
        <p:nvGraphicFramePr>
          <p:cNvPr id="4" name="Diagram 3"/>
          <p:cNvGraphicFramePr/>
          <p:nvPr/>
        </p:nvGraphicFramePr>
        <p:xfrm>
          <a:off x="-1" y="990600"/>
          <a:ext cx="9134475" cy="4953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90600"/>
          </a:xfrm>
          <a:prstGeom prst="rect">
            <a:avLst/>
          </a:prstGeom>
          <a:solidFill>
            <a:schemeClr val="accent5">
              <a:lumMod val="40000"/>
              <a:lumOff val="60000"/>
            </a:schemeClr>
          </a:solidFill>
          <a:ln>
            <a:noFill/>
          </a:ln>
          <a:effectLst>
            <a:reflection stA="0" endPos="49000" dist="635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chemeClr val="tx1"/>
                </a:solidFill>
                <a:latin typeface="Calibri" pitchFamily="34" charset="0"/>
                <a:cs typeface="Calibri" pitchFamily="34" charset="0"/>
              </a:rPr>
              <a:t>Future Plans</a:t>
            </a:r>
          </a:p>
        </p:txBody>
      </p:sp>
      <p:sp>
        <p:nvSpPr>
          <p:cNvPr id="6" name="Rectangle 5"/>
          <p:cNvSpPr/>
          <p:nvPr/>
        </p:nvSpPr>
        <p:spPr>
          <a:xfrm>
            <a:off x="0" y="1003300"/>
            <a:ext cx="5410200" cy="48641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latin typeface="Calibri" pitchFamily="34" charset="0"/>
              <a:cs typeface="Calibri" pitchFamily="34" charset="0"/>
            </a:endParaRPr>
          </a:p>
        </p:txBody>
      </p:sp>
      <p:pic>
        <p:nvPicPr>
          <p:cNvPr id="41987" name="Picture 2"/>
          <p:cNvPicPr>
            <a:picLocks noChangeAspect="1" noChangeArrowheads="1"/>
          </p:cNvPicPr>
          <p:nvPr/>
        </p:nvPicPr>
        <p:blipFill>
          <a:blip r:embed="rId3"/>
          <a:srcRect/>
          <a:stretch>
            <a:fillRect/>
          </a:stretch>
        </p:blipFill>
        <p:spPr bwMode="auto">
          <a:xfrm>
            <a:off x="0" y="5943600"/>
            <a:ext cx="1447800" cy="914400"/>
          </a:xfrm>
          <a:prstGeom prst="rect">
            <a:avLst/>
          </a:prstGeom>
          <a:noFill/>
          <a:ln w="9525">
            <a:noFill/>
            <a:miter lim="800000"/>
            <a:headEnd/>
            <a:tailEnd/>
          </a:ln>
        </p:spPr>
      </p:pic>
      <p:pic>
        <p:nvPicPr>
          <p:cNvPr id="41988" name="Picture 2" descr="D:\Documents\DS\Midterm Presentation\bottom right address.PNG"/>
          <p:cNvPicPr>
            <a:picLocks noChangeAspect="1" noChangeArrowheads="1"/>
          </p:cNvPicPr>
          <p:nvPr/>
        </p:nvPicPr>
        <p:blipFill>
          <a:blip r:embed="rId4"/>
          <a:srcRect/>
          <a:stretch>
            <a:fillRect/>
          </a:stretch>
        </p:blipFill>
        <p:spPr bwMode="auto">
          <a:xfrm>
            <a:off x="5440363" y="5915025"/>
            <a:ext cx="3694112" cy="942975"/>
          </a:xfrm>
          <a:prstGeom prst="rect">
            <a:avLst/>
          </a:prstGeom>
          <a:noFill/>
          <a:ln w="9525">
            <a:noFill/>
            <a:miter lim="800000"/>
            <a:headEnd/>
            <a:tailEnd/>
          </a:ln>
        </p:spPr>
      </p:pic>
      <p:grpSp>
        <p:nvGrpSpPr>
          <p:cNvPr id="41989" name="Group 10"/>
          <p:cNvGrpSpPr>
            <a:grpSpLocks/>
          </p:cNvGrpSpPr>
          <p:nvPr/>
        </p:nvGrpSpPr>
        <p:grpSpPr bwMode="auto">
          <a:xfrm>
            <a:off x="-6350" y="987425"/>
            <a:ext cx="4279900" cy="5114925"/>
            <a:chOff x="146304" y="987552"/>
            <a:chExt cx="4279392" cy="5114544"/>
          </a:xfrm>
        </p:grpSpPr>
        <p:graphicFrame>
          <p:nvGraphicFramePr>
            <p:cNvPr id="8" name="Diagram 7"/>
            <p:cNvGraphicFramePr/>
            <p:nvPr/>
          </p:nvGraphicFramePr>
          <p:xfrm>
            <a:off x="152400" y="990600"/>
            <a:ext cx="4267200" cy="51054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1992" name="TextBox 9"/>
            <p:cNvSpPr txBox="1">
              <a:spLocks noChangeArrowheads="1"/>
            </p:cNvSpPr>
            <p:nvPr/>
          </p:nvSpPr>
          <p:spPr bwMode="auto">
            <a:xfrm>
              <a:off x="1600200" y="2973388"/>
              <a:ext cx="1676400" cy="915987"/>
            </a:xfrm>
            <a:prstGeom prst="rect">
              <a:avLst/>
            </a:prstGeom>
            <a:noFill/>
            <a:ln w="9525">
              <a:noFill/>
              <a:miter lim="800000"/>
              <a:headEnd/>
              <a:tailEnd/>
            </a:ln>
          </p:spPr>
          <p:txBody>
            <a:bodyPr>
              <a:prstTxWarp prst="textNoShape">
                <a:avLst/>
              </a:prstTxWarp>
              <a:spAutoFit/>
            </a:bodyPr>
            <a:lstStyle/>
            <a:p>
              <a:pPr algn="ctr"/>
              <a:r>
                <a:rPr lang="en-US" sz="1800" b="1"/>
                <a:t>Engineering Design Process</a:t>
              </a:r>
            </a:p>
          </p:txBody>
        </p:sp>
      </p:grpSp>
      <p:sp>
        <p:nvSpPr>
          <p:cNvPr id="12" name="TextBox 11"/>
          <p:cNvSpPr txBox="1"/>
          <p:nvPr/>
        </p:nvSpPr>
        <p:spPr>
          <a:xfrm>
            <a:off x="4191000" y="1066800"/>
            <a:ext cx="4943475" cy="5162550"/>
          </a:xfrm>
          <a:prstGeom prst="rect">
            <a:avLst/>
          </a:prstGeom>
          <a:noFill/>
        </p:spPr>
        <p:txBody>
          <a:bodyPr>
            <a:prstTxWarp prst="textNoShape">
              <a:avLst/>
            </a:prstTxWarp>
            <a:spAutoFit/>
          </a:bodyPr>
          <a:lstStyle/>
          <a:p>
            <a:pPr marL="228600" indent="-228600">
              <a:buFont typeface="Wingdings" pitchFamily="84" charset="2"/>
              <a:buChar char="Ø"/>
            </a:pPr>
            <a:r>
              <a:rPr lang="en-US" sz="2000" b="1">
                <a:latin typeface="Calibri" pitchFamily="84" charset="0"/>
                <a:ea typeface="Calibri" pitchFamily="84" charset="0"/>
                <a:cs typeface="Calibri" pitchFamily="84" charset="0"/>
              </a:rPr>
              <a:t>Optimization</a:t>
            </a:r>
          </a:p>
          <a:p>
            <a:pPr marL="685800" lvl="1" indent="-228600">
              <a:buFont typeface="Arial" pitchFamily="84" charset="0"/>
              <a:buChar char="•"/>
            </a:pPr>
            <a:r>
              <a:rPr lang="en-US" sz="1700">
                <a:latin typeface="Calibri" pitchFamily="84" charset="0"/>
                <a:ea typeface="Calibri" pitchFamily="84" charset="0"/>
                <a:cs typeface="Calibri" pitchFamily="84" charset="0"/>
              </a:rPr>
              <a:t>Feedback algorithm</a:t>
            </a:r>
          </a:p>
          <a:p>
            <a:pPr marL="685800" lvl="1" indent="-228600">
              <a:buFont typeface="Arial" pitchFamily="84" charset="0"/>
              <a:buChar char="•"/>
            </a:pPr>
            <a:r>
              <a:rPr lang="en-US" sz="1700">
                <a:latin typeface="Calibri" pitchFamily="84" charset="0"/>
                <a:ea typeface="Calibri" pitchFamily="84" charset="0"/>
                <a:cs typeface="Calibri" pitchFamily="84" charset="0"/>
              </a:rPr>
              <a:t>Thinner tubing bed material for optimal heat exchange</a:t>
            </a:r>
          </a:p>
          <a:p>
            <a:pPr marL="685800" lvl="1" indent="-228600">
              <a:buFont typeface="Arial" pitchFamily="84" charset="0"/>
              <a:buChar char="•"/>
            </a:pPr>
            <a:r>
              <a:rPr lang="en-US" sz="1700">
                <a:latin typeface="Calibri" pitchFamily="84" charset="0"/>
                <a:ea typeface="Calibri" pitchFamily="84" charset="0"/>
                <a:cs typeface="Calibri" pitchFamily="84" charset="0"/>
              </a:rPr>
              <a:t>Fold-over component</a:t>
            </a:r>
          </a:p>
          <a:p>
            <a:pPr marL="228600" indent="-228600">
              <a:buFont typeface="Wingdings" pitchFamily="84" charset="2"/>
              <a:buChar char="Ø"/>
            </a:pPr>
            <a:r>
              <a:rPr lang="en-US" sz="2000" b="1">
                <a:latin typeface="Calibri" pitchFamily="84" charset="0"/>
                <a:ea typeface="Calibri" pitchFamily="84" charset="0"/>
                <a:cs typeface="Calibri" pitchFamily="84" charset="0"/>
              </a:rPr>
              <a:t>Testing</a:t>
            </a:r>
          </a:p>
          <a:p>
            <a:pPr marL="685800" lvl="1" indent="-228600">
              <a:buFont typeface="Arial" pitchFamily="84" charset="0"/>
              <a:buChar char="•"/>
            </a:pPr>
            <a:r>
              <a:rPr lang="en-US" sz="1700">
                <a:latin typeface="Calibri" pitchFamily="84" charset="0"/>
                <a:ea typeface="Calibri" pitchFamily="84" charset="0"/>
                <a:cs typeface="Calibri" pitchFamily="84" charset="0"/>
              </a:rPr>
              <a:t>New feedback algorithm to reach and maintain saline bag at 36.5-37.5 ⁰C</a:t>
            </a:r>
          </a:p>
          <a:p>
            <a:pPr marL="685800" lvl="1" indent="-228600">
              <a:buFont typeface="Arial" pitchFamily="84" charset="0"/>
              <a:buChar char="•"/>
            </a:pPr>
            <a:r>
              <a:rPr lang="en-US" sz="1700">
                <a:latin typeface="Calibri" pitchFamily="84" charset="0"/>
                <a:ea typeface="Calibri" pitchFamily="84" charset="0"/>
                <a:cs typeface="Calibri" pitchFamily="84" charset="0"/>
              </a:rPr>
              <a:t>Ability to reach and maintain saline bag at 36.5-37.5 ⁰C with the addition of insulation materials</a:t>
            </a:r>
          </a:p>
          <a:p>
            <a:pPr marL="685800" lvl="1" indent="-228600">
              <a:buFont typeface="Arial" pitchFamily="84" charset="0"/>
              <a:buChar char="•"/>
            </a:pPr>
            <a:r>
              <a:rPr lang="en-US" sz="1700">
                <a:latin typeface="Calibri" pitchFamily="84" charset="0"/>
                <a:ea typeface="Calibri" pitchFamily="84" charset="0"/>
                <a:cs typeface="Calibri" pitchFamily="84" charset="0"/>
              </a:rPr>
              <a:t>Ability of fold-over component and mat to reach and maintain saline bag at 36.5-37.5 ⁰C </a:t>
            </a:r>
          </a:p>
          <a:p>
            <a:pPr marL="228600" indent="-228600">
              <a:buFont typeface="Wingdings" pitchFamily="84" charset="2"/>
              <a:buChar char="Ø"/>
            </a:pPr>
            <a:r>
              <a:rPr lang="en-US" sz="2000" b="1">
                <a:latin typeface="Calibri" pitchFamily="84" charset="0"/>
                <a:ea typeface="Calibri" pitchFamily="84" charset="0"/>
                <a:cs typeface="Calibri" pitchFamily="84" charset="0"/>
              </a:rPr>
              <a:t>Refinement of Frankenstein prototype</a:t>
            </a:r>
          </a:p>
          <a:p>
            <a:pPr marL="685800" lvl="2" indent="-228600">
              <a:buFont typeface="Arial" pitchFamily="84" charset="0"/>
              <a:buChar char="•"/>
            </a:pPr>
            <a:r>
              <a:rPr lang="en-US" sz="1700">
                <a:latin typeface="Calibri" pitchFamily="84" charset="0"/>
                <a:ea typeface="Calibri" pitchFamily="84" charset="0"/>
                <a:cs typeface="Calibri" pitchFamily="84" charset="0"/>
              </a:rPr>
              <a:t>Control via monitor</a:t>
            </a:r>
          </a:p>
          <a:p>
            <a:pPr marL="685800" lvl="2" indent="-228600">
              <a:buFont typeface="Arial" pitchFamily="84" charset="0"/>
              <a:buChar char="•"/>
            </a:pPr>
            <a:r>
              <a:rPr lang="en-US" sz="1700">
                <a:latin typeface="Calibri" pitchFamily="84" charset="0"/>
                <a:ea typeface="Calibri" pitchFamily="84" charset="0"/>
                <a:cs typeface="Calibri" pitchFamily="84" charset="0"/>
              </a:rPr>
              <a:t>Maximize versatility of heating unit</a:t>
            </a:r>
          </a:p>
          <a:p>
            <a:pPr marL="685800" lvl="2" indent="-228600">
              <a:buFont typeface="Arial" pitchFamily="84" charset="0"/>
              <a:buChar char="•"/>
            </a:pPr>
            <a:r>
              <a:rPr lang="en-US" sz="1700">
                <a:latin typeface="Calibri" pitchFamily="84" charset="0"/>
                <a:ea typeface="Calibri" pitchFamily="84" charset="0"/>
                <a:cs typeface="Calibri" pitchFamily="84" charset="0"/>
              </a:rPr>
              <a:t>Battery power</a:t>
            </a:r>
          </a:p>
          <a:p>
            <a:pPr marL="685800" lvl="2" indent="-228600">
              <a:buFont typeface="Arial" pitchFamily="84" charset="0"/>
              <a:buChar char="•"/>
            </a:pPr>
            <a:r>
              <a:rPr lang="en-US" sz="1700">
                <a:latin typeface="Calibri" pitchFamily="84" charset="0"/>
                <a:ea typeface="Calibri" pitchFamily="84" charset="0"/>
                <a:cs typeface="Calibri" pitchFamily="84" charset="0"/>
              </a:rPr>
              <a:t>Simple directions manual</a:t>
            </a:r>
          </a:p>
          <a:p>
            <a:pPr marL="685800" lvl="1" indent="-228600">
              <a:buFont typeface="Arial" pitchFamily="84" charset="0"/>
              <a:buChar char="•"/>
            </a:pPr>
            <a:endParaRPr lang="en-US" sz="1800">
              <a:latin typeface="Calibri" pitchFamily="84" charset="0"/>
              <a:ea typeface="Calibri" pitchFamily="84" charset="0"/>
              <a:cs typeface="Calibri" pitchFamily="8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2">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Placeholder 2"/>
          <p:cNvSpPr>
            <a:spLocks noGrp="1"/>
          </p:cNvSpPr>
          <p:nvPr>
            <p:ph type="body" sz="quarter" idx="13"/>
          </p:nvPr>
        </p:nvSpPr>
        <p:spPr bwMode="auto">
          <a:xfrm>
            <a:off x="152400" y="381000"/>
            <a:ext cx="8991600" cy="9874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smtClean="0">
                <a:solidFill>
                  <a:schemeClr val="tx1"/>
                </a:solidFill>
                <a:latin typeface="Calibri" pitchFamily="84" charset="0"/>
                <a:ea typeface="Calibri" pitchFamily="84" charset="0"/>
                <a:cs typeface="Calibri" pitchFamily="84" charset="0"/>
              </a:rPr>
              <a:t>Acknowledgments</a:t>
            </a:r>
          </a:p>
        </p:txBody>
      </p:sp>
      <p:sp>
        <p:nvSpPr>
          <p:cNvPr id="44034" name="Text Placeholder 5"/>
          <p:cNvSpPr txBox="1">
            <a:spLocks/>
          </p:cNvSpPr>
          <p:nvPr/>
        </p:nvSpPr>
        <p:spPr bwMode="auto">
          <a:xfrm>
            <a:off x="228600" y="838200"/>
            <a:ext cx="8763000" cy="3657600"/>
          </a:xfrm>
          <a:prstGeom prst="rect">
            <a:avLst/>
          </a:prstGeom>
          <a:noFill/>
          <a:ln w="9525">
            <a:noFill/>
            <a:miter lim="800000"/>
            <a:headEnd/>
            <a:tailEnd/>
          </a:ln>
        </p:spPr>
        <p:txBody>
          <a:bodyPr>
            <a:prstTxWarp prst="textNoShape">
              <a:avLst/>
            </a:prstTxWarp>
          </a:bodyPr>
          <a:lstStyle/>
          <a:p>
            <a:pPr marL="342900" indent="-342900">
              <a:spcBef>
                <a:spcPct val="20000"/>
              </a:spcBef>
              <a:buFont typeface="Wingdings" pitchFamily="84" charset="2"/>
              <a:buChar char="Ø"/>
            </a:pPr>
            <a:r>
              <a:rPr lang="en-US" sz="1400" b="1">
                <a:latin typeface="Calibri" pitchFamily="84" charset="0"/>
                <a:ea typeface="Calibri" pitchFamily="84" charset="0"/>
                <a:cs typeface="Calibri" pitchFamily="84" charset="0"/>
              </a:rPr>
              <a:t>Instructors</a:t>
            </a:r>
          </a:p>
          <a:p>
            <a:pPr marL="742950" lvl="1" indent="-285750">
              <a:spcBef>
                <a:spcPct val="20000"/>
              </a:spcBef>
              <a:buFont typeface="Arial" pitchFamily="84" charset="0"/>
              <a:buChar char="–"/>
            </a:pPr>
            <a:r>
              <a:rPr lang="en-US" sz="1400">
                <a:latin typeface="Calibri" pitchFamily="84" charset="0"/>
                <a:ea typeface="Calibri" pitchFamily="84" charset="0"/>
                <a:cs typeface="Calibri" pitchFamily="84" charset="0"/>
              </a:rPr>
              <a:t>Aaron Kyle, Ph.D. , Biomedical Engineering Dept., Columbia University</a:t>
            </a:r>
          </a:p>
          <a:p>
            <a:pPr marL="742950" lvl="1" indent="-285750">
              <a:spcBef>
                <a:spcPct val="20000"/>
              </a:spcBef>
              <a:buFont typeface="Arial" pitchFamily="84" charset="0"/>
              <a:buChar char="–"/>
            </a:pPr>
            <a:r>
              <a:rPr lang="en-US" sz="1400">
                <a:latin typeface="Calibri" pitchFamily="84" charset="0"/>
                <a:ea typeface="Calibri" pitchFamily="84" charset="0"/>
                <a:cs typeface="Calibri" pitchFamily="84" charset="0"/>
              </a:rPr>
              <a:t>Elizabeth Hillman, Ph.D. , Biomedical Engineering Dept., Columbia University</a:t>
            </a:r>
          </a:p>
          <a:p>
            <a:pPr marL="742950" lvl="1" indent="-285750">
              <a:spcBef>
                <a:spcPct val="20000"/>
              </a:spcBef>
              <a:buFont typeface="Arial" pitchFamily="84" charset="0"/>
              <a:buChar char="–"/>
            </a:pPr>
            <a:r>
              <a:rPr lang="en-US" sz="1400">
                <a:latin typeface="Calibri" pitchFamily="84" charset="0"/>
                <a:ea typeface="Calibri" pitchFamily="84" charset="0"/>
                <a:cs typeface="Calibri" pitchFamily="84" charset="0"/>
              </a:rPr>
              <a:t>Keith Yeager</a:t>
            </a:r>
          </a:p>
          <a:p>
            <a:pPr marL="742950" lvl="1" indent="-285750">
              <a:spcBef>
                <a:spcPct val="20000"/>
              </a:spcBef>
              <a:buFont typeface="Arial" pitchFamily="84" charset="0"/>
              <a:buChar char="–"/>
            </a:pPr>
            <a:r>
              <a:rPr lang="en-US" sz="1400">
                <a:latin typeface="Calibri" pitchFamily="84" charset="0"/>
                <a:ea typeface="Calibri" pitchFamily="84" charset="0"/>
                <a:cs typeface="Calibri" pitchFamily="84" charset="0"/>
              </a:rPr>
              <a:t>Sarah De Leo (TA)</a:t>
            </a:r>
          </a:p>
          <a:p>
            <a:pPr marL="742950" lvl="1" indent="-285750">
              <a:spcBef>
                <a:spcPct val="20000"/>
              </a:spcBef>
              <a:buFont typeface="Arial" pitchFamily="84" charset="0"/>
              <a:buChar char="–"/>
            </a:pPr>
            <a:r>
              <a:rPr lang="en-US" sz="1400">
                <a:latin typeface="Calibri" pitchFamily="84" charset="0"/>
                <a:ea typeface="Calibri" pitchFamily="84" charset="0"/>
                <a:cs typeface="Calibri" pitchFamily="84" charset="0"/>
              </a:rPr>
              <a:t>David Jangraw (TA)</a:t>
            </a:r>
          </a:p>
          <a:p>
            <a:pPr marL="342900" indent="-342900">
              <a:spcBef>
                <a:spcPct val="20000"/>
              </a:spcBef>
              <a:buFont typeface="Wingdings" pitchFamily="84" charset="2"/>
              <a:buChar char="Ø"/>
            </a:pPr>
            <a:r>
              <a:rPr lang="en-US" sz="1400" b="1">
                <a:latin typeface="Calibri" pitchFamily="84" charset="0"/>
                <a:ea typeface="Calibri" pitchFamily="84" charset="0"/>
                <a:cs typeface="Calibri" pitchFamily="84" charset="0"/>
              </a:rPr>
              <a:t>Advisers and Consultants</a:t>
            </a:r>
          </a:p>
          <a:p>
            <a:pPr marL="742950" lvl="1" indent="-285750">
              <a:spcBef>
                <a:spcPct val="20000"/>
              </a:spcBef>
              <a:buFont typeface="Arial" pitchFamily="84" charset="0"/>
              <a:buChar char="–"/>
            </a:pPr>
            <a:r>
              <a:rPr lang="en-US" sz="1400">
                <a:latin typeface="Calibri" pitchFamily="84" charset="0"/>
                <a:ea typeface="Calibri" pitchFamily="84" charset="0"/>
                <a:cs typeface="Calibri" pitchFamily="84" charset="0"/>
              </a:rPr>
              <a:t>Lance Kam, Ph.D., Biomedical Engineering Dept., Columbia University</a:t>
            </a:r>
          </a:p>
          <a:p>
            <a:pPr marL="742950" lvl="1" indent="-285750">
              <a:spcBef>
                <a:spcPct val="20000"/>
              </a:spcBef>
              <a:buFont typeface="Arial" pitchFamily="84" charset="0"/>
              <a:buChar char="–"/>
            </a:pPr>
            <a:r>
              <a:rPr lang="en-US" sz="1400">
                <a:latin typeface="Calibri" pitchFamily="84" charset="0"/>
                <a:ea typeface="Calibri" pitchFamily="84" charset="0"/>
                <a:cs typeface="Calibri" pitchFamily="84" charset="0"/>
              </a:rPr>
              <a:t>Margaret Nakakeeto-Kijjambu, MD, Mulago Hospital</a:t>
            </a:r>
          </a:p>
          <a:p>
            <a:pPr marL="742950" lvl="1" indent="-285750">
              <a:spcBef>
                <a:spcPct val="20000"/>
              </a:spcBef>
              <a:buFont typeface="Arial" pitchFamily="84" charset="0"/>
              <a:buChar char="–"/>
            </a:pPr>
            <a:r>
              <a:rPr lang="en-US" sz="1400">
                <a:latin typeface="Calibri" pitchFamily="84" charset="0"/>
                <a:ea typeface="Calibri" pitchFamily="84" charset="0"/>
                <a:cs typeface="Calibri" pitchFamily="84" charset="0"/>
              </a:rPr>
              <a:t>Richard Polin, MD, CUMC Pediatrics</a:t>
            </a:r>
          </a:p>
          <a:p>
            <a:pPr marL="742950" lvl="1" indent="-285750">
              <a:spcBef>
                <a:spcPct val="20000"/>
              </a:spcBef>
              <a:buFont typeface="Arial" pitchFamily="84" charset="0"/>
              <a:buChar char="–"/>
            </a:pPr>
            <a:r>
              <a:rPr lang="en-US" sz="1400">
                <a:latin typeface="Calibri" pitchFamily="84" charset="0"/>
                <a:ea typeface="Calibri" pitchFamily="84" charset="0"/>
                <a:cs typeface="Calibri" pitchFamily="84" charset="0"/>
              </a:rPr>
              <a:t>Rakesh Sahni, MD, CUMC Pediatrics</a:t>
            </a:r>
          </a:p>
          <a:p>
            <a:pPr marL="742950" lvl="1" indent="-285750">
              <a:spcBef>
                <a:spcPct val="20000"/>
              </a:spcBef>
              <a:buFont typeface="Arial" pitchFamily="84" charset="0"/>
              <a:buChar char="–"/>
            </a:pPr>
            <a:r>
              <a:rPr lang="en-US" sz="1400">
                <a:latin typeface="Calibri" pitchFamily="84" charset="0"/>
                <a:ea typeface="Calibri" pitchFamily="84" charset="0"/>
                <a:cs typeface="Calibri" pitchFamily="84" charset="0"/>
              </a:rPr>
              <a:t>Helen Towers, MD, CUMC Pediatrics</a:t>
            </a:r>
          </a:p>
          <a:p>
            <a:pPr marL="742950" lvl="1" indent="-285750">
              <a:spcBef>
                <a:spcPct val="20000"/>
              </a:spcBef>
              <a:buFont typeface="Arial" pitchFamily="84" charset="0"/>
              <a:buChar char="–"/>
            </a:pPr>
            <a:r>
              <a:rPr lang="en-US" sz="1400">
                <a:latin typeface="Calibri" pitchFamily="84" charset="0"/>
                <a:ea typeface="Calibri" pitchFamily="84" charset="0"/>
                <a:cs typeface="Calibri" pitchFamily="84" charset="0"/>
              </a:rPr>
              <a:t>Yvonne Vaucher, MD, UCSD</a:t>
            </a:r>
          </a:p>
          <a:p>
            <a:pPr marL="742950" lvl="1" indent="-285750">
              <a:spcBef>
                <a:spcPct val="20000"/>
              </a:spcBef>
              <a:buFont typeface="Arial" pitchFamily="84" charset="0"/>
              <a:buChar char="–"/>
            </a:pPr>
            <a:r>
              <a:rPr lang="en-US" sz="1400">
                <a:latin typeface="Calibri" pitchFamily="84" charset="0"/>
                <a:ea typeface="Calibri" pitchFamily="84" charset="0"/>
                <a:cs typeface="Calibri" pitchFamily="84" charset="0"/>
              </a:rPr>
              <a:t>David Vallancourt, Ph.D., Electrical Engineering Dept., Columbia University</a:t>
            </a:r>
          </a:p>
        </p:txBody>
      </p:sp>
      <p:pic>
        <p:nvPicPr>
          <p:cNvPr id="44035" name="Picture 6"/>
          <p:cNvPicPr>
            <a:picLocks noChangeAspect="1"/>
          </p:cNvPicPr>
          <p:nvPr/>
        </p:nvPicPr>
        <p:blipFill>
          <a:blip r:embed="rId3"/>
          <a:srcRect l="15184" t="28009" r="15184" b="36462"/>
          <a:stretch>
            <a:fillRect/>
          </a:stretch>
        </p:blipFill>
        <p:spPr bwMode="auto">
          <a:xfrm>
            <a:off x="3175000" y="4953000"/>
            <a:ext cx="5765800" cy="1739900"/>
          </a:xfrm>
          <a:prstGeom prst="rect">
            <a:avLst/>
          </a:prstGeom>
          <a:noFill/>
          <a:ln w="9525">
            <a:noFill/>
            <a:miter lim="800000"/>
            <a:headEnd/>
            <a:tailEnd/>
          </a:ln>
        </p:spPr>
      </p:pic>
      <p:pic>
        <p:nvPicPr>
          <p:cNvPr id="44036" name="Picture 8"/>
          <p:cNvPicPr>
            <a:picLocks noChangeAspect="1"/>
          </p:cNvPicPr>
          <p:nvPr/>
        </p:nvPicPr>
        <p:blipFill>
          <a:blip r:embed="rId4"/>
          <a:srcRect/>
          <a:stretch>
            <a:fillRect/>
          </a:stretch>
        </p:blipFill>
        <p:spPr bwMode="auto">
          <a:xfrm>
            <a:off x="381000" y="5105400"/>
            <a:ext cx="2514600" cy="1447800"/>
          </a:xfrm>
          <a:prstGeom prst="rect">
            <a:avLst/>
          </a:prstGeom>
          <a:noFill/>
          <a:ln w="9525">
            <a:noFill/>
            <a:miter lim="800000"/>
            <a:headEnd/>
            <a:tailEnd/>
          </a:ln>
        </p:spPr>
      </p:pic>
      <p:sp>
        <p:nvSpPr>
          <p:cNvPr id="2" name="Rectangle 1"/>
          <p:cNvSpPr/>
          <p:nvPr/>
        </p:nvSpPr>
        <p:spPr>
          <a:xfrm>
            <a:off x="3175000" y="4953000"/>
            <a:ext cx="5765800" cy="1739900"/>
          </a:xfrm>
          <a:prstGeom prst="rect">
            <a:avLst/>
          </a:prstGeom>
          <a:solidFill>
            <a:schemeClr val="accent5">
              <a:lumMod val="40000"/>
              <a:lumOff val="60000"/>
            </a:schemeClr>
          </a:solidFill>
          <a:ln>
            <a:noFill/>
          </a:ln>
          <a:effectLst/>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n-US" sz="1800"/>
          </a:p>
        </p:txBody>
      </p:sp>
      <p:pic>
        <p:nvPicPr>
          <p:cNvPr id="44038" name="Picture 2"/>
          <p:cNvPicPr>
            <a:picLocks noChangeAspect="1" noChangeArrowheads="1"/>
          </p:cNvPicPr>
          <p:nvPr/>
        </p:nvPicPr>
        <p:blipFill>
          <a:blip r:embed="rId5"/>
          <a:srcRect/>
          <a:stretch>
            <a:fillRect/>
          </a:stretch>
        </p:blipFill>
        <p:spPr bwMode="auto">
          <a:xfrm>
            <a:off x="3124200" y="4953000"/>
            <a:ext cx="5816600" cy="1739900"/>
          </a:xfrm>
          <a:prstGeom prst="rect">
            <a:avLst/>
          </a:prstGeom>
          <a:noFill/>
          <a:ln w="9525">
            <a:noFill/>
            <a:miter lim="800000"/>
            <a:headEnd/>
            <a:tailEnd/>
          </a:ln>
        </p:spPr>
      </p:pic>
      <p:sp>
        <p:nvSpPr>
          <p:cNvPr id="44039" name="TextBox 3"/>
          <p:cNvSpPr txBox="1">
            <a:spLocks noChangeArrowheads="1"/>
          </p:cNvSpPr>
          <p:nvPr/>
        </p:nvSpPr>
        <p:spPr bwMode="auto">
          <a:xfrm>
            <a:off x="838200" y="6415088"/>
            <a:ext cx="1600200" cy="274637"/>
          </a:xfrm>
          <a:prstGeom prst="rect">
            <a:avLst/>
          </a:prstGeom>
          <a:noFill/>
          <a:ln w="9525">
            <a:noFill/>
            <a:miter lim="800000"/>
            <a:headEnd/>
            <a:tailEnd/>
          </a:ln>
        </p:spPr>
        <p:txBody>
          <a:bodyPr>
            <a:prstTxWarp prst="textNoShape">
              <a:avLst/>
            </a:prstTxWarp>
            <a:spAutoFit/>
          </a:bodyPr>
          <a:lstStyle/>
          <a:p>
            <a:r>
              <a:rPr lang="en-US" sz="1200" b="1">
                <a:solidFill>
                  <a:srgbClr val="FFFFFF"/>
                </a:solidFill>
                <a:latin typeface="Calibri" pitchFamily="84" charset="0"/>
                <a:ea typeface="Calibri" pitchFamily="84" charset="0"/>
                <a:cs typeface="Calibri" pitchFamily="84" charset="0"/>
              </a:rPr>
              <a:t>incuvive.weebly.com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5562600" y="76200"/>
            <a:ext cx="3648075" cy="5791200"/>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latin typeface="Calibri" pitchFamily="34" charset="0"/>
              <a:cs typeface="Calibri" pitchFamily="34" charset="0"/>
            </a:endParaRPr>
          </a:p>
        </p:txBody>
      </p:sp>
      <p:sp>
        <p:nvSpPr>
          <p:cNvPr id="11266" name="Text Placeholder 1"/>
          <p:cNvSpPr>
            <a:spLocks noGrp="1"/>
          </p:cNvSpPr>
          <p:nvPr>
            <p:ph type="body" sz="quarter" idx="15"/>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solidFill>
                  <a:schemeClr val="tx1"/>
                </a:solidFill>
                <a:latin typeface="Calibri" pitchFamily="84" charset="0"/>
                <a:ea typeface="Calibri" pitchFamily="84" charset="0"/>
                <a:cs typeface="Calibri" pitchFamily="84" charset="0"/>
              </a:rPr>
              <a:t>The Problem</a:t>
            </a:r>
          </a:p>
        </p:txBody>
      </p:sp>
      <p:grpSp>
        <p:nvGrpSpPr>
          <p:cNvPr id="11267" name="Group 15"/>
          <p:cNvGrpSpPr>
            <a:grpSpLocks/>
          </p:cNvGrpSpPr>
          <p:nvPr/>
        </p:nvGrpSpPr>
        <p:grpSpPr bwMode="auto">
          <a:xfrm>
            <a:off x="0" y="5943600"/>
            <a:ext cx="9144000" cy="914400"/>
            <a:chOff x="0" y="5943600"/>
            <a:chExt cx="9144000" cy="914400"/>
          </a:xfrm>
        </p:grpSpPr>
        <p:grpSp>
          <p:nvGrpSpPr>
            <p:cNvPr id="11273" name="Group 11"/>
            <p:cNvGrpSpPr>
              <a:grpSpLocks/>
            </p:cNvGrpSpPr>
            <p:nvPr/>
          </p:nvGrpSpPr>
          <p:grpSpPr bwMode="auto">
            <a:xfrm>
              <a:off x="5715000" y="5997575"/>
              <a:ext cx="3429000" cy="777875"/>
              <a:chOff x="76200" y="5852705"/>
              <a:chExt cx="3429000" cy="777875"/>
            </a:xfrm>
          </p:grpSpPr>
          <p:sp>
            <p:nvSpPr>
              <p:cNvPr id="11275" name="TextBox 12"/>
              <p:cNvSpPr txBox="1">
                <a:spLocks noChangeArrowheads="1"/>
              </p:cNvSpPr>
              <p:nvPr/>
            </p:nvSpPr>
            <p:spPr bwMode="auto">
              <a:xfrm>
                <a:off x="76200" y="5928905"/>
                <a:ext cx="1914525" cy="638175"/>
              </a:xfrm>
              <a:prstGeom prst="rect">
                <a:avLst/>
              </a:prstGeom>
              <a:noFill/>
              <a:ln w="9525">
                <a:noFill/>
                <a:miter lim="800000"/>
                <a:headEnd/>
                <a:tailEnd/>
              </a:ln>
            </p:spPr>
            <p:txBody>
              <a:bodyPr>
                <a:prstTxWarp prst="textNoShape">
                  <a:avLst/>
                </a:prstTxWarp>
                <a:spAutoFit/>
              </a:bodyPr>
              <a:lstStyle/>
              <a:p>
                <a:r>
                  <a:rPr lang="en-US" sz="900">
                    <a:latin typeface="Calibri" pitchFamily="84" charset="0"/>
                    <a:ea typeface="Calibri" pitchFamily="84" charset="0"/>
                    <a:cs typeface="Calibri" pitchFamily="84" charset="0"/>
                  </a:rPr>
                  <a:t>P: 212.854.6196 F: 212.854.8725</a:t>
                </a:r>
              </a:p>
              <a:p>
                <a:r>
                  <a:rPr lang="en-US" sz="900">
                    <a:latin typeface="Calibri" pitchFamily="84" charset="0"/>
                    <a:ea typeface="Calibri" pitchFamily="84" charset="0"/>
                    <a:cs typeface="Calibri" pitchFamily="84" charset="0"/>
                  </a:rPr>
                  <a:t>351 Engineering Terrace</a:t>
                </a:r>
              </a:p>
              <a:p>
                <a:r>
                  <a:rPr lang="en-US" sz="900">
                    <a:latin typeface="Calibri" pitchFamily="84" charset="0"/>
                    <a:ea typeface="Calibri" pitchFamily="84" charset="0"/>
                    <a:cs typeface="Calibri" pitchFamily="84" charset="0"/>
                  </a:rPr>
                  <a:t>1210 Amsterdam Ave</a:t>
                </a:r>
              </a:p>
              <a:p>
                <a:r>
                  <a:rPr lang="en-US" sz="900">
                    <a:latin typeface="Calibri" pitchFamily="84" charset="0"/>
                    <a:ea typeface="Calibri" pitchFamily="84" charset="0"/>
                    <a:cs typeface="Calibri" pitchFamily="84" charset="0"/>
                  </a:rPr>
                  <a:t>New York, NY 10027</a:t>
                </a:r>
              </a:p>
            </p:txBody>
          </p:sp>
          <p:sp>
            <p:nvSpPr>
              <p:cNvPr id="11276" name="TextBox 13"/>
              <p:cNvSpPr txBox="1">
                <a:spLocks noChangeArrowheads="1"/>
              </p:cNvSpPr>
              <p:nvPr/>
            </p:nvSpPr>
            <p:spPr bwMode="auto">
              <a:xfrm>
                <a:off x="2133600" y="6154330"/>
                <a:ext cx="1371600" cy="228600"/>
              </a:xfrm>
              <a:prstGeom prst="rect">
                <a:avLst/>
              </a:prstGeom>
              <a:noFill/>
              <a:ln w="9525">
                <a:noFill/>
                <a:miter lim="800000"/>
                <a:headEnd/>
                <a:tailEnd/>
              </a:ln>
            </p:spPr>
            <p:txBody>
              <a:bodyPr>
                <a:prstTxWarp prst="textNoShape">
                  <a:avLst/>
                </a:prstTxWarp>
                <a:spAutoFit/>
              </a:bodyPr>
              <a:lstStyle/>
              <a:p>
                <a:r>
                  <a:rPr lang="en-US" sz="900">
                    <a:latin typeface="Calibri" pitchFamily="84" charset="0"/>
                    <a:ea typeface="Calibri" pitchFamily="84" charset="0"/>
                    <a:cs typeface="Calibri" pitchFamily="84" charset="0"/>
                  </a:rPr>
                  <a:t>Incuvive.weebly.com</a:t>
                </a:r>
              </a:p>
            </p:txBody>
          </p:sp>
          <p:sp>
            <p:nvSpPr>
              <p:cNvPr id="11277" name="TextBox 14"/>
              <p:cNvSpPr txBox="1">
                <a:spLocks noChangeArrowheads="1"/>
              </p:cNvSpPr>
              <p:nvPr/>
            </p:nvSpPr>
            <p:spPr bwMode="auto">
              <a:xfrm>
                <a:off x="1905000" y="5852705"/>
                <a:ext cx="228600" cy="777875"/>
              </a:xfrm>
              <a:prstGeom prst="rect">
                <a:avLst/>
              </a:prstGeom>
              <a:noFill/>
              <a:ln w="9525">
                <a:noFill/>
                <a:miter lim="800000"/>
                <a:headEnd/>
                <a:tailEnd/>
              </a:ln>
            </p:spPr>
            <p:txBody>
              <a:bodyPr>
                <a:prstTxWarp prst="textNoShape">
                  <a:avLst/>
                </a:prstTxWarp>
                <a:spAutoFit/>
              </a:bodyPr>
              <a:lstStyle/>
              <a:p>
                <a:r>
                  <a:rPr lang="en-US" sz="4500">
                    <a:latin typeface="Calibri" pitchFamily="84" charset="0"/>
                    <a:ea typeface="Calibri" pitchFamily="84" charset="0"/>
                    <a:cs typeface="Calibri" pitchFamily="84" charset="0"/>
                  </a:rPr>
                  <a:t>|</a:t>
                </a:r>
              </a:p>
            </p:txBody>
          </p:sp>
        </p:grpSp>
        <p:pic>
          <p:nvPicPr>
            <p:cNvPr id="11274" name="Picture 2"/>
            <p:cNvPicPr>
              <a:picLocks noChangeAspect="1" noChangeArrowheads="1"/>
            </p:cNvPicPr>
            <p:nvPr/>
          </p:nvPicPr>
          <p:blipFill>
            <a:blip r:embed="rId3"/>
            <a:srcRect/>
            <a:stretch>
              <a:fillRect/>
            </a:stretch>
          </p:blipFill>
          <p:spPr bwMode="auto">
            <a:xfrm>
              <a:off x="0" y="5943600"/>
              <a:ext cx="1447800" cy="914400"/>
            </a:xfrm>
            <a:prstGeom prst="rect">
              <a:avLst/>
            </a:prstGeom>
            <a:noFill/>
            <a:ln w="9525">
              <a:noFill/>
              <a:miter lim="800000"/>
              <a:headEnd/>
              <a:tailEnd/>
            </a:ln>
          </p:spPr>
        </p:pic>
      </p:grpSp>
      <p:pic>
        <p:nvPicPr>
          <p:cNvPr id="11268" name="Picture 2" descr="D:\Documents\DS\Midterm Presentation\bottom right address.PNG"/>
          <p:cNvPicPr>
            <a:picLocks noChangeAspect="1" noChangeArrowheads="1"/>
          </p:cNvPicPr>
          <p:nvPr/>
        </p:nvPicPr>
        <p:blipFill>
          <a:blip r:embed="rId4"/>
          <a:srcRect/>
          <a:stretch>
            <a:fillRect/>
          </a:stretch>
        </p:blipFill>
        <p:spPr bwMode="auto">
          <a:xfrm>
            <a:off x="5486400" y="5915025"/>
            <a:ext cx="3724275" cy="942975"/>
          </a:xfrm>
          <a:prstGeom prst="rect">
            <a:avLst/>
          </a:prstGeom>
          <a:noFill/>
          <a:ln w="9525">
            <a:noFill/>
            <a:miter lim="800000"/>
            <a:headEnd/>
            <a:tailEnd/>
          </a:ln>
        </p:spPr>
      </p:pic>
      <p:sp>
        <p:nvSpPr>
          <p:cNvPr id="4" name="TextBox 3"/>
          <p:cNvSpPr txBox="1">
            <a:spLocks noChangeArrowheads="1"/>
          </p:cNvSpPr>
          <p:nvPr/>
        </p:nvSpPr>
        <p:spPr bwMode="auto">
          <a:xfrm>
            <a:off x="0" y="900113"/>
            <a:ext cx="5437188" cy="4832092"/>
          </a:xfrm>
          <a:prstGeom prst="rect">
            <a:avLst/>
          </a:prstGeom>
          <a:noFill/>
          <a:ln w="9525">
            <a:noFill/>
            <a:miter lim="800000"/>
            <a:headEnd/>
            <a:tailEnd/>
          </a:ln>
        </p:spPr>
        <p:txBody>
          <a:bodyPr>
            <a:prstTxWarp prst="textNoShape">
              <a:avLst/>
            </a:prstTxWarp>
            <a:spAutoFit/>
          </a:bodyPr>
          <a:lstStyle/>
          <a:p>
            <a:pPr marL="342900" indent="-342900">
              <a:buFont typeface="Wingdings" pitchFamily="84" charset="2"/>
              <a:buChar char="Ø"/>
            </a:pPr>
            <a:r>
              <a:rPr lang="en-US" sz="2000" b="1" dirty="0">
                <a:latin typeface="Calibri" pitchFamily="84" charset="0"/>
                <a:ea typeface="Calibri" pitchFamily="84" charset="0"/>
                <a:cs typeface="Calibri" pitchFamily="84" charset="0"/>
              </a:rPr>
              <a:t>Hypothermia causes or contributes to 18-42% of the 4 million annual infant deaths in the third world [1</a:t>
            </a:r>
            <a:r>
              <a:rPr lang="en-US" sz="2000" b="1" dirty="0" smtClean="0">
                <a:latin typeface="Calibri" pitchFamily="84" charset="0"/>
                <a:ea typeface="Calibri" pitchFamily="84" charset="0"/>
                <a:cs typeface="Calibri" pitchFamily="84" charset="0"/>
              </a:rPr>
              <a:t>]</a:t>
            </a:r>
          </a:p>
          <a:p>
            <a:pPr marL="342900" indent="-342900">
              <a:buFont typeface="Wingdings" pitchFamily="84" charset="2"/>
              <a:buChar char="Ø"/>
            </a:pPr>
            <a:r>
              <a:rPr lang="en-US" sz="2000" b="1" dirty="0" smtClean="0">
                <a:latin typeface="Calibri" pitchFamily="84" charset="0"/>
                <a:ea typeface="Calibri" pitchFamily="84" charset="0"/>
                <a:cs typeface="Calibri" pitchFamily="84" charset="0"/>
              </a:rPr>
              <a:t>Current effective solutions do not address the needs and constraints of the third world</a:t>
            </a:r>
            <a:endParaRPr lang="en-US" sz="2000" b="1" dirty="0">
              <a:latin typeface="Calibri" pitchFamily="84" charset="0"/>
              <a:ea typeface="Calibri" pitchFamily="84" charset="0"/>
              <a:cs typeface="Calibri" pitchFamily="84" charset="0"/>
            </a:endParaRPr>
          </a:p>
          <a:p>
            <a:pPr marL="742950" lvl="1" indent="-285750">
              <a:buFont typeface="Arial" pitchFamily="84" charset="0"/>
              <a:buChar char="•"/>
            </a:pPr>
            <a:endParaRPr lang="en-US" dirty="0">
              <a:latin typeface="Calibri" pitchFamily="84" charset="0"/>
              <a:ea typeface="Calibri" pitchFamily="84" charset="0"/>
              <a:cs typeface="Calibri" pitchFamily="84" charset="0"/>
            </a:endParaRPr>
          </a:p>
          <a:p>
            <a:pPr marL="342900" indent="-342900">
              <a:buFont typeface="Wingdings" pitchFamily="84" charset="2"/>
              <a:buChar char="Ø"/>
            </a:pPr>
            <a:r>
              <a:rPr lang="en-US" sz="2000" b="1" dirty="0">
                <a:latin typeface="Calibri" pitchFamily="84" charset="0"/>
                <a:ea typeface="Calibri" pitchFamily="84" charset="0"/>
                <a:cs typeface="Calibri" pitchFamily="84" charset="0"/>
              </a:rPr>
              <a:t>Societal costs</a:t>
            </a:r>
          </a:p>
          <a:p>
            <a:pPr marL="742950" lvl="1" indent="-285750">
              <a:buFont typeface="Arial" pitchFamily="84" charset="0"/>
              <a:buChar char="•"/>
            </a:pPr>
            <a:r>
              <a:rPr lang="en-US" sz="1800" dirty="0">
                <a:latin typeface="Calibri" pitchFamily="84" charset="0"/>
                <a:ea typeface="Calibri" pitchFamily="84" charset="0"/>
                <a:cs typeface="Calibri" pitchFamily="84" charset="0"/>
              </a:rPr>
              <a:t>Emotional and mental distress</a:t>
            </a:r>
          </a:p>
          <a:p>
            <a:pPr marL="742950" lvl="1" indent="-285750">
              <a:buFont typeface="Arial" pitchFamily="84" charset="0"/>
              <a:buChar char="•"/>
            </a:pPr>
            <a:r>
              <a:rPr lang="en-US" sz="1800" dirty="0">
                <a:latin typeface="Calibri" pitchFamily="84" charset="0"/>
                <a:ea typeface="Calibri" pitchFamily="84" charset="0"/>
                <a:cs typeface="Calibri" pitchFamily="84" charset="0"/>
              </a:rPr>
              <a:t>Financial</a:t>
            </a:r>
          </a:p>
          <a:p>
            <a:pPr marL="1200150" lvl="2" indent="-285750">
              <a:buFont typeface="Arial" pitchFamily="84" charset="0"/>
              <a:buChar char="•"/>
            </a:pPr>
            <a:r>
              <a:rPr lang="en-US" sz="1800" dirty="0">
                <a:latin typeface="Calibri" pitchFamily="84" charset="0"/>
                <a:ea typeface="Calibri" pitchFamily="84" charset="0"/>
                <a:cs typeface="Calibri" pitchFamily="84" charset="0"/>
              </a:rPr>
              <a:t>Per capita health expenditure in Uganda: $71</a:t>
            </a:r>
          </a:p>
          <a:p>
            <a:pPr marL="1200150" lvl="2" indent="-285750">
              <a:buFont typeface="Arial" pitchFamily="84" charset="0"/>
              <a:buChar char="•"/>
            </a:pPr>
            <a:r>
              <a:rPr lang="en-US" sz="1800" dirty="0">
                <a:latin typeface="Calibri" pitchFamily="84" charset="0"/>
                <a:ea typeface="Calibri" pitchFamily="84" charset="0"/>
                <a:cs typeface="Calibri" pitchFamily="84" charset="0"/>
              </a:rPr>
              <a:t>Average annual Ugandan family expenditure: $48</a:t>
            </a:r>
          </a:p>
          <a:p>
            <a:pPr marL="742950" lvl="1" indent="-285750">
              <a:buFont typeface="Arial" pitchFamily="84" charset="0"/>
              <a:buChar char="•"/>
            </a:pPr>
            <a:r>
              <a:rPr lang="en-US" sz="1800" dirty="0">
                <a:latin typeface="Calibri" pitchFamily="84" charset="0"/>
                <a:ea typeface="Calibri" pitchFamily="84" charset="0"/>
                <a:cs typeface="Calibri" pitchFamily="84" charset="0"/>
              </a:rPr>
              <a:t>Potential economic contribution and production foregone [2, 3]</a:t>
            </a:r>
          </a:p>
          <a:p>
            <a:pPr marL="342900" indent="-342900">
              <a:buFont typeface="Arial" pitchFamily="84" charset="0"/>
              <a:buChar char="•"/>
            </a:pPr>
            <a:endParaRPr lang="en-US" sz="2000" dirty="0">
              <a:latin typeface="Calibri" pitchFamily="84" charset="0"/>
              <a:ea typeface="Calibri" pitchFamily="84" charset="0"/>
              <a:cs typeface="Calibri" pitchFamily="84" charset="0"/>
            </a:endParaRPr>
          </a:p>
        </p:txBody>
      </p:sp>
      <p:pic>
        <p:nvPicPr>
          <p:cNvPr id="11270" name="Picture 19"/>
          <p:cNvPicPr>
            <a:picLocks noChangeAspect="1"/>
          </p:cNvPicPr>
          <p:nvPr/>
        </p:nvPicPr>
        <p:blipFill>
          <a:blip r:embed="rId5"/>
          <a:srcRect l="26720" t="10863" r="31256" b="5515"/>
          <a:stretch>
            <a:fillRect/>
          </a:stretch>
        </p:blipFill>
        <p:spPr bwMode="auto">
          <a:xfrm>
            <a:off x="5715000" y="377825"/>
            <a:ext cx="3276600" cy="3667125"/>
          </a:xfrm>
          <a:prstGeom prst="rect">
            <a:avLst/>
          </a:prstGeom>
          <a:noFill/>
          <a:ln w="9525">
            <a:noFill/>
            <a:miter lim="800000"/>
            <a:headEnd/>
            <a:tailEnd/>
          </a:ln>
        </p:spPr>
      </p:pic>
      <p:pic>
        <p:nvPicPr>
          <p:cNvPr id="11271" name="Picture 2" descr="G:\BMEN E3901_2 BME Senior Design\Midterm Presentation\Presentation logos\website_logo_black.png"/>
          <p:cNvPicPr>
            <a:picLocks noChangeAspect="1" noChangeArrowheads="1"/>
          </p:cNvPicPr>
          <p:nvPr/>
        </p:nvPicPr>
        <p:blipFill>
          <a:blip r:embed="rId6"/>
          <a:srcRect/>
          <a:stretch>
            <a:fillRect/>
          </a:stretch>
        </p:blipFill>
        <p:spPr bwMode="auto">
          <a:xfrm>
            <a:off x="6292850" y="4267200"/>
            <a:ext cx="2120900" cy="1308100"/>
          </a:xfrm>
          <a:prstGeom prst="rect">
            <a:avLst/>
          </a:prstGeom>
          <a:noFill/>
          <a:ln w="9525">
            <a:noFill/>
            <a:miter lim="800000"/>
            <a:headEnd/>
            <a:tailEnd/>
          </a:ln>
        </p:spPr>
      </p:pic>
      <p:sp>
        <p:nvSpPr>
          <p:cNvPr id="11272" name="Rectangle 13"/>
          <p:cNvSpPr>
            <a:spLocks noChangeArrowheads="1"/>
          </p:cNvSpPr>
          <p:nvPr/>
        </p:nvSpPr>
        <p:spPr bwMode="auto">
          <a:xfrm>
            <a:off x="5486400" y="5867400"/>
            <a:ext cx="3581400" cy="1047750"/>
          </a:xfrm>
          <a:prstGeom prst="rect">
            <a:avLst/>
          </a:prstGeom>
          <a:noFill/>
          <a:ln w="9525">
            <a:noFill/>
            <a:miter lim="800000"/>
            <a:headEnd/>
            <a:tailEnd/>
          </a:ln>
        </p:spPr>
        <p:txBody>
          <a:bodyPr>
            <a:prstTxWarp prst="textNoShape">
              <a:avLst/>
            </a:prstTxWarp>
            <a:spAutoFit/>
          </a:bodyPr>
          <a:lstStyle/>
          <a:p>
            <a:pPr marL="285750" indent="-285750"/>
            <a:r>
              <a:rPr lang="en-US" sz="900">
                <a:latin typeface="Calibri" pitchFamily="84" charset="0"/>
                <a:ea typeface="Calibri" pitchFamily="84" charset="0"/>
                <a:cs typeface="Calibri" pitchFamily="84" charset="0"/>
              </a:rPr>
              <a:t>[1] UNICEF. Progress for children: a world fit for children statistical review. New York, NY: United Nations Children`s Fund; 2007</a:t>
            </a:r>
          </a:p>
          <a:p>
            <a:pPr marL="285750" indent="-285750"/>
            <a:r>
              <a:rPr lang="en-US" sz="900">
                <a:latin typeface="Calibri" pitchFamily="84" charset="0"/>
                <a:ea typeface="Calibri" pitchFamily="84" charset="0"/>
                <a:cs typeface="Calibri" pitchFamily="84" charset="0"/>
              </a:rPr>
              <a:t>[2] Baird, S., et al.  Aggregate income shocks and infant mortality in the developing world.  July 2009. </a:t>
            </a:r>
          </a:p>
          <a:p>
            <a:pPr marL="285750" indent="-285750"/>
            <a:r>
              <a:rPr lang="en-US" sz="900">
                <a:latin typeface="Calibri" pitchFamily="84" charset="0"/>
                <a:ea typeface="Calibri" pitchFamily="84" charset="0"/>
                <a:cs typeface="Calibri" pitchFamily="84" charset="0"/>
              </a:rPr>
              <a:t>[3] Santere, R., et al.  Government intervention in health care markets and health care outcomes: some international evidence.  </a:t>
            </a:r>
            <a:r>
              <a:rPr lang="en-US" sz="900" i="1">
                <a:latin typeface="Calibri" pitchFamily="84" charset="0"/>
                <a:ea typeface="Calibri" pitchFamily="84" charset="0"/>
                <a:cs typeface="Calibri" pitchFamily="84" charset="0"/>
              </a:rPr>
              <a:t>Cato Journal.</a:t>
            </a:r>
            <a:r>
              <a:rPr lang="en-US" sz="900">
                <a:latin typeface="Calibri" pitchFamily="84" charset="0"/>
                <a:ea typeface="Calibri" pitchFamily="84" charset="0"/>
                <a:cs typeface="Calibri" pitchFamily="84" charset="0"/>
              </a:rPr>
              <a:t>  Cato Institute: 1991.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Placeholder 1"/>
          <p:cNvSpPr>
            <a:spLocks noGrp="1"/>
          </p:cNvSpPr>
          <p:nvPr>
            <p:ph type="body" sz="quarter" idx="15"/>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a:solidFill>
                  <a:schemeClr val="tx1"/>
                </a:solidFill>
                <a:latin typeface="Calibri" pitchFamily="84" charset="0"/>
                <a:ea typeface="Calibri" pitchFamily="84" charset="0"/>
                <a:cs typeface="Calibri" pitchFamily="84" charset="0"/>
              </a:rPr>
              <a:t>Hypothermia Physiology</a:t>
            </a:r>
          </a:p>
        </p:txBody>
      </p:sp>
      <p:grpSp>
        <p:nvGrpSpPr>
          <p:cNvPr id="13314" name="Group 15"/>
          <p:cNvGrpSpPr>
            <a:grpSpLocks/>
          </p:cNvGrpSpPr>
          <p:nvPr/>
        </p:nvGrpSpPr>
        <p:grpSpPr bwMode="auto">
          <a:xfrm>
            <a:off x="0" y="5943600"/>
            <a:ext cx="9144000" cy="914400"/>
            <a:chOff x="0" y="5943600"/>
            <a:chExt cx="9144000" cy="914400"/>
          </a:xfrm>
        </p:grpSpPr>
        <p:grpSp>
          <p:nvGrpSpPr>
            <p:cNvPr id="13338" name="Group 11"/>
            <p:cNvGrpSpPr>
              <a:grpSpLocks/>
            </p:cNvGrpSpPr>
            <p:nvPr/>
          </p:nvGrpSpPr>
          <p:grpSpPr bwMode="auto">
            <a:xfrm>
              <a:off x="5715000" y="5997575"/>
              <a:ext cx="3429000" cy="777875"/>
              <a:chOff x="76200" y="5852705"/>
              <a:chExt cx="3429000" cy="777875"/>
            </a:xfrm>
          </p:grpSpPr>
          <p:sp>
            <p:nvSpPr>
              <p:cNvPr id="13340" name="TextBox 12"/>
              <p:cNvSpPr txBox="1">
                <a:spLocks noChangeArrowheads="1"/>
              </p:cNvSpPr>
              <p:nvPr/>
            </p:nvSpPr>
            <p:spPr bwMode="auto">
              <a:xfrm>
                <a:off x="76200" y="5928905"/>
                <a:ext cx="1914525" cy="638175"/>
              </a:xfrm>
              <a:prstGeom prst="rect">
                <a:avLst/>
              </a:prstGeom>
              <a:noFill/>
              <a:ln w="9525">
                <a:noFill/>
                <a:miter lim="800000"/>
                <a:headEnd/>
                <a:tailEnd/>
              </a:ln>
            </p:spPr>
            <p:txBody>
              <a:bodyPr>
                <a:prstTxWarp prst="textNoShape">
                  <a:avLst/>
                </a:prstTxWarp>
                <a:spAutoFit/>
              </a:bodyPr>
              <a:lstStyle/>
              <a:p>
                <a:r>
                  <a:rPr lang="en-US" sz="900">
                    <a:latin typeface="Calibri" pitchFamily="84" charset="0"/>
                    <a:ea typeface="Calibri" pitchFamily="84" charset="0"/>
                    <a:cs typeface="Calibri" pitchFamily="84" charset="0"/>
                  </a:rPr>
                  <a:t>P: 212.854.6196 F: 212.854.8725</a:t>
                </a:r>
              </a:p>
              <a:p>
                <a:r>
                  <a:rPr lang="en-US" sz="900">
                    <a:latin typeface="Calibri" pitchFamily="84" charset="0"/>
                    <a:ea typeface="Calibri" pitchFamily="84" charset="0"/>
                    <a:cs typeface="Calibri" pitchFamily="84" charset="0"/>
                  </a:rPr>
                  <a:t>351 Engineering Terrace</a:t>
                </a:r>
              </a:p>
              <a:p>
                <a:r>
                  <a:rPr lang="en-US" sz="900">
                    <a:latin typeface="Calibri" pitchFamily="84" charset="0"/>
                    <a:ea typeface="Calibri" pitchFamily="84" charset="0"/>
                    <a:cs typeface="Calibri" pitchFamily="84" charset="0"/>
                  </a:rPr>
                  <a:t>1210 Amsterdam Ave</a:t>
                </a:r>
              </a:p>
              <a:p>
                <a:r>
                  <a:rPr lang="en-US" sz="900">
                    <a:latin typeface="Calibri" pitchFamily="84" charset="0"/>
                    <a:ea typeface="Calibri" pitchFamily="84" charset="0"/>
                    <a:cs typeface="Calibri" pitchFamily="84" charset="0"/>
                  </a:rPr>
                  <a:t>New York, NY 10027</a:t>
                </a:r>
              </a:p>
            </p:txBody>
          </p:sp>
          <p:sp>
            <p:nvSpPr>
              <p:cNvPr id="13341" name="TextBox 13"/>
              <p:cNvSpPr txBox="1">
                <a:spLocks noChangeArrowheads="1"/>
              </p:cNvSpPr>
              <p:nvPr/>
            </p:nvSpPr>
            <p:spPr bwMode="auto">
              <a:xfrm>
                <a:off x="2133600" y="6154330"/>
                <a:ext cx="1371600" cy="228600"/>
              </a:xfrm>
              <a:prstGeom prst="rect">
                <a:avLst/>
              </a:prstGeom>
              <a:noFill/>
              <a:ln w="9525">
                <a:noFill/>
                <a:miter lim="800000"/>
                <a:headEnd/>
                <a:tailEnd/>
              </a:ln>
            </p:spPr>
            <p:txBody>
              <a:bodyPr>
                <a:prstTxWarp prst="textNoShape">
                  <a:avLst/>
                </a:prstTxWarp>
                <a:spAutoFit/>
              </a:bodyPr>
              <a:lstStyle/>
              <a:p>
                <a:r>
                  <a:rPr lang="en-US" sz="900">
                    <a:latin typeface="Calibri" pitchFamily="84" charset="0"/>
                    <a:ea typeface="Calibri" pitchFamily="84" charset="0"/>
                    <a:cs typeface="Calibri" pitchFamily="84" charset="0"/>
                  </a:rPr>
                  <a:t>Incuvive.weebly.com</a:t>
                </a:r>
              </a:p>
            </p:txBody>
          </p:sp>
          <p:sp>
            <p:nvSpPr>
              <p:cNvPr id="13342" name="TextBox 14"/>
              <p:cNvSpPr txBox="1">
                <a:spLocks noChangeArrowheads="1"/>
              </p:cNvSpPr>
              <p:nvPr/>
            </p:nvSpPr>
            <p:spPr bwMode="auto">
              <a:xfrm>
                <a:off x="1905000" y="5852705"/>
                <a:ext cx="228600" cy="777875"/>
              </a:xfrm>
              <a:prstGeom prst="rect">
                <a:avLst/>
              </a:prstGeom>
              <a:noFill/>
              <a:ln w="9525">
                <a:noFill/>
                <a:miter lim="800000"/>
                <a:headEnd/>
                <a:tailEnd/>
              </a:ln>
            </p:spPr>
            <p:txBody>
              <a:bodyPr>
                <a:prstTxWarp prst="textNoShape">
                  <a:avLst/>
                </a:prstTxWarp>
                <a:spAutoFit/>
              </a:bodyPr>
              <a:lstStyle/>
              <a:p>
                <a:r>
                  <a:rPr lang="en-US" sz="4500">
                    <a:latin typeface="Calibri" pitchFamily="84" charset="0"/>
                    <a:ea typeface="Calibri" pitchFamily="84" charset="0"/>
                    <a:cs typeface="Calibri" pitchFamily="84" charset="0"/>
                  </a:rPr>
                  <a:t>|</a:t>
                </a:r>
              </a:p>
            </p:txBody>
          </p:sp>
        </p:grpSp>
        <p:pic>
          <p:nvPicPr>
            <p:cNvPr id="13339" name="Picture 2"/>
            <p:cNvPicPr>
              <a:picLocks noChangeAspect="1" noChangeArrowheads="1"/>
            </p:cNvPicPr>
            <p:nvPr/>
          </p:nvPicPr>
          <p:blipFill>
            <a:blip r:embed="rId3"/>
            <a:srcRect/>
            <a:stretch>
              <a:fillRect/>
            </a:stretch>
          </p:blipFill>
          <p:spPr bwMode="auto">
            <a:xfrm>
              <a:off x="0" y="5943600"/>
              <a:ext cx="1447800" cy="914400"/>
            </a:xfrm>
            <a:prstGeom prst="rect">
              <a:avLst/>
            </a:prstGeom>
            <a:noFill/>
            <a:ln w="9525">
              <a:noFill/>
              <a:miter lim="800000"/>
              <a:headEnd/>
              <a:tailEnd/>
            </a:ln>
          </p:spPr>
        </p:pic>
      </p:grpSp>
      <p:pic>
        <p:nvPicPr>
          <p:cNvPr id="13315" name="Picture 2" descr="D:\Documents\DS\Midterm Presentation\bottom right address.PNG"/>
          <p:cNvPicPr>
            <a:picLocks noChangeAspect="1" noChangeArrowheads="1"/>
          </p:cNvPicPr>
          <p:nvPr/>
        </p:nvPicPr>
        <p:blipFill>
          <a:blip r:embed="rId4"/>
          <a:srcRect/>
          <a:stretch>
            <a:fillRect/>
          </a:stretch>
        </p:blipFill>
        <p:spPr bwMode="auto">
          <a:xfrm>
            <a:off x="5486400" y="5915025"/>
            <a:ext cx="3724275" cy="942975"/>
          </a:xfrm>
          <a:prstGeom prst="rect">
            <a:avLst/>
          </a:prstGeom>
          <a:noFill/>
          <a:ln w="9525">
            <a:noFill/>
            <a:miter lim="800000"/>
            <a:headEnd/>
            <a:tailEnd/>
          </a:ln>
        </p:spPr>
      </p:pic>
      <p:sp>
        <p:nvSpPr>
          <p:cNvPr id="4" name="TextBox 3"/>
          <p:cNvSpPr txBox="1">
            <a:spLocks noChangeArrowheads="1"/>
          </p:cNvSpPr>
          <p:nvPr/>
        </p:nvSpPr>
        <p:spPr bwMode="auto">
          <a:xfrm>
            <a:off x="0" y="685800"/>
            <a:ext cx="5437188" cy="5119688"/>
          </a:xfrm>
          <a:prstGeom prst="rect">
            <a:avLst/>
          </a:prstGeom>
          <a:noFill/>
          <a:ln w="9525">
            <a:noFill/>
            <a:miter lim="800000"/>
            <a:headEnd/>
            <a:tailEnd/>
          </a:ln>
        </p:spPr>
        <p:txBody>
          <a:bodyPr>
            <a:prstTxWarp prst="textNoShape">
              <a:avLst/>
            </a:prstTxWarp>
            <a:spAutoFit/>
          </a:bodyPr>
          <a:lstStyle/>
          <a:p>
            <a:pPr marL="285750" lvl="1" indent="-285750">
              <a:buFont typeface="Wingdings" pitchFamily="2" charset="2"/>
              <a:buChar char="Ø"/>
              <a:defRPr/>
            </a:pPr>
            <a:r>
              <a:rPr lang="en-US" b="1" dirty="0">
                <a:latin typeface="Calibri" pitchFamily="-123" charset="0"/>
                <a:ea typeface="Calibri" pitchFamily="-123" charset="0"/>
                <a:cs typeface="Calibri" pitchFamily="-123" charset="0"/>
              </a:rPr>
              <a:t>Normal: 36.5 - 37.5 </a:t>
            </a:r>
            <a:r>
              <a:rPr lang="en-US" b="1" dirty="0">
                <a:latin typeface="Calibri" pitchFamily="34" charset="0"/>
                <a:ea typeface="ＭＳ Ｐゴシック" pitchFamily="-123" charset="-128"/>
                <a:cs typeface="ＭＳ Ｐゴシック" pitchFamily="-123" charset="-128"/>
              </a:rPr>
              <a:t>⁰</a:t>
            </a:r>
            <a:r>
              <a:rPr lang="en-US" b="1" dirty="0">
                <a:latin typeface="Calibri" pitchFamily="-123" charset="0"/>
                <a:ea typeface="Calibri" pitchFamily="-123" charset="0"/>
                <a:cs typeface="Calibri" pitchFamily="-123" charset="0"/>
              </a:rPr>
              <a:t>C</a:t>
            </a:r>
          </a:p>
          <a:p>
            <a:pPr marL="285750" lvl="1" indent="-285750">
              <a:buFont typeface="Wingdings" pitchFamily="2" charset="2"/>
              <a:buChar char="Ø"/>
              <a:defRPr/>
            </a:pPr>
            <a:r>
              <a:rPr lang="en-US" b="1" dirty="0">
                <a:latin typeface="Calibri" pitchFamily="-123" charset="0"/>
                <a:ea typeface="Calibri" pitchFamily="-123" charset="0"/>
                <a:cs typeface="Calibri" pitchFamily="-123" charset="0"/>
              </a:rPr>
              <a:t>Hypothermic: &lt; 36.5 </a:t>
            </a:r>
            <a:r>
              <a:rPr lang="en-US" b="1" dirty="0">
                <a:latin typeface="Calibri" pitchFamily="34" charset="0"/>
                <a:ea typeface="ＭＳ Ｐゴシック" pitchFamily="-123" charset="-128"/>
                <a:cs typeface="ＭＳ Ｐゴシック" pitchFamily="-123" charset="-128"/>
              </a:rPr>
              <a:t>⁰</a:t>
            </a:r>
            <a:r>
              <a:rPr lang="en-US" b="1" dirty="0">
                <a:latin typeface="Calibri" pitchFamily="-123" charset="0"/>
                <a:ea typeface="Calibri" pitchFamily="-123" charset="0"/>
                <a:cs typeface="Calibri" pitchFamily="-123" charset="0"/>
              </a:rPr>
              <a:t>C</a:t>
            </a:r>
          </a:p>
          <a:p>
            <a:pPr marL="0" lvl="1">
              <a:defRPr/>
            </a:pPr>
            <a:endParaRPr lang="en-US" sz="1800" b="1" dirty="0">
              <a:latin typeface="Calibri" pitchFamily="-123" charset="0"/>
              <a:ea typeface="Calibri" pitchFamily="-123" charset="0"/>
              <a:cs typeface="Calibri" pitchFamily="-123" charset="0"/>
            </a:endParaRPr>
          </a:p>
          <a:p>
            <a:pPr marL="285750" lvl="1" indent="-285750">
              <a:buFont typeface="Wingdings" pitchFamily="2" charset="2"/>
              <a:buChar char="Ø"/>
              <a:defRPr/>
            </a:pPr>
            <a:r>
              <a:rPr lang="en-US" b="1" dirty="0">
                <a:latin typeface="Calibri" pitchFamily="-123" charset="0"/>
                <a:ea typeface="Calibri" pitchFamily="-123" charset="0"/>
                <a:cs typeface="Calibri" pitchFamily="-123" charset="0"/>
              </a:rPr>
              <a:t>Heat loss</a:t>
            </a:r>
          </a:p>
          <a:p>
            <a:pPr marL="742950" lvl="1" indent="-285750">
              <a:buFont typeface="Arial" pitchFamily="-123" charset="0"/>
              <a:buChar char="•"/>
              <a:defRPr/>
            </a:pPr>
            <a:r>
              <a:rPr lang="en-US" sz="2000" b="1" dirty="0">
                <a:latin typeface="Calibri" pitchFamily="-123" charset="0"/>
                <a:ea typeface="Calibri" pitchFamily="-123" charset="0"/>
                <a:cs typeface="Calibri" pitchFamily="-123" charset="0"/>
              </a:rPr>
              <a:t>Ineffective non-shivering thermogenesis</a:t>
            </a:r>
          </a:p>
          <a:p>
            <a:pPr marL="1200150" lvl="2" indent="-285750">
              <a:buFont typeface="Arial" pitchFamily="-123" charset="0"/>
              <a:buChar char="•"/>
              <a:defRPr/>
            </a:pPr>
            <a:r>
              <a:rPr lang="en-US" sz="2000" dirty="0">
                <a:latin typeface="Calibri" pitchFamily="-123" charset="0"/>
                <a:ea typeface="Calibri" pitchFamily="-123" charset="0"/>
                <a:cs typeface="Calibri" pitchFamily="-123" charset="0"/>
              </a:rPr>
              <a:t>Reduced brown fat</a:t>
            </a:r>
          </a:p>
          <a:p>
            <a:pPr marL="742950" lvl="1" indent="-285750">
              <a:buFont typeface="Arial" pitchFamily="-123" charset="0"/>
              <a:buChar char="•"/>
              <a:defRPr/>
            </a:pPr>
            <a:r>
              <a:rPr lang="en-US" sz="2000" b="1" dirty="0">
                <a:latin typeface="Calibri" pitchFamily="-123" charset="0"/>
                <a:ea typeface="Calibri" pitchFamily="-123" charset="0"/>
                <a:cs typeface="Calibri" pitchFamily="-123" charset="0"/>
              </a:rPr>
              <a:t>Large surface area to volume ratio</a:t>
            </a:r>
          </a:p>
          <a:p>
            <a:pPr marL="742950" lvl="1" indent="-285750">
              <a:buFont typeface="Arial" pitchFamily="-123" charset="0"/>
              <a:buChar char="•"/>
              <a:defRPr/>
            </a:pPr>
            <a:r>
              <a:rPr lang="en-US" sz="2000" b="1" dirty="0">
                <a:latin typeface="Calibri" pitchFamily="-123" charset="0"/>
                <a:ea typeface="Calibri" pitchFamily="-123" charset="0"/>
                <a:cs typeface="Calibri" pitchFamily="-123" charset="0"/>
              </a:rPr>
              <a:t>Decreased thermal insulation </a:t>
            </a:r>
            <a:r>
              <a:rPr lang="en-US" sz="2000" dirty="0">
                <a:latin typeface="Calibri" pitchFamily="-123" charset="0"/>
                <a:ea typeface="Calibri" pitchFamily="-123" charset="0"/>
                <a:cs typeface="Calibri" pitchFamily="-123" charset="0"/>
              </a:rPr>
              <a:t>due to less subcutaneous fat </a:t>
            </a:r>
          </a:p>
          <a:p>
            <a:pPr marL="742950" lvl="1" indent="-285750">
              <a:buFont typeface="Arial" pitchFamily="-123" charset="0"/>
              <a:buChar char="•"/>
              <a:defRPr/>
            </a:pPr>
            <a:r>
              <a:rPr lang="en-US" sz="2000" b="1" dirty="0">
                <a:latin typeface="Calibri" pitchFamily="-123" charset="0"/>
                <a:ea typeface="Calibri" pitchFamily="-123" charset="0"/>
                <a:cs typeface="Calibri" pitchFamily="-123" charset="0"/>
              </a:rPr>
              <a:t>Evaporation</a:t>
            </a:r>
            <a:r>
              <a:rPr lang="en-US" sz="2000" dirty="0">
                <a:latin typeface="Calibri" pitchFamily="-123" charset="0"/>
                <a:ea typeface="Calibri" pitchFamily="-123" charset="0"/>
                <a:cs typeface="Calibri" pitchFamily="-123" charset="0"/>
              </a:rPr>
              <a:t> of amniotic fluid after birth</a:t>
            </a:r>
          </a:p>
          <a:p>
            <a:pPr marL="742950" lvl="1" indent="-285750">
              <a:buFont typeface="Arial" pitchFamily="-123" charset="0"/>
              <a:buChar char="•"/>
              <a:defRPr/>
            </a:pPr>
            <a:r>
              <a:rPr lang="en-US" sz="2000" b="1" dirty="0">
                <a:latin typeface="Calibri" pitchFamily="-123" charset="0"/>
                <a:ea typeface="Calibri" pitchFamily="-123" charset="0"/>
                <a:cs typeface="Calibri" pitchFamily="-123" charset="0"/>
              </a:rPr>
              <a:t>Conduction</a:t>
            </a:r>
            <a:r>
              <a:rPr lang="en-US" sz="2000" dirty="0">
                <a:latin typeface="Calibri" pitchFamily="-123" charset="0"/>
                <a:ea typeface="Calibri" pitchFamily="-123" charset="0"/>
                <a:cs typeface="Calibri" pitchFamily="-123" charset="0"/>
              </a:rPr>
              <a:t> (by coming in contact with cold objects—e.g., cloth, tray)</a:t>
            </a:r>
          </a:p>
          <a:p>
            <a:pPr marL="742950" lvl="1" indent="-285750">
              <a:buFont typeface="Arial" pitchFamily="-123" charset="0"/>
              <a:buChar char="•"/>
              <a:defRPr/>
            </a:pPr>
            <a:r>
              <a:rPr lang="en-US" sz="2000" b="1" dirty="0">
                <a:latin typeface="Calibri" pitchFamily="-123" charset="0"/>
                <a:ea typeface="Calibri" pitchFamily="-123" charset="0"/>
                <a:cs typeface="Calibri" pitchFamily="-123" charset="0"/>
              </a:rPr>
              <a:t>Convection</a:t>
            </a:r>
            <a:r>
              <a:rPr lang="en-US" sz="2000" dirty="0">
                <a:latin typeface="Calibri" pitchFamily="-123" charset="0"/>
                <a:ea typeface="Calibri" pitchFamily="-123" charset="0"/>
                <a:cs typeface="Calibri" pitchFamily="-123" charset="0"/>
              </a:rPr>
              <a:t> (by cooler air currents, open windows)</a:t>
            </a:r>
          </a:p>
          <a:p>
            <a:pPr marL="742950" lvl="1" indent="-285750">
              <a:buFont typeface="Arial" pitchFamily="-123" charset="0"/>
              <a:buChar char="•"/>
              <a:defRPr/>
            </a:pPr>
            <a:r>
              <a:rPr lang="en-US" sz="2000" b="1" dirty="0">
                <a:latin typeface="Calibri" pitchFamily="-123" charset="0"/>
                <a:ea typeface="Calibri" pitchFamily="-123" charset="0"/>
                <a:cs typeface="Calibri" pitchFamily="-123" charset="0"/>
              </a:rPr>
              <a:t>Radiation</a:t>
            </a:r>
            <a:r>
              <a:rPr lang="en-US" sz="2000" dirty="0">
                <a:latin typeface="Calibri" pitchFamily="-123" charset="0"/>
                <a:ea typeface="Calibri" pitchFamily="-123" charset="0"/>
                <a:cs typeface="Calibri" pitchFamily="-123" charset="0"/>
              </a:rPr>
              <a:t> (to colder solid objects in vicinity—e.g., walls)</a:t>
            </a:r>
          </a:p>
        </p:txBody>
      </p:sp>
      <p:sp>
        <p:nvSpPr>
          <p:cNvPr id="15" name="Rectangle 14"/>
          <p:cNvSpPr/>
          <p:nvPr/>
        </p:nvSpPr>
        <p:spPr>
          <a:xfrm>
            <a:off x="5562600" y="990600"/>
            <a:ext cx="3581400" cy="4876800"/>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anchor="ctr"/>
          <a:lstStyle/>
          <a:p>
            <a:pPr algn="ctr" fontAlgn="auto">
              <a:spcBef>
                <a:spcPts val="0"/>
              </a:spcBef>
              <a:spcAft>
                <a:spcPts val="0"/>
              </a:spcAft>
              <a:defRPr/>
            </a:pPr>
            <a:endParaRPr lang="en-US" sz="1800" dirty="0">
              <a:latin typeface="Calibri" pitchFamily="34" charset="0"/>
              <a:cs typeface="Calibri" pitchFamily="34" charset="0"/>
            </a:endParaRPr>
          </a:p>
        </p:txBody>
      </p:sp>
      <p:sp>
        <p:nvSpPr>
          <p:cNvPr id="16" name="TextBox 15"/>
          <p:cNvSpPr txBox="1">
            <a:spLocks noChangeArrowheads="1"/>
          </p:cNvSpPr>
          <p:nvPr/>
        </p:nvSpPr>
        <p:spPr bwMode="auto">
          <a:xfrm>
            <a:off x="5638800" y="4724400"/>
            <a:ext cx="3352800" cy="641350"/>
          </a:xfrm>
          <a:prstGeom prst="rect">
            <a:avLst/>
          </a:prstGeom>
          <a:noFill/>
          <a:ln w="9525">
            <a:noFill/>
            <a:miter lim="800000"/>
            <a:headEnd/>
            <a:tailEnd/>
          </a:ln>
        </p:spPr>
        <p:txBody>
          <a:bodyPr>
            <a:prstTxWarp prst="textNoShape">
              <a:avLst/>
            </a:prstTxWarp>
            <a:spAutoFit/>
          </a:bodyPr>
          <a:lstStyle/>
          <a:p>
            <a:pPr algn="ctr"/>
            <a:r>
              <a:rPr lang="en-US" sz="1800" i="1">
                <a:latin typeface="Calibri" pitchFamily="84" charset="0"/>
                <a:ea typeface="Calibri" pitchFamily="84" charset="0"/>
                <a:cs typeface="Calibri" pitchFamily="84" charset="0"/>
              </a:rPr>
              <a:t>Without an effective intervention, hypothermia is imminent</a:t>
            </a:r>
          </a:p>
        </p:txBody>
      </p:sp>
      <p:grpSp>
        <p:nvGrpSpPr>
          <p:cNvPr id="17" name="Group 16"/>
          <p:cNvGrpSpPr>
            <a:grpSpLocks/>
          </p:cNvGrpSpPr>
          <p:nvPr/>
        </p:nvGrpSpPr>
        <p:grpSpPr bwMode="auto">
          <a:xfrm>
            <a:off x="5791200" y="990600"/>
            <a:ext cx="3276600" cy="3429000"/>
            <a:chOff x="5791200" y="990600"/>
            <a:chExt cx="3276600" cy="3429000"/>
          </a:xfrm>
        </p:grpSpPr>
        <p:pic>
          <p:nvPicPr>
            <p:cNvPr id="13320" name="Picture 17"/>
            <p:cNvPicPr>
              <a:picLocks noChangeAspect="1"/>
            </p:cNvPicPr>
            <p:nvPr/>
          </p:nvPicPr>
          <p:blipFill>
            <a:blip r:embed="rId5"/>
            <a:srcRect/>
            <a:stretch>
              <a:fillRect/>
            </a:stretch>
          </p:blipFill>
          <p:spPr bwMode="auto">
            <a:xfrm>
              <a:off x="6096000" y="1905000"/>
              <a:ext cx="2394522" cy="1668909"/>
            </a:xfrm>
            <a:prstGeom prst="rect">
              <a:avLst/>
            </a:prstGeom>
            <a:noFill/>
            <a:ln w="9525">
              <a:noFill/>
              <a:miter lim="800000"/>
              <a:headEnd/>
              <a:tailEnd/>
            </a:ln>
          </p:spPr>
        </p:pic>
        <p:cxnSp>
          <p:nvCxnSpPr>
            <p:cNvPr id="20" name="Curved Connector 19"/>
            <p:cNvCxnSpPr/>
            <p:nvPr/>
          </p:nvCxnSpPr>
          <p:spPr>
            <a:xfrm rot="16200000" flipV="1">
              <a:off x="5524500" y="1790700"/>
              <a:ext cx="1066800" cy="381000"/>
            </a:xfrm>
            <a:prstGeom prst="curvedConnector3">
              <a:avLst>
                <a:gd name="adj1" fmla="val 50000"/>
              </a:avLst>
            </a:prstGeom>
            <a:ln w="79375">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p:nvPr/>
          </p:nvCxnSpPr>
          <p:spPr>
            <a:xfrm rot="16200000" flipV="1">
              <a:off x="6134100" y="1562100"/>
              <a:ext cx="1219200" cy="381000"/>
            </a:xfrm>
            <a:prstGeom prst="curvedConnector3">
              <a:avLst>
                <a:gd name="adj1" fmla="val 50000"/>
              </a:avLst>
            </a:prstGeom>
            <a:ln w="79375">
              <a:tailEnd type="arrow"/>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rot="5400000" flipH="1" flipV="1">
              <a:off x="7124700" y="1562100"/>
              <a:ext cx="762000" cy="76200"/>
            </a:xfrm>
            <a:prstGeom prst="curvedConnector3">
              <a:avLst>
                <a:gd name="adj1" fmla="val 50000"/>
              </a:avLst>
            </a:prstGeom>
            <a:ln w="79375">
              <a:tailEnd type="arrow"/>
            </a:ln>
          </p:spPr>
          <p:style>
            <a:lnRef idx="1">
              <a:schemeClr val="accent1"/>
            </a:lnRef>
            <a:fillRef idx="0">
              <a:schemeClr val="accent1"/>
            </a:fillRef>
            <a:effectRef idx="0">
              <a:schemeClr val="accent1"/>
            </a:effectRef>
            <a:fontRef idx="minor">
              <a:schemeClr val="tx1"/>
            </a:fontRef>
          </p:style>
        </p:cxnSp>
        <p:cxnSp>
          <p:nvCxnSpPr>
            <p:cNvPr id="23" name="Curved Connector 22"/>
            <p:cNvCxnSpPr/>
            <p:nvPr/>
          </p:nvCxnSpPr>
          <p:spPr>
            <a:xfrm rot="5400000" flipH="1" flipV="1">
              <a:off x="7886700" y="1333500"/>
              <a:ext cx="838200" cy="152400"/>
            </a:xfrm>
            <a:prstGeom prst="curvedConnector3">
              <a:avLst>
                <a:gd name="adj1" fmla="val 50000"/>
              </a:avLst>
            </a:prstGeom>
            <a:ln w="79375">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p:nvPr/>
          </p:nvCxnSpPr>
          <p:spPr>
            <a:xfrm rot="5400000" flipH="1" flipV="1">
              <a:off x="8229600" y="1752600"/>
              <a:ext cx="838200" cy="381000"/>
            </a:xfrm>
            <a:prstGeom prst="curvedConnector3">
              <a:avLst>
                <a:gd name="adj1" fmla="val 50000"/>
              </a:avLst>
            </a:prstGeom>
            <a:ln w="79375">
              <a:tailEnd type="arrow"/>
            </a:ln>
          </p:spPr>
          <p:style>
            <a:lnRef idx="1">
              <a:schemeClr val="accent1"/>
            </a:lnRef>
            <a:fillRef idx="0">
              <a:schemeClr val="accent1"/>
            </a:fillRef>
            <a:effectRef idx="0">
              <a:schemeClr val="accent1"/>
            </a:effectRef>
            <a:fontRef idx="minor">
              <a:schemeClr val="tx1"/>
            </a:fontRef>
          </p:style>
        </p:cxnSp>
        <p:grpSp>
          <p:nvGrpSpPr>
            <p:cNvPr id="13326" name="Group 24"/>
            <p:cNvGrpSpPr>
              <a:grpSpLocks/>
            </p:cNvGrpSpPr>
            <p:nvPr/>
          </p:nvGrpSpPr>
          <p:grpSpPr bwMode="auto">
            <a:xfrm rot="10800000">
              <a:off x="6096000" y="3758539"/>
              <a:ext cx="2439107" cy="661061"/>
              <a:chOff x="6300192" y="3128600"/>
              <a:chExt cx="2304256" cy="648072"/>
            </a:xfrm>
          </p:grpSpPr>
          <p:sp>
            <p:nvSpPr>
              <p:cNvPr id="32" name="Up Arrow 31"/>
              <p:cNvSpPr/>
              <p:nvPr/>
            </p:nvSpPr>
            <p:spPr>
              <a:xfrm>
                <a:off x="6791272" y="3130156"/>
                <a:ext cx="376433" cy="6474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3" name="Up Arrow 32"/>
              <p:cNvSpPr/>
              <p:nvPr/>
            </p:nvSpPr>
            <p:spPr>
              <a:xfrm>
                <a:off x="7295182" y="3130156"/>
                <a:ext cx="376433" cy="6474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4" name="Up Arrow 33"/>
              <p:cNvSpPr/>
              <p:nvPr/>
            </p:nvSpPr>
            <p:spPr>
              <a:xfrm>
                <a:off x="7799092" y="3130156"/>
                <a:ext cx="376433" cy="6474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5" name="Up Arrow 34"/>
              <p:cNvSpPr/>
              <p:nvPr/>
            </p:nvSpPr>
            <p:spPr>
              <a:xfrm>
                <a:off x="6303859" y="3130156"/>
                <a:ext cx="376432" cy="6474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6" name="Up Arrow 35"/>
              <p:cNvSpPr/>
              <p:nvPr/>
            </p:nvSpPr>
            <p:spPr>
              <a:xfrm>
                <a:off x="8231014" y="3130156"/>
                <a:ext cx="376433" cy="6474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cxnSp>
          <p:nvCxnSpPr>
            <p:cNvPr id="26" name="Curved Connector 25"/>
            <p:cNvCxnSpPr/>
            <p:nvPr/>
          </p:nvCxnSpPr>
          <p:spPr>
            <a:xfrm rot="10800000" flipV="1">
              <a:off x="8458200" y="2514600"/>
              <a:ext cx="609600" cy="76200"/>
            </a:xfrm>
            <a:prstGeom prst="curvedConnector3">
              <a:avLst>
                <a:gd name="adj1" fmla="val 50000"/>
              </a:avLst>
            </a:prstGeom>
            <a:ln w="793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rot="16200000" flipH="1">
              <a:off x="6743700" y="1638300"/>
              <a:ext cx="838200" cy="152400"/>
            </a:xfrm>
            <a:prstGeom prst="curvedConnector3">
              <a:avLst>
                <a:gd name="adj1" fmla="val 50000"/>
              </a:avLst>
            </a:prstGeom>
            <a:ln w="793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27"/>
            <p:cNvCxnSpPr/>
            <p:nvPr/>
          </p:nvCxnSpPr>
          <p:spPr>
            <a:xfrm rot="5400000">
              <a:off x="7734300" y="1333500"/>
              <a:ext cx="685800" cy="152400"/>
            </a:xfrm>
            <a:prstGeom prst="curvedConnector3">
              <a:avLst>
                <a:gd name="adj1" fmla="val 50000"/>
              </a:avLst>
            </a:prstGeom>
            <a:ln w="793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rot="16200000" flipH="1">
              <a:off x="5867400" y="1676400"/>
              <a:ext cx="914400" cy="304800"/>
            </a:xfrm>
            <a:prstGeom prst="curvedConnector3">
              <a:avLst>
                <a:gd name="adj1" fmla="val 50000"/>
              </a:avLst>
            </a:prstGeom>
            <a:ln w="793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0" name="Curved Connector 29"/>
            <p:cNvCxnSpPr/>
            <p:nvPr/>
          </p:nvCxnSpPr>
          <p:spPr>
            <a:xfrm rot="16200000" flipH="1">
              <a:off x="5562600" y="2362200"/>
              <a:ext cx="685800" cy="228600"/>
            </a:xfrm>
            <a:prstGeom prst="curvedConnector3">
              <a:avLst>
                <a:gd name="adj1" fmla="val 88760"/>
              </a:avLst>
            </a:prstGeom>
            <a:ln w="793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Curved Connector 30"/>
            <p:cNvCxnSpPr/>
            <p:nvPr/>
          </p:nvCxnSpPr>
          <p:spPr>
            <a:xfrm rot="5400000">
              <a:off x="8229600" y="1447800"/>
              <a:ext cx="762000" cy="457200"/>
            </a:xfrm>
            <a:prstGeom prst="curvedConnector3">
              <a:avLst>
                <a:gd name="adj1" fmla="val 24884"/>
              </a:avLst>
            </a:prstGeom>
            <a:ln w="79375">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6200"/>
            <a:ext cx="9144000" cy="990600"/>
          </a:xfrm>
          <a:prstGeom prst="rect">
            <a:avLst/>
          </a:prstGeom>
          <a:solidFill>
            <a:schemeClr val="accent5">
              <a:lumMod val="40000"/>
              <a:lumOff val="60000"/>
            </a:schemeClr>
          </a:solidFill>
          <a:ln>
            <a:noFill/>
          </a:ln>
          <a:effectLst>
            <a:reflection stA="0" endPos="49000" dist="635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800" b="1" dirty="0">
              <a:solidFill>
                <a:schemeClr val="tx1"/>
              </a:solidFill>
              <a:latin typeface="Calibri" pitchFamily="34" charset="0"/>
              <a:cs typeface="Calibri" pitchFamily="34" charset="0"/>
            </a:endParaRPr>
          </a:p>
        </p:txBody>
      </p:sp>
      <p:sp>
        <p:nvSpPr>
          <p:cNvPr id="6" name="Rectangle 5"/>
          <p:cNvSpPr/>
          <p:nvPr/>
        </p:nvSpPr>
        <p:spPr>
          <a:xfrm>
            <a:off x="0" y="1066800"/>
            <a:ext cx="5410200" cy="48006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latin typeface="Calibri" pitchFamily="34" charset="0"/>
              <a:cs typeface="Calibri" pitchFamily="34" charset="0"/>
            </a:endParaRPr>
          </a:p>
        </p:txBody>
      </p:sp>
      <p:pic>
        <p:nvPicPr>
          <p:cNvPr id="15363" name="Picture 2"/>
          <p:cNvPicPr>
            <a:picLocks noChangeAspect="1" noChangeArrowheads="1"/>
          </p:cNvPicPr>
          <p:nvPr/>
        </p:nvPicPr>
        <p:blipFill>
          <a:blip r:embed="rId3"/>
          <a:srcRect/>
          <a:stretch>
            <a:fillRect/>
          </a:stretch>
        </p:blipFill>
        <p:spPr bwMode="auto">
          <a:xfrm>
            <a:off x="0" y="5943600"/>
            <a:ext cx="1447800" cy="914400"/>
          </a:xfrm>
          <a:prstGeom prst="rect">
            <a:avLst/>
          </a:prstGeom>
          <a:noFill/>
          <a:ln w="9525">
            <a:noFill/>
            <a:miter lim="800000"/>
            <a:headEnd/>
            <a:tailEnd/>
          </a:ln>
        </p:spPr>
      </p:pic>
      <p:pic>
        <p:nvPicPr>
          <p:cNvPr id="15364" name="Picture 2" descr="D:\Documents\DS\Midterm Presentation\bottom right address.PNG"/>
          <p:cNvPicPr>
            <a:picLocks noChangeAspect="1" noChangeArrowheads="1"/>
          </p:cNvPicPr>
          <p:nvPr/>
        </p:nvPicPr>
        <p:blipFill>
          <a:blip r:embed="rId4"/>
          <a:srcRect/>
          <a:stretch>
            <a:fillRect/>
          </a:stretch>
        </p:blipFill>
        <p:spPr bwMode="auto">
          <a:xfrm>
            <a:off x="5440363" y="5915025"/>
            <a:ext cx="3694112" cy="942975"/>
          </a:xfrm>
          <a:prstGeom prst="rect">
            <a:avLst/>
          </a:prstGeom>
          <a:noFill/>
          <a:ln w="9525">
            <a:noFill/>
            <a:miter lim="800000"/>
            <a:headEnd/>
            <a:tailEnd/>
          </a:ln>
        </p:spPr>
      </p:pic>
      <p:graphicFrame>
        <p:nvGraphicFramePr>
          <p:cNvPr id="15466" name="Group 106"/>
          <p:cNvGraphicFramePr>
            <a:graphicFrameLocks noGrp="1"/>
          </p:cNvGraphicFramePr>
          <p:nvPr/>
        </p:nvGraphicFramePr>
        <p:xfrm>
          <a:off x="323850" y="1535113"/>
          <a:ext cx="8439150" cy="3873818"/>
        </p:xfrm>
        <a:graphic>
          <a:graphicData uri="http://schemas.openxmlformats.org/drawingml/2006/table">
            <a:tbl>
              <a:tblPr/>
              <a:tblGrid>
                <a:gridCol w="2128838"/>
                <a:gridCol w="1393825"/>
                <a:gridCol w="1393825"/>
                <a:gridCol w="1316037"/>
                <a:gridCol w="1071563"/>
                <a:gridCol w="1135062"/>
              </a:tblGrid>
              <a:tr h="584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rebushet MS" charset="0"/>
                          <a:ea typeface="ＭＳ Ｐゴシック" pitchFamily="84" charset="-128"/>
                          <a:cs typeface="ＭＳ Ｐゴシック" pitchFamily="84" charset="-128"/>
                        </a:rPr>
                        <a:t>Functional Constraints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rebushet MS" charset="0"/>
                          <a:ea typeface="ＭＳ Ｐゴシック" pitchFamily="84" charset="-128"/>
                          <a:cs typeface="ＭＳ Ｐゴシック" pitchFamily="84" charset="-128"/>
                        </a:rPr>
                        <a:t>Kangaroo care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rebushet MS" charset="0"/>
                          <a:ea typeface="ＭＳ Ｐゴシック" pitchFamily="84" charset="-128"/>
                          <a:cs typeface="ＭＳ Ｐゴシック" pitchFamily="84" charset="-128"/>
                        </a:rPr>
                        <a:t>Incubators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rebushet MS" charset="0"/>
                          <a:ea typeface="ＭＳ Ｐゴシック" pitchFamily="84" charset="-128"/>
                          <a:cs typeface="ＭＳ Ｐゴシック" pitchFamily="84" charset="-128"/>
                        </a:rPr>
                        <a:t>Wrapping infants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rebushet MS" charset="0"/>
                          <a:ea typeface="ＭＳ Ｐゴシック" pitchFamily="84" charset="-128"/>
                          <a:cs typeface="ＭＳ Ｐゴシック" pitchFamily="84" charset="-128"/>
                        </a:rPr>
                        <a:t>Heat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rebushet MS" charset="0"/>
                          <a:ea typeface="ＭＳ Ｐゴシック" pitchFamily="84" charset="-128"/>
                          <a:cs typeface="ＭＳ Ｐゴシック" pitchFamily="84" charset="-128"/>
                        </a:rPr>
                        <a:t>pad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rebushet MS" charset="0"/>
                          <a:ea typeface="ＭＳ Ｐゴシック" pitchFamily="84" charset="-128"/>
                          <a:cs typeface="ＭＳ Ｐゴシック" pitchFamily="84" charset="-128"/>
                        </a:rPr>
                        <a:t>Our Product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5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rebushet MS" charset="0"/>
                          <a:ea typeface="ＭＳ Ｐゴシック" pitchFamily="84" charset="-128"/>
                          <a:cs typeface="ＭＳ Ｐゴシック" pitchFamily="84" charset="-128"/>
                        </a:rPr>
                        <a:t>Affordable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9CC"/>
                    </a:solidFill>
                  </a:tcPr>
                </a:tc>
              </a:tr>
              <a:tr h="35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rebushet MS" charset="0"/>
                          <a:ea typeface="ＭＳ Ｐゴシック" pitchFamily="84" charset="-128"/>
                          <a:cs typeface="ＭＳ Ｐゴシック" pitchFamily="84" charset="-128"/>
                        </a:rPr>
                        <a:t>Low maintenance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tr>
              <a:tr h="490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rebushet MS" charset="0"/>
                          <a:ea typeface="ＭＳ Ｐゴシック" pitchFamily="84" charset="-128"/>
                          <a:cs typeface="ＭＳ Ｐゴシック" pitchFamily="84" charset="-128"/>
                        </a:rPr>
                        <a:t>Practical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9CC"/>
                    </a:solidFill>
                  </a:tcPr>
                </a:tc>
              </a:tr>
              <a:tr h="35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rebushet MS" charset="0"/>
                          <a:ea typeface="ＭＳ Ｐゴシック" pitchFamily="84" charset="-128"/>
                          <a:cs typeface="ＭＳ Ｐゴシック" pitchFamily="84" charset="-128"/>
                        </a:rPr>
                        <a:t>Effective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tr>
              <a:tr h="584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rebushet MS" charset="0"/>
                          <a:ea typeface="ＭＳ Ｐゴシック" pitchFamily="84" charset="-128"/>
                          <a:cs typeface="ＭＳ Ｐゴシック" pitchFamily="84" charset="-128"/>
                        </a:rPr>
                        <a:t>High controllability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9CC"/>
                    </a:solidFill>
                  </a:tcPr>
                </a:tc>
              </a:tr>
              <a:tr h="584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rebushet MS" charset="0"/>
                          <a:ea typeface="ＭＳ Ｐゴシック" pitchFamily="84" charset="-128"/>
                          <a:cs typeface="ＭＳ Ｐゴシック" pitchFamily="84" charset="-128"/>
                        </a:rPr>
                        <a:t>High infant visibility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4E7"/>
                    </a:solidFill>
                  </a:tcPr>
                </a:tc>
              </a:tr>
              <a:tr h="35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rebushet MS" charset="0"/>
                          <a:ea typeface="ＭＳ Ｐゴシック" pitchFamily="84" charset="-128"/>
                          <a:cs typeface="ＭＳ Ｐゴシック" pitchFamily="84" charset="-128"/>
                        </a:rPr>
                        <a:t>Safe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9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Trebushet MS" charset="0"/>
                        <a:ea typeface="ＭＳ Ｐゴシック" pitchFamily="84" charset="-128"/>
                        <a:cs typeface="ＭＳ Ｐゴシック" pitchFamily="8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9CC"/>
                    </a:solidFill>
                  </a:tcPr>
                </a:tc>
              </a:tr>
            </a:tbl>
          </a:graphicData>
        </a:graphic>
      </p:graphicFrame>
      <p:pic>
        <p:nvPicPr>
          <p:cNvPr id="15430" name="Picture 13"/>
          <p:cNvPicPr>
            <a:picLocks noChangeAspect="1" noChangeArrowheads="1"/>
          </p:cNvPicPr>
          <p:nvPr/>
        </p:nvPicPr>
        <p:blipFill>
          <a:blip r:embed="rId5"/>
          <a:srcRect l="7767" t="12019" r="6133" b="20206"/>
          <a:stretch>
            <a:fillRect/>
          </a:stretch>
        </p:blipFill>
        <p:spPr bwMode="auto">
          <a:xfrm>
            <a:off x="2819400" y="2179638"/>
            <a:ext cx="614363" cy="325437"/>
          </a:xfrm>
          <a:prstGeom prst="rect">
            <a:avLst/>
          </a:prstGeom>
          <a:noFill/>
          <a:ln w="9525">
            <a:noFill/>
            <a:miter lim="800000"/>
            <a:headEnd/>
            <a:tailEnd/>
          </a:ln>
        </p:spPr>
      </p:pic>
      <p:pic>
        <p:nvPicPr>
          <p:cNvPr id="15431" name="Picture 13"/>
          <p:cNvPicPr>
            <a:picLocks noChangeAspect="1" noChangeArrowheads="1"/>
          </p:cNvPicPr>
          <p:nvPr/>
        </p:nvPicPr>
        <p:blipFill>
          <a:blip r:embed="rId5"/>
          <a:srcRect l="7767" t="12019" r="6133" b="20206"/>
          <a:stretch>
            <a:fillRect/>
          </a:stretch>
        </p:blipFill>
        <p:spPr bwMode="auto">
          <a:xfrm>
            <a:off x="5635625" y="2179638"/>
            <a:ext cx="614363" cy="325437"/>
          </a:xfrm>
          <a:prstGeom prst="rect">
            <a:avLst/>
          </a:prstGeom>
          <a:noFill/>
          <a:ln w="9525">
            <a:noFill/>
            <a:miter lim="800000"/>
            <a:headEnd/>
            <a:tailEnd/>
          </a:ln>
        </p:spPr>
      </p:pic>
      <p:pic>
        <p:nvPicPr>
          <p:cNvPr id="11" name="Picture 13"/>
          <p:cNvPicPr>
            <a:picLocks noChangeAspect="1" noChangeArrowheads="1"/>
          </p:cNvPicPr>
          <p:nvPr/>
        </p:nvPicPr>
        <p:blipFill>
          <a:blip r:embed="rId5"/>
          <a:srcRect l="7767" t="12019" r="6133" b="20206"/>
          <a:stretch>
            <a:fillRect/>
          </a:stretch>
        </p:blipFill>
        <p:spPr bwMode="auto">
          <a:xfrm>
            <a:off x="6858000" y="2179638"/>
            <a:ext cx="614363" cy="325437"/>
          </a:xfrm>
          <a:prstGeom prst="rect">
            <a:avLst/>
          </a:prstGeom>
          <a:noFill/>
          <a:ln w="9525">
            <a:noFill/>
            <a:miter lim="800000"/>
            <a:headEnd/>
            <a:tailEnd/>
          </a:ln>
        </p:spPr>
      </p:pic>
      <p:pic>
        <p:nvPicPr>
          <p:cNvPr id="12" name="Picture 13"/>
          <p:cNvPicPr>
            <a:picLocks noChangeAspect="1" noChangeArrowheads="1"/>
          </p:cNvPicPr>
          <p:nvPr/>
        </p:nvPicPr>
        <p:blipFill>
          <a:blip r:embed="rId5"/>
          <a:srcRect l="7767" t="12019" r="6133" b="20206"/>
          <a:stretch>
            <a:fillRect/>
          </a:stretch>
        </p:blipFill>
        <p:spPr bwMode="auto">
          <a:xfrm>
            <a:off x="7920038" y="2179638"/>
            <a:ext cx="614362" cy="325437"/>
          </a:xfrm>
          <a:prstGeom prst="rect">
            <a:avLst/>
          </a:prstGeom>
          <a:noFill/>
          <a:ln w="9525">
            <a:noFill/>
            <a:miter lim="800000"/>
            <a:headEnd/>
            <a:tailEnd/>
          </a:ln>
        </p:spPr>
      </p:pic>
      <p:pic>
        <p:nvPicPr>
          <p:cNvPr id="15434" name="Picture 13"/>
          <p:cNvPicPr>
            <a:picLocks noChangeAspect="1" noChangeArrowheads="1"/>
          </p:cNvPicPr>
          <p:nvPr/>
        </p:nvPicPr>
        <p:blipFill>
          <a:blip r:embed="rId5"/>
          <a:srcRect l="7767" t="12019" r="6133" b="20206"/>
          <a:stretch>
            <a:fillRect/>
          </a:stretch>
        </p:blipFill>
        <p:spPr bwMode="auto">
          <a:xfrm>
            <a:off x="4265613" y="3409950"/>
            <a:ext cx="614362" cy="325438"/>
          </a:xfrm>
          <a:prstGeom prst="rect">
            <a:avLst/>
          </a:prstGeom>
          <a:noFill/>
          <a:ln w="9525">
            <a:noFill/>
            <a:miter lim="800000"/>
            <a:headEnd/>
            <a:tailEnd/>
          </a:ln>
        </p:spPr>
      </p:pic>
      <p:pic>
        <p:nvPicPr>
          <p:cNvPr id="14" name="Picture 13"/>
          <p:cNvPicPr>
            <a:picLocks noChangeAspect="1" noChangeArrowheads="1"/>
          </p:cNvPicPr>
          <p:nvPr/>
        </p:nvPicPr>
        <p:blipFill>
          <a:blip r:embed="rId5"/>
          <a:srcRect l="7767" t="12019" r="6133" b="20206"/>
          <a:stretch>
            <a:fillRect/>
          </a:stretch>
        </p:blipFill>
        <p:spPr bwMode="auto">
          <a:xfrm>
            <a:off x="7920038" y="2565400"/>
            <a:ext cx="614362" cy="325438"/>
          </a:xfrm>
          <a:prstGeom prst="rect">
            <a:avLst/>
          </a:prstGeom>
          <a:noFill/>
          <a:ln w="9525">
            <a:noFill/>
            <a:miter lim="800000"/>
            <a:headEnd/>
            <a:tailEnd/>
          </a:ln>
        </p:spPr>
      </p:pic>
      <p:pic>
        <p:nvPicPr>
          <p:cNvPr id="15" name="Picture 13"/>
          <p:cNvPicPr>
            <a:picLocks noChangeAspect="1" noChangeArrowheads="1"/>
          </p:cNvPicPr>
          <p:nvPr/>
        </p:nvPicPr>
        <p:blipFill>
          <a:blip r:embed="rId5"/>
          <a:srcRect l="7767" t="12019" r="6133" b="20206"/>
          <a:stretch>
            <a:fillRect/>
          </a:stretch>
        </p:blipFill>
        <p:spPr bwMode="auto">
          <a:xfrm>
            <a:off x="7920038" y="2940050"/>
            <a:ext cx="614362" cy="325438"/>
          </a:xfrm>
          <a:prstGeom prst="rect">
            <a:avLst/>
          </a:prstGeom>
          <a:noFill/>
          <a:ln w="9525">
            <a:noFill/>
            <a:miter lim="800000"/>
            <a:headEnd/>
            <a:tailEnd/>
          </a:ln>
        </p:spPr>
      </p:pic>
      <p:pic>
        <p:nvPicPr>
          <p:cNvPr id="16" name="Picture 13"/>
          <p:cNvPicPr>
            <a:picLocks noChangeAspect="1" noChangeArrowheads="1"/>
          </p:cNvPicPr>
          <p:nvPr/>
        </p:nvPicPr>
        <p:blipFill>
          <a:blip r:embed="rId5"/>
          <a:srcRect l="7767" t="12019" r="6133" b="20206"/>
          <a:stretch>
            <a:fillRect/>
          </a:stretch>
        </p:blipFill>
        <p:spPr bwMode="auto">
          <a:xfrm>
            <a:off x="7920038" y="3381375"/>
            <a:ext cx="614362" cy="325438"/>
          </a:xfrm>
          <a:prstGeom prst="rect">
            <a:avLst/>
          </a:prstGeom>
          <a:noFill/>
          <a:ln w="9525">
            <a:noFill/>
            <a:miter lim="800000"/>
            <a:headEnd/>
            <a:tailEnd/>
          </a:ln>
        </p:spPr>
      </p:pic>
      <p:pic>
        <p:nvPicPr>
          <p:cNvPr id="17" name="Picture 13"/>
          <p:cNvPicPr>
            <a:picLocks noChangeAspect="1" noChangeArrowheads="1"/>
          </p:cNvPicPr>
          <p:nvPr/>
        </p:nvPicPr>
        <p:blipFill>
          <a:blip r:embed="rId5"/>
          <a:srcRect l="7767" t="12019" r="6133" b="20206"/>
          <a:stretch>
            <a:fillRect/>
          </a:stretch>
        </p:blipFill>
        <p:spPr bwMode="auto">
          <a:xfrm>
            <a:off x="7920038" y="3835400"/>
            <a:ext cx="614362" cy="325438"/>
          </a:xfrm>
          <a:prstGeom prst="rect">
            <a:avLst/>
          </a:prstGeom>
          <a:noFill/>
          <a:ln w="9525">
            <a:noFill/>
            <a:miter lim="800000"/>
            <a:headEnd/>
            <a:tailEnd/>
          </a:ln>
        </p:spPr>
      </p:pic>
      <p:pic>
        <p:nvPicPr>
          <p:cNvPr id="18" name="Picture 13"/>
          <p:cNvPicPr>
            <a:picLocks noChangeAspect="1" noChangeArrowheads="1"/>
          </p:cNvPicPr>
          <p:nvPr/>
        </p:nvPicPr>
        <p:blipFill>
          <a:blip r:embed="rId5"/>
          <a:srcRect l="7767" t="12019" r="6133" b="20206"/>
          <a:stretch>
            <a:fillRect/>
          </a:stretch>
        </p:blipFill>
        <p:spPr bwMode="auto">
          <a:xfrm>
            <a:off x="6858000" y="2598738"/>
            <a:ext cx="614363" cy="325437"/>
          </a:xfrm>
          <a:prstGeom prst="rect">
            <a:avLst/>
          </a:prstGeom>
          <a:noFill/>
          <a:ln w="9525">
            <a:noFill/>
            <a:miter lim="800000"/>
            <a:headEnd/>
            <a:tailEnd/>
          </a:ln>
        </p:spPr>
      </p:pic>
      <p:pic>
        <p:nvPicPr>
          <p:cNvPr id="19" name="Picture 13"/>
          <p:cNvPicPr>
            <a:picLocks noChangeAspect="1" noChangeArrowheads="1"/>
          </p:cNvPicPr>
          <p:nvPr/>
        </p:nvPicPr>
        <p:blipFill>
          <a:blip r:embed="rId5"/>
          <a:srcRect l="7767" t="12019" r="6133" b="20206"/>
          <a:stretch>
            <a:fillRect/>
          </a:stretch>
        </p:blipFill>
        <p:spPr bwMode="auto">
          <a:xfrm>
            <a:off x="6858000" y="2973388"/>
            <a:ext cx="614363" cy="325437"/>
          </a:xfrm>
          <a:prstGeom prst="rect">
            <a:avLst/>
          </a:prstGeom>
          <a:noFill/>
          <a:ln w="9525">
            <a:noFill/>
            <a:miter lim="800000"/>
            <a:headEnd/>
            <a:tailEnd/>
          </a:ln>
        </p:spPr>
      </p:pic>
      <p:pic>
        <p:nvPicPr>
          <p:cNvPr id="20" name="Picture 13"/>
          <p:cNvPicPr>
            <a:picLocks noChangeAspect="1" noChangeArrowheads="1"/>
          </p:cNvPicPr>
          <p:nvPr/>
        </p:nvPicPr>
        <p:blipFill>
          <a:blip r:embed="rId5"/>
          <a:srcRect l="7767" t="12019" r="6133" b="20206"/>
          <a:stretch>
            <a:fillRect/>
          </a:stretch>
        </p:blipFill>
        <p:spPr bwMode="auto">
          <a:xfrm>
            <a:off x="6858000" y="3381375"/>
            <a:ext cx="614363" cy="325438"/>
          </a:xfrm>
          <a:prstGeom prst="rect">
            <a:avLst/>
          </a:prstGeom>
          <a:noFill/>
          <a:ln w="9525">
            <a:noFill/>
            <a:miter lim="800000"/>
            <a:headEnd/>
            <a:tailEnd/>
          </a:ln>
        </p:spPr>
      </p:pic>
      <p:pic>
        <p:nvPicPr>
          <p:cNvPr id="15442" name="Picture 13"/>
          <p:cNvPicPr>
            <a:picLocks noChangeAspect="1" noChangeArrowheads="1"/>
          </p:cNvPicPr>
          <p:nvPr/>
        </p:nvPicPr>
        <p:blipFill>
          <a:blip r:embed="rId5"/>
          <a:srcRect l="7767" t="12019" r="6133" b="20206"/>
          <a:stretch>
            <a:fillRect/>
          </a:stretch>
        </p:blipFill>
        <p:spPr bwMode="auto">
          <a:xfrm>
            <a:off x="5635625" y="2598738"/>
            <a:ext cx="614363" cy="325437"/>
          </a:xfrm>
          <a:prstGeom prst="rect">
            <a:avLst/>
          </a:prstGeom>
          <a:noFill/>
          <a:ln w="9525">
            <a:noFill/>
            <a:miter lim="800000"/>
            <a:headEnd/>
            <a:tailEnd/>
          </a:ln>
        </p:spPr>
      </p:pic>
      <p:pic>
        <p:nvPicPr>
          <p:cNvPr id="15443" name="Picture 13"/>
          <p:cNvPicPr>
            <a:picLocks noChangeAspect="1" noChangeArrowheads="1"/>
          </p:cNvPicPr>
          <p:nvPr/>
        </p:nvPicPr>
        <p:blipFill>
          <a:blip r:embed="rId5"/>
          <a:srcRect l="7767" t="12019" r="6133" b="20206"/>
          <a:stretch>
            <a:fillRect/>
          </a:stretch>
        </p:blipFill>
        <p:spPr bwMode="auto">
          <a:xfrm>
            <a:off x="4265613" y="3835400"/>
            <a:ext cx="614362" cy="325438"/>
          </a:xfrm>
          <a:prstGeom prst="rect">
            <a:avLst/>
          </a:prstGeom>
          <a:noFill/>
          <a:ln w="9525">
            <a:noFill/>
            <a:miter lim="800000"/>
            <a:headEnd/>
            <a:tailEnd/>
          </a:ln>
        </p:spPr>
      </p:pic>
      <p:pic>
        <p:nvPicPr>
          <p:cNvPr id="15444" name="Picture 14"/>
          <p:cNvPicPr>
            <a:picLocks noChangeAspect="1" noChangeArrowheads="1"/>
          </p:cNvPicPr>
          <p:nvPr/>
        </p:nvPicPr>
        <p:blipFill>
          <a:blip r:embed="rId6"/>
          <a:srcRect/>
          <a:stretch>
            <a:fillRect/>
          </a:stretch>
        </p:blipFill>
        <p:spPr bwMode="auto">
          <a:xfrm>
            <a:off x="4381500" y="2246313"/>
            <a:ext cx="382588" cy="258762"/>
          </a:xfrm>
          <a:prstGeom prst="rect">
            <a:avLst/>
          </a:prstGeom>
          <a:noFill/>
          <a:ln w="9525">
            <a:noFill/>
            <a:miter lim="800000"/>
            <a:headEnd/>
            <a:tailEnd/>
          </a:ln>
        </p:spPr>
      </p:pic>
      <p:pic>
        <p:nvPicPr>
          <p:cNvPr id="15445" name="Picture 14"/>
          <p:cNvPicPr>
            <a:picLocks noChangeAspect="1" noChangeArrowheads="1"/>
          </p:cNvPicPr>
          <p:nvPr/>
        </p:nvPicPr>
        <p:blipFill>
          <a:blip r:embed="rId6"/>
          <a:srcRect/>
          <a:stretch>
            <a:fillRect/>
          </a:stretch>
        </p:blipFill>
        <p:spPr bwMode="auto">
          <a:xfrm>
            <a:off x="2951163" y="2632075"/>
            <a:ext cx="382587" cy="258763"/>
          </a:xfrm>
          <a:prstGeom prst="rect">
            <a:avLst/>
          </a:prstGeom>
          <a:noFill/>
          <a:ln w="9525">
            <a:noFill/>
            <a:miter lim="800000"/>
            <a:headEnd/>
            <a:tailEnd/>
          </a:ln>
        </p:spPr>
      </p:pic>
      <p:pic>
        <p:nvPicPr>
          <p:cNvPr id="15446" name="Picture 14"/>
          <p:cNvPicPr>
            <a:picLocks noChangeAspect="1" noChangeArrowheads="1"/>
          </p:cNvPicPr>
          <p:nvPr/>
        </p:nvPicPr>
        <p:blipFill>
          <a:blip r:embed="rId6"/>
          <a:srcRect/>
          <a:stretch>
            <a:fillRect/>
          </a:stretch>
        </p:blipFill>
        <p:spPr bwMode="auto">
          <a:xfrm>
            <a:off x="2951163" y="3006725"/>
            <a:ext cx="382587" cy="258763"/>
          </a:xfrm>
          <a:prstGeom prst="rect">
            <a:avLst/>
          </a:prstGeom>
          <a:noFill/>
          <a:ln w="9525">
            <a:noFill/>
            <a:miter lim="800000"/>
            <a:headEnd/>
            <a:tailEnd/>
          </a:ln>
        </p:spPr>
      </p:pic>
      <p:pic>
        <p:nvPicPr>
          <p:cNvPr id="15447" name="Picture 14"/>
          <p:cNvPicPr>
            <a:picLocks noChangeAspect="1" noChangeArrowheads="1"/>
          </p:cNvPicPr>
          <p:nvPr/>
        </p:nvPicPr>
        <p:blipFill>
          <a:blip r:embed="rId6"/>
          <a:srcRect/>
          <a:stretch>
            <a:fillRect/>
          </a:stretch>
        </p:blipFill>
        <p:spPr bwMode="auto">
          <a:xfrm>
            <a:off x="4381500" y="2632075"/>
            <a:ext cx="382588" cy="258763"/>
          </a:xfrm>
          <a:prstGeom prst="rect">
            <a:avLst/>
          </a:prstGeom>
          <a:noFill/>
          <a:ln w="9525">
            <a:noFill/>
            <a:miter lim="800000"/>
            <a:headEnd/>
            <a:tailEnd/>
          </a:ln>
        </p:spPr>
      </p:pic>
      <p:pic>
        <p:nvPicPr>
          <p:cNvPr id="15448" name="Picture 14"/>
          <p:cNvPicPr>
            <a:picLocks noChangeAspect="1" noChangeArrowheads="1"/>
          </p:cNvPicPr>
          <p:nvPr/>
        </p:nvPicPr>
        <p:blipFill>
          <a:blip r:embed="rId6"/>
          <a:srcRect/>
          <a:stretch>
            <a:fillRect/>
          </a:stretch>
        </p:blipFill>
        <p:spPr bwMode="auto">
          <a:xfrm>
            <a:off x="4381500" y="3040063"/>
            <a:ext cx="382588" cy="258762"/>
          </a:xfrm>
          <a:prstGeom prst="rect">
            <a:avLst/>
          </a:prstGeom>
          <a:noFill/>
          <a:ln w="9525">
            <a:noFill/>
            <a:miter lim="800000"/>
            <a:headEnd/>
            <a:tailEnd/>
          </a:ln>
        </p:spPr>
      </p:pic>
      <p:pic>
        <p:nvPicPr>
          <p:cNvPr id="15449" name="Picture 14"/>
          <p:cNvPicPr>
            <a:picLocks noChangeAspect="1" noChangeArrowheads="1"/>
          </p:cNvPicPr>
          <p:nvPr/>
        </p:nvPicPr>
        <p:blipFill>
          <a:blip r:embed="rId6"/>
          <a:srcRect/>
          <a:stretch>
            <a:fillRect/>
          </a:stretch>
        </p:blipFill>
        <p:spPr bwMode="auto">
          <a:xfrm>
            <a:off x="2935288" y="3902075"/>
            <a:ext cx="382587" cy="258763"/>
          </a:xfrm>
          <a:prstGeom prst="rect">
            <a:avLst/>
          </a:prstGeom>
          <a:noFill/>
          <a:ln w="9525">
            <a:noFill/>
            <a:miter lim="800000"/>
            <a:headEnd/>
            <a:tailEnd/>
          </a:ln>
        </p:spPr>
      </p:pic>
      <p:pic>
        <p:nvPicPr>
          <p:cNvPr id="15450" name="Picture 14"/>
          <p:cNvPicPr>
            <a:picLocks noChangeAspect="1" noChangeArrowheads="1"/>
          </p:cNvPicPr>
          <p:nvPr/>
        </p:nvPicPr>
        <p:blipFill>
          <a:blip r:embed="rId6"/>
          <a:srcRect/>
          <a:stretch>
            <a:fillRect/>
          </a:stretch>
        </p:blipFill>
        <p:spPr bwMode="auto">
          <a:xfrm>
            <a:off x="5751513" y="3032125"/>
            <a:ext cx="384175" cy="258763"/>
          </a:xfrm>
          <a:prstGeom prst="rect">
            <a:avLst/>
          </a:prstGeom>
          <a:noFill/>
          <a:ln w="9525">
            <a:noFill/>
            <a:miter lim="800000"/>
            <a:headEnd/>
            <a:tailEnd/>
          </a:ln>
        </p:spPr>
      </p:pic>
      <p:pic>
        <p:nvPicPr>
          <p:cNvPr id="15451" name="Picture 14"/>
          <p:cNvPicPr>
            <a:picLocks noChangeAspect="1" noChangeArrowheads="1"/>
          </p:cNvPicPr>
          <p:nvPr/>
        </p:nvPicPr>
        <p:blipFill>
          <a:blip r:embed="rId6"/>
          <a:srcRect/>
          <a:stretch>
            <a:fillRect/>
          </a:stretch>
        </p:blipFill>
        <p:spPr bwMode="auto">
          <a:xfrm>
            <a:off x="5751513" y="3455988"/>
            <a:ext cx="384175" cy="258762"/>
          </a:xfrm>
          <a:prstGeom prst="rect">
            <a:avLst/>
          </a:prstGeom>
          <a:noFill/>
          <a:ln w="9525">
            <a:noFill/>
            <a:miter lim="800000"/>
            <a:headEnd/>
            <a:tailEnd/>
          </a:ln>
        </p:spPr>
      </p:pic>
      <p:pic>
        <p:nvPicPr>
          <p:cNvPr id="15452" name="Picture 14"/>
          <p:cNvPicPr>
            <a:picLocks noChangeAspect="1" noChangeArrowheads="1"/>
          </p:cNvPicPr>
          <p:nvPr/>
        </p:nvPicPr>
        <p:blipFill>
          <a:blip r:embed="rId6"/>
          <a:srcRect/>
          <a:stretch>
            <a:fillRect/>
          </a:stretch>
        </p:blipFill>
        <p:spPr bwMode="auto">
          <a:xfrm>
            <a:off x="5751513" y="3902075"/>
            <a:ext cx="384175" cy="258763"/>
          </a:xfrm>
          <a:prstGeom prst="rect">
            <a:avLst/>
          </a:prstGeom>
          <a:noFill/>
          <a:ln w="9525">
            <a:noFill/>
            <a:miter lim="800000"/>
            <a:headEnd/>
            <a:tailEnd/>
          </a:ln>
        </p:spPr>
      </p:pic>
      <p:pic>
        <p:nvPicPr>
          <p:cNvPr id="33" name="Picture 14"/>
          <p:cNvPicPr>
            <a:picLocks noChangeAspect="1" noChangeArrowheads="1"/>
          </p:cNvPicPr>
          <p:nvPr/>
        </p:nvPicPr>
        <p:blipFill>
          <a:blip r:embed="rId6"/>
          <a:srcRect/>
          <a:stretch>
            <a:fillRect/>
          </a:stretch>
        </p:blipFill>
        <p:spPr bwMode="auto">
          <a:xfrm>
            <a:off x="6927850" y="3902075"/>
            <a:ext cx="382588" cy="258763"/>
          </a:xfrm>
          <a:prstGeom prst="rect">
            <a:avLst/>
          </a:prstGeom>
          <a:noFill/>
          <a:ln w="9525">
            <a:noFill/>
            <a:miter lim="800000"/>
            <a:headEnd/>
            <a:tailEnd/>
          </a:ln>
        </p:spPr>
      </p:pic>
      <p:sp>
        <p:nvSpPr>
          <p:cNvPr id="15454" name="TextBox 33"/>
          <p:cNvSpPr txBox="1">
            <a:spLocks noChangeArrowheads="1"/>
          </p:cNvSpPr>
          <p:nvPr/>
        </p:nvSpPr>
        <p:spPr bwMode="auto">
          <a:xfrm>
            <a:off x="0" y="179388"/>
            <a:ext cx="9134475" cy="822325"/>
          </a:xfrm>
          <a:prstGeom prst="rect">
            <a:avLst/>
          </a:prstGeom>
          <a:noFill/>
          <a:ln w="9525">
            <a:noFill/>
            <a:miter lim="800000"/>
            <a:headEnd/>
            <a:tailEnd/>
          </a:ln>
        </p:spPr>
        <p:txBody>
          <a:bodyPr>
            <a:prstTxWarp prst="textNoShape">
              <a:avLst/>
            </a:prstTxWarp>
            <a:spAutoFit/>
          </a:bodyPr>
          <a:lstStyle/>
          <a:p>
            <a:pPr algn="ctr"/>
            <a:r>
              <a:rPr lang="en-US" b="1">
                <a:latin typeface="Calibri" pitchFamily="84" charset="0"/>
                <a:ea typeface="Calibri" pitchFamily="84" charset="0"/>
                <a:cs typeface="Calibri" pitchFamily="84" charset="0"/>
              </a:rPr>
              <a:t>Our Modular Incubation System is an innovative, effective, and viable solution to combat infant hypothermia in developing countries.</a:t>
            </a:r>
          </a:p>
        </p:txBody>
      </p:sp>
      <p:pic>
        <p:nvPicPr>
          <p:cNvPr id="15455" name="Picture 14"/>
          <p:cNvPicPr>
            <a:picLocks noChangeAspect="1" noChangeArrowheads="1"/>
          </p:cNvPicPr>
          <p:nvPr/>
        </p:nvPicPr>
        <p:blipFill>
          <a:blip r:embed="rId6"/>
          <a:srcRect/>
          <a:stretch>
            <a:fillRect/>
          </a:stretch>
        </p:blipFill>
        <p:spPr bwMode="auto">
          <a:xfrm>
            <a:off x="2951163" y="4618038"/>
            <a:ext cx="382587" cy="258762"/>
          </a:xfrm>
          <a:prstGeom prst="rect">
            <a:avLst/>
          </a:prstGeom>
          <a:noFill/>
          <a:ln w="9525">
            <a:noFill/>
            <a:miter lim="800000"/>
            <a:headEnd/>
            <a:tailEnd/>
          </a:ln>
        </p:spPr>
      </p:pic>
      <p:pic>
        <p:nvPicPr>
          <p:cNvPr id="15456" name="Picture 14"/>
          <p:cNvPicPr>
            <a:picLocks noChangeAspect="1" noChangeArrowheads="1"/>
          </p:cNvPicPr>
          <p:nvPr/>
        </p:nvPicPr>
        <p:blipFill>
          <a:blip r:embed="rId6"/>
          <a:srcRect/>
          <a:stretch>
            <a:fillRect/>
          </a:stretch>
        </p:blipFill>
        <p:spPr bwMode="auto">
          <a:xfrm>
            <a:off x="5751513" y="4618038"/>
            <a:ext cx="384175" cy="258762"/>
          </a:xfrm>
          <a:prstGeom prst="rect">
            <a:avLst/>
          </a:prstGeom>
          <a:noFill/>
          <a:ln w="9525">
            <a:noFill/>
            <a:miter lim="800000"/>
            <a:headEnd/>
            <a:tailEnd/>
          </a:ln>
        </p:spPr>
      </p:pic>
      <p:pic>
        <p:nvPicPr>
          <p:cNvPr id="15457" name="Picture 13"/>
          <p:cNvPicPr>
            <a:picLocks noChangeAspect="1" noChangeArrowheads="1"/>
          </p:cNvPicPr>
          <p:nvPr/>
        </p:nvPicPr>
        <p:blipFill>
          <a:blip r:embed="rId5"/>
          <a:srcRect l="7767" t="12019" r="6133" b="20206"/>
          <a:stretch>
            <a:fillRect/>
          </a:stretch>
        </p:blipFill>
        <p:spPr bwMode="auto">
          <a:xfrm>
            <a:off x="4264025" y="4551363"/>
            <a:ext cx="615950" cy="325437"/>
          </a:xfrm>
          <a:prstGeom prst="rect">
            <a:avLst/>
          </a:prstGeom>
          <a:noFill/>
          <a:ln w="9525">
            <a:noFill/>
            <a:miter lim="800000"/>
            <a:headEnd/>
            <a:tailEnd/>
          </a:ln>
        </p:spPr>
      </p:pic>
      <p:pic>
        <p:nvPicPr>
          <p:cNvPr id="15458" name="Picture 13"/>
          <p:cNvPicPr>
            <a:picLocks noChangeAspect="1" noChangeArrowheads="1"/>
          </p:cNvPicPr>
          <p:nvPr/>
        </p:nvPicPr>
        <p:blipFill>
          <a:blip r:embed="rId5"/>
          <a:srcRect l="7767" t="12019" r="6133" b="20206"/>
          <a:stretch>
            <a:fillRect/>
          </a:stretch>
        </p:blipFill>
        <p:spPr bwMode="auto">
          <a:xfrm>
            <a:off x="4264025" y="5041900"/>
            <a:ext cx="615950" cy="325438"/>
          </a:xfrm>
          <a:prstGeom prst="rect">
            <a:avLst/>
          </a:prstGeom>
          <a:noFill/>
          <a:ln w="9525">
            <a:noFill/>
            <a:miter lim="800000"/>
            <a:headEnd/>
            <a:tailEnd/>
          </a:ln>
        </p:spPr>
      </p:pic>
      <p:pic>
        <p:nvPicPr>
          <p:cNvPr id="15459" name="Picture 13"/>
          <p:cNvPicPr>
            <a:picLocks noChangeAspect="1" noChangeArrowheads="1"/>
          </p:cNvPicPr>
          <p:nvPr/>
        </p:nvPicPr>
        <p:blipFill>
          <a:blip r:embed="rId5"/>
          <a:srcRect l="7767" t="12019" r="6133" b="20206"/>
          <a:stretch>
            <a:fillRect/>
          </a:stretch>
        </p:blipFill>
        <p:spPr bwMode="auto">
          <a:xfrm>
            <a:off x="2819400" y="5073650"/>
            <a:ext cx="614363" cy="325438"/>
          </a:xfrm>
          <a:prstGeom prst="rect">
            <a:avLst/>
          </a:prstGeom>
          <a:noFill/>
          <a:ln w="9525">
            <a:noFill/>
            <a:miter lim="800000"/>
            <a:headEnd/>
            <a:tailEnd/>
          </a:ln>
        </p:spPr>
      </p:pic>
      <p:pic>
        <p:nvPicPr>
          <p:cNvPr id="15460" name="Picture 13"/>
          <p:cNvPicPr>
            <a:picLocks noChangeAspect="1" noChangeArrowheads="1"/>
          </p:cNvPicPr>
          <p:nvPr/>
        </p:nvPicPr>
        <p:blipFill>
          <a:blip r:embed="rId5"/>
          <a:srcRect l="7767" t="12019" r="6133" b="20206"/>
          <a:stretch>
            <a:fillRect/>
          </a:stretch>
        </p:blipFill>
        <p:spPr bwMode="auto">
          <a:xfrm>
            <a:off x="5635625" y="5008563"/>
            <a:ext cx="614363" cy="325437"/>
          </a:xfrm>
          <a:prstGeom prst="rect">
            <a:avLst/>
          </a:prstGeom>
          <a:noFill/>
          <a:ln w="9525">
            <a:noFill/>
            <a:miter lim="800000"/>
            <a:headEnd/>
            <a:tailEnd/>
          </a:ln>
        </p:spPr>
      </p:pic>
      <p:pic>
        <p:nvPicPr>
          <p:cNvPr id="43" name="Picture 13"/>
          <p:cNvPicPr>
            <a:picLocks noChangeAspect="1" noChangeArrowheads="1"/>
          </p:cNvPicPr>
          <p:nvPr/>
        </p:nvPicPr>
        <p:blipFill>
          <a:blip r:embed="rId5"/>
          <a:srcRect l="7767" t="12019" r="6133" b="20206"/>
          <a:stretch>
            <a:fillRect/>
          </a:stretch>
        </p:blipFill>
        <p:spPr bwMode="auto">
          <a:xfrm>
            <a:off x="6811963" y="4551363"/>
            <a:ext cx="614362" cy="325437"/>
          </a:xfrm>
          <a:prstGeom prst="rect">
            <a:avLst/>
          </a:prstGeom>
          <a:noFill/>
          <a:ln w="9525">
            <a:noFill/>
            <a:miter lim="800000"/>
            <a:headEnd/>
            <a:tailEnd/>
          </a:ln>
        </p:spPr>
      </p:pic>
      <p:pic>
        <p:nvPicPr>
          <p:cNvPr id="44" name="Picture 13"/>
          <p:cNvPicPr>
            <a:picLocks noChangeAspect="1" noChangeArrowheads="1"/>
          </p:cNvPicPr>
          <p:nvPr/>
        </p:nvPicPr>
        <p:blipFill>
          <a:blip r:embed="rId5"/>
          <a:srcRect l="7767" t="12019" r="6133" b="20206"/>
          <a:stretch>
            <a:fillRect/>
          </a:stretch>
        </p:blipFill>
        <p:spPr bwMode="auto">
          <a:xfrm>
            <a:off x="7920038" y="4551363"/>
            <a:ext cx="614362" cy="325437"/>
          </a:xfrm>
          <a:prstGeom prst="rect">
            <a:avLst/>
          </a:prstGeom>
          <a:noFill/>
          <a:ln w="9525">
            <a:noFill/>
            <a:miter lim="800000"/>
            <a:headEnd/>
            <a:tailEnd/>
          </a:ln>
        </p:spPr>
      </p:pic>
      <p:pic>
        <p:nvPicPr>
          <p:cNvPr id="45" name="Picture 13"/>
          <p:cNvPicPr>
            <a:picLocks noChangeAspect="1" noChangeArrowheads="1"/>
          </p:cNvPicPr>
          <p:nvPr/>
        </p:nvPicPr>
        <p:blipFill>
          <a:blip r:embed="rId5"/>
          <a:srcRect l="7767" t="12019" r="6133" b="20206"/>
          <a:stretch>
            <a:fillRect/>
          </a:stretch>
        </p:blipFill>
        <p:spPr bwMode="auto">
          <a:xfrm>
            <a:off x="7920038" y="5073650"/>
            <a:ext cx="614362" cy="325438"/>
          </a:xfrm>
          <a:prstGeom prst="rect">
            <a:avLst/>
          </a:prstGeom>
          <a:noFill/>
          <a:ln w="9525">
            <a:noFill/>
            <a:miter lim="800000"/>
            <a:headEnd/>
            <a:tailEnd/>
          </a:ln>
        </p:spPr>
      </p:pic>
      <p:pic>
        <p:nvPicPr>
          <p:cNvPr id="46" name="Picture 13"/>
          <p:cNvPicPr>
            <a:picLocks noChangeAspect="1" noChangeArrowheads="1"/>
          </p:cNvPicPr>
          <p:nvPr/>
        </p:nvPicPr>
        <p:blipFill>
          <a:blip r:embed="rId5"/>
          <a:srcRect l="7767" t="12019" r="6133" b="20206"/>
          <a:stretch>
            <a:fillRect/>
          </a:stretch>
        </p:blipFill>
        <p:spPr bwMode="auto">
          <a:xfrm>
            <a:off x="6811963" y="5041900"/>
            <a:ext cx="614362" cy="325438"/>
          </a:xfrm>
          <a:prstGeom prst="rect">
            <a:avLst/>
          </a:prstGeom>
          <a:noFill/>
          <a:ln w="9525">
            <a:noFill/>
            <a:miter lim="800000"/>
            <a:headEnd/>
            <a:tailEnd/>
          </a:ln>
        </p:spPr>
      </p:pic>
      <p:pic>
        <p:nvPicPr>
          <p:cNvPr id="15465" name="Picture 13"/>
          <p:cNvPicPr>
            <a:picLocks noChangeAspect="1" noChangeArrowheads="1"/>
          </p:cNvPicPr>
          <p:nvPr/>
        </p:nvPicPr>
        <p:blipFill>
          <a:blip r:embed="rId5"/>
          <a:srcRect l="7767" t="12019" r="6133" b="20206"/>
          <a:stretch>
            <a:fillRect/>
          </a:stretch>
        </p:blipFill>
        <p:spPr bwMode="auto">
          <a:xfrm>
            <a:off x="2835275" y="3408363"/>
            <a:ext cx="614363" cy="325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449888" y="914400"/>
            <a:ext cx="3694112" cy="5035550"/>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1" name="Rectangle 10"/>
          <p:cNvSpPr/>
          <p:nvPr/>
        </p:nvSpPr>
        <p:spPr>
          <a:xfrm>
            <a:off x="-36513" y="836613"/>
            <a:ext cx="5486401" cy="504031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 name="Rectangle 11"/>
          <p:cNvSpPr/>
          <p:nvPr/>
        </p:nvSpPr>
        <p:spPr>
          <a:xfrm>
            <a:off x="-36513" y="990600"/>
            <a:ext cx="5486401" cy="4886325"/>
          </a:xfrm>
          <a:prstGeom prst="rect">
            <a:avLst/>
          </a:prstGeom>
          <a:solidFill>
            <a:srgbClr val="C2D7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1" dirty="0"/>
          </a:p>
        </p:txBody>
      </p:sp>
      <p:pic>
        <p:nvPicPr>
          <p:cNvPr id="17412" name="Picture 2" descr="D:\Documents\DS\Midterm Presentation\bottom right address.PNG"/>
          <p:cNvPicPr>
            <a:picLocks noChangeAspect="1" noChangeArrowheads="1"/>
          </p:cNvPicPr>
          <p:nvPr/>
        </p:nvPicPr>
        <p:blipFill>
          <a:blip r:embed="rId3"/>
          <a:srcRect/>
          <a:stretch>
            <a:fillRect/>
          </a:stretch>
        </p:blipFill>
        <p:spPr bwMode="auto">
          <a:xfrm>
            <a:off x="5486400" y="5915025"/>
            <a:ext cx="3724275" cy="942975"/>
          </a:xfrm>
          <a:prstGeom prst="rect">
            <a:avLst/>
          </a:prstGeom>
          <a:noFill/>
          <a:ln w="9525">
            <a:noFill/>
            <a:miter lim="800000"/>
            <a:headEnd/>
            <a:tailEnd/>
          </a:ln>
        </p:spPr>
      </p:pic>
      <p:pic>
        <p:nvPicPr>
          <p:cNvPr id="17413" name="Picture 2"/>
          <p:cNvPicPr>
            <a:picLocks noChangeAspect="1" noChangeArrowheads="1"/>
          </p:cNvPicPr>
          <p:nvPr/>
        </p:nvPicPr>
        <p:blipFill>
          <a:blip r:embed="rId4"/>
          <a:srcRect/>
          <a:stretch>
            <a:fillRect/>
          </a:stretch>
        </p:blipFill>
        <p:spPr bwMode="auto">
          <a:xfrm>
            <a:off x="0" y="5943600"/>
            <a:ext cx="1447800" cy="914400"/>
          </a:xfrm>
          <a:prstGeom prst="rect">
            <a:avLst/>
          </a:prstGeom>
          <a:noFill/>
          <a:ln w="9525">
            <a:noFill/>
            <a:miter lim="800000"/>
            <a:headEnd/>
            <a:tailEnd/>
          </a:ln>
        </p:spPr>
      </p:pic>
      <p:sp>
        <p:nvSpPr>
          <p:cNvPr id="17414" name="TextBox 7"/>
          <p:cNvSpPr txBox="1">
            <a:spLocks noChangeArrowheads="1"/>
          </p:cNvSpPr>
          <p:nvPr/>
        </p:nvSpPr>
        <p:spPr bwMode="auto">
          <a:xfrm>
            <a:off x="0" y="-5680"/>
            <a:ext cx="9144000" cy="914400"/>
          </a:xfrm>
          <a:prstGeom prst="rect">
            <a:avLst/>
          </a:prstGeom>
          <a:solidFill>
            <a:srgbClr val="B9DBF9"/>
          </a:solidFill>
          <a:ln w="9525">
            <a:solidFill>
              <a:srgbClr val="E2F3FA"/>
            </a:solidFill>
            <a:miter lim="800000"/>
            <a:headEnd/>
            <a:tailEnd/>
          </a:ln>
        </p:spPr>
        <p:txBody>
          <a:bodyPr anchor="ctr">
            <a:prstTxWarp prst="textNoShape">
              <a:avLst/>
            </a:prstTxWarp>
            <a:spAutoFit/>
          </a:bodyPr>
          <a:lstStyle/>
          <a:p>
            <a:pPr algn="ctr"/>
            <a:r>
              <a:rPr lang="en-US" sz="2800" b="1" dirty="0">
                <a:latin typeface="Calibri" pitchFamily="84" charset="0"/>
              </a:rPr>
              <a:t>Innovation and Utility</a:t>
            </a:r>
          </a:p>
        </p:txBody>
      </p:sp>
      <p:sp>
        <p:nvSpPr>
          <p:cNvPr id="17415" name="TextBox 13"/>
          <p:cNvSpPr txBox="1">
            <a:spLocks noChangeArrowheads="1"/>
          </p:cNvSpPr>
          <p:nvPr/>
        </p:nvSpPr>
        <p:spPr bwMode="auto">
          <a:xfrm>
            <a:off x="-36513" y="1055688"/>
            <a:ext cx="5675313" cy="5451475"/>
          </a:xfrm>
          <a:prstGeom prst="rect">
            <a:avLst/>
          </a:prstGeom>
          <a:noFill/>
          <a:ln w="9525">
            <a:noFill/>
            <a:miter lim="800000"/>
            <a:headEnd/>
            <a:tailEnd/>
          </a:ln>
        </p:spPr>
        <p:txBody>
          <a:bodyPr>
            <a:prstTxWarp prst="textNoShape">
              <a:avLst/>
            </a:prstTxWarp>
            <a:spAutoFit/>
          </a:bodyPr>
          <a:lstStyle/>
          <a:p>
            <a:pPr marL="285750" lvl="1" indent="-285750">
              <a:buFont typeface="Wingdings" pitchFamily="84" charset="2"/>
              <a:buChar char="Ø"/>
            </a:pPr>
            <a:r>
              <a:rPr lang="en-US" b="1" dirty="0">
                <a:latin typeface="Calibri" pitchFamily="84" charset="0"/>
                <a:ea typeface="Calibri" pitchFamily="84" charset="0"/>
                <a:cs typeface="Calibri" pitchFamily="84" charset="0"/>
              </a:rPr>
              <a:t>Primary function is to warm the infant</a:t>
            </a:r>
          </a:p>
          <a:p>
            <a:pPr marL="800100" lvl="2" indent="-342900">
              <a:buFont typeface="Arial" pitchFamily="84" charset="0"/>
              <a:buChar char="•"/>
            </a:pPr>
            <a:r>
              <a:rPr lang="en-US" sz="2000" dirty="0">
                <a:latin typeface="Calibri" pitchFamily="84" charset="0"/>
                <a:ea typeface="Calibri" pitchFamily="84" charset="0"/>
                <a:cs typeface="Calibri" pitchFamily="84" charset="0"/>
              </a:rPr>
              <a:t>Controlled heating designed to prevent hypothermia</a:t>
            </a:r>
          </a:p>
          <a:p>
            <a:pPr marL="800100" lvl="2" indent="-342900">
              <a:buFont typeface="Arial" pitchFamily="84" charset="0"/>
              <a:buChar char="•"/>
            </a:pPr>
            <a:r>
              <a:rPr lang="en-US" sz="2000" dirty="0">
                <a:latin typeface="Calibri" pitchFamily="84" charset="0"/>
              </a:rPr>
              <a:t>Continuous monitoring of abdominal skin/armpit infant temperature</a:t>
            </a:r>
            <a:endParaRPr lang="en-US" sz="2000" dirty="0">
              <a:latin typeface="Calibri" pitchFamily="84" charset="0"/>
              <a:ea typeface="Calibri" pitchFamily="84" charset="0"/>
              <a:cs typeface="Calibri" pitchFamily="84" charset="0"/>
            </a:endParaRPr>
          </a:p>
          <a:p>
            <a:pPr marL="800100" lvl="2" indent="-342900">
              <a:buFont typeface="Arial" pitchFamily="84" charset="0"/>
              <a:buChar char="•"/>
            </a:pPr>
            <a:r>
              <a:rPr lang="en-US" sz="2000" dirty="0">
                <a:latin typeface="Calibri" pitchFamily="84" charset="0"/>
                <a:ea typeface="Calibri" pitchFamily="84" charset="0"/>
                <a:cs typeface="Calibri" pitchFamily="84" charset="0"/>
              </a:rPr>
              <a:t>Alarm LED which signals infant overheating or fever</a:t>
            </a:r>
          </a:p>
          <a:p>
            <a:pPr marL="800100" lvl="2" indent="-342900">
              <a:buFont typeface="Arial" pitchFamily="84" charset="0"/>
              <a:buChar char="•"/>
            </a:pPr>
            <a:r>
              <a:rPr lang="en-US" sz="2000" dirty="0">
                <a:latin typeface="Calibri" pitchFamily="84" charset="0"/>
                <a:ea typeface="Calibri" pitchFamily="84" charset="0"/>
                <a:cs typeface="Calibri" pitchFamily="84" charset="0"/>
              </a:rPr>
              <a:t>Allows high visibility of infants</a:t>
            </a:r>
          </a:p>
          <a:p>
            <a:pPr marL="800100" lvl="2" indent="-342900">
              <a:buFont typeface="Arial" pitchFamily="84" charset="0"/>
              <a:buChar char="•"/>
            </a:pPr>
            <a:r>
              <a:rPr lang="en-US" sz="2000" dirty="0">
                <a:latin typeface="Calibri" pitchFamily="84" charset="0"/>
                <a:ea typeface="Calibri" pitchFamily="84" charset="0"/>
                <a:cs typeface="Calibri" pitchFamily="84" charset="0"/>
              </a:rPr>
              <a:t>Durable and low cost</a:t>
            </a:r>
            <a:endParaRPr lang="en-US" dirty="0">
              <a:latin typeface="Calibri" pitchFamily="84" charset="0"/>
              <a:ea typeface="Calibri" pitchFamily="84" charset="0"/>
              <a:cs typeface="Calibri" pitchFamily="84" charset="0"/>
            </a:endParaRPr>
          </a:p>
          <a:p>
            <a:pPr marL="285750" lvl="1" indent="-285750">
              <a:buFont typeface="Wingdings" pitchFamily="84" charset="2"/>
              <a:buChar char="Ø"/>
            </a:pPr>
            <a:r>
              <a:rPr lang="en-US" b="1" dirty="0">
                <a:latin typeface="Calibri" pitchFamily="84" charset="0"/>
                <a:ea typeface="Calibri" pitchFamily="84" charset="0"/>
                <a:cs typeface="Calibri" pitchFamily="84" charset="0"/>
              </a:rPr>
              <a:t>Functions as a stand alone incubator</a:t>
            </a:r>
          </a:p>
          <a:p>
            <a:pPr marL="285750" lvl="1" indent="-285750">
              <a:buFont typeface="Wingdings" pitchFamily="84" charset="2"/>
              <a:buChar char="Ø"/>
            </a:pPr>
            <a:r>
              <a:rPr lang="en-US" b="1" dirty="0">
                <a:latin typeface="Calibri" pitchFamily="84" charset="0"/>
                <a:ea typeface="Calibri" pitchFamily="84" charset="0"/>
                <a:cs typeface="Calibri" pitchFamily="84" charset="0"/>
              </a:rPr>
              <a:t>Can repurpose non-functioning incubators</a:t>
            </a:r>
          </a:p>
          <a:p>
            <a:pPr marL="285750" lvl="1" indent="-285750">
              <a:buFont typeface="Wingdings" pitchFamily="84" charset="2"/>
              <a:buChar char="Ø"/>
            </a:pPr>
            <a:r>
              <a:rPr lang="en-US" b="1" dirty="0">
                <a:latin typeface="Calibri" pitchFamily="84" charset="0"/>
                <a:ea typeface="Calibri" pitchFamily="84" charset="0"/>
                <a:cs typeface="Calibri" pitchFamily="84" charset="0"/>
              </a:rPr>
              <a:t>Designed specifically to be used in low resource settings</a:t>
            </a:r>
          </a:p>
          <a:p>
            <a:pPr marL="285750" lvl="1" indent="-285750">
              <a:buFont typeface="Wingdings" pitchFamily="84" charset="2"/>
              <a:buChar char="Ø"/>
            </a:pPr>
            <a:endParaRPr lang="en-US" dirty="0">
              <a:latin typeface="Calibri" pitchFamily="84" charset="0"/>
              <a:ea typeface="Calibri" pitchFamily="84" charset="0"/>
              <a:cs typeface="Calibri" pitchFamily="84" charset="0"/>
            </a:endParaRPr>
          </a:p>
          <a:p>
            <a:pPr marL="285750" lvl="1" indent="-285750">
              <a:buFont typeface="Wingdings" pitchFamily="84" charset="2"/>
              <a:buChar char="Ø"/>
            </a:pPr>
            <a:endParaRPr lang="en-US" dirty="0">
              <a:latin typeface="Calibri" pitchFamily="84" charset="0"/>
              <a:ea typeface="Calibri" pitchFamily="84" charset="0"/>
              <a:cs typeface="Calibri" pitchFamily="84" charset="0"/>
            </a:endParaRPr>
          </a:p>
        </p:txBody>
      </p:sp>
      <p:pic>
        <p:nvPicPr>
          <p:cNvPr id="17416" name="Picture 8" descr="D:\Documents\crib.jpg"/>
          <p:cNvPicPr>
            <a:picLocks noChangeAspect="1" noChangeArrowheads="1"/>
          </p:cNvPicPr>
          <p:nvPr/>
        </p:nvPicPr>
        <p:blipFill>
          <a:blip r:embed="rId5"/>
          <a:srcRect/>
          <a:stretch>
            <a:fillRect/>
          </a:stretch>
        </p:blipFill>
        <p:spPr bwMode="auto">
          <a:xfrm>
            <a:off x="7162800" y="1752600"/>
            <a:ext cx="1760538" cy="1600200"/>
          </a:xfrm>
          <a:prstGeom prst="rect">
            <a:avLst/>
          </a:prstGeom>
          <a:noFill/>
          <a:ln w="9525">
            <a:noFill/>
            <a:miter lim="800000"/>
            <a:headEnd/>
            <a:tailEnd/>
          </a:ln>
        </p:spPr>
      </p:pic>
      <p:sp>
        <p:nvSpPr>
          <p:cNvPr id="2" name="Rectangle 1"/>
          <p:cNvSpPr/>
          <p:nvPr/>
        </p:nvSpPr>
        <p:spPr>
          <a:xfrm>
            <a:off x="5722938" y="2268538"/>
            <a:ext cx="838200" cy="1216025"/>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Mat</a:t>
            </a:r>
          </a:p>
        </p:txBody>
      </p:sp>
      <p:pic>
        <p:nvPicPr>
          <p:cNvPr id="17418" name="Picture 12"/>
          <p:cNvPicPr>
            <a:picLocks noChangeAspect="1"/>
          </p:cNvPicPr>
          <p:nvPr/>
        </p:nvPicPr>
        <p:blipFill>
          <a:blip r:embed="rId6"/>
          <a:srcRect l="12659" t="3081" r="24963" b="19849"/>
          <a:stretch>
            <a:fillRect/>
          </a:stretch>
        </p:blipFill>
        <p:spPr bwMode="auto">
          <a:xfrm>
            <a:off x="6781800" y="3862388"/>
            <a:ext cx="2335213" cy="1624012"/>
          </a:xfrm>
          <a:prstGeom prst="rect">
            <a:avLst/>
          </a:prstGeom>
          <a:noFill/>
          <a:ln w="9525">
            <a:noFill/>
            <a:miter lim="800000"/>
            <a:headEnd/>
            <a:tailEnd/>
          </a:ln>
        </p:spPr>
      </p:pic>
      <p:cxnSp>
        <p:nvCxnSpPr>
          <p:cNvPr id="4" name="Straight Arrow Connector 3"/>
          <p:cNvCxnSpPr/>
          <p:nvPr/>
        </p:nvCxnSpPr>
        <p:spPr>
          <a:xfrm>
            <a:off x="6629400" y="2514600"/>
            <a:ext cx="533400" cy="0"/>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6142038" y="4229100"/>
            <a:ext cx="563562" cy="0"/>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6142038" y="1757363"/>
            <a:ext cx="0" cy="395287"/>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7422" name="TextBox 18"/>
          <p:cNvSpPr txBox="1">
            <a:spLocks noChangeArrowheads="1"/>
          </p:cNvSpPr>
          <p:nvPr/>
        </p:nvSpPr>
        <p:spPr bwMode="auto">
          <a:xfrm>
            <a:off x="5697538" y="1389063"/>
            <a:ext cx="1022350" cy="366712"/>
          </a:xfrm>
          <a:prstGeom prst="rect">
            <a:avLst/>
          </a:prstGeom>
          <a:noFill/>
          <a:ln w="9525">
            <a:noFill/>
            <a:miter lim="800000"/>
            <a:headEnd/>
            <a:tailEnd/>
          </a:ln>
        </p:spPr>
        <p:txBody>
          <a:bodyPr wrap="none">
            <a:prstTxWarp prst="textNoShape">
              <a:avLst/>
            </a:prstTxWarp>
            <a:spAutoFit/>
          </a:bodyPr>
          <a:lstStyle/>
          <a:p>
            <a:r>
              <a:rPr lang="en-US" sz="1800"/>
              <a:t>On Own</a:t>
            </a:r>
          </a:p>
        </p:txBody>
      </p:sp>
      <p:cxnSp>
        <p:nvCxnSpPr>
          <p:cNvPr id="22" name="Straight Connector 21"/>
          <p:cNvCxnSpPr/>
          <p:nvPr/>
        </p:nvCxnSpPr>
        <p:spPr>
          <a:xfrm>
            <a:off x="6142038" y="3608388"/>
            <a:ext cx="0" cy="620712"/>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6988" y="958850"/>
            <a:ext cx="9144001" cy="597535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800" dirty="0">
                <a:latin typeface="Calibri" pitchFamily="34" charset="0"/>
                <a:cs typeface="Calibri" pitchFamily="34" charset="0"/>
              </a:rPr>
              <a:t>40</a:t>
            </a:r>
          </a:p>
        </p:txBody>
      </p:sp>
      <p:sp>
        <p:nvSpPr>
          <p:cNvPr id="5" name="Rectangle 4"/>
          <p:cNvSpPr/>
          <p:nvPr/>
        </p:nvSpPr>
        <p:spPr>
          <a:xfrm>
            <a:off x="0" y="0"/>
            <a:ext cx="9144000" cy="990600"/>
          </a:xfrm>
          <a:prstGeom prst="rect">
            <a:avLst/>
          </a:prstGeom>
          <a:solidFill>
            <a:schemeClr val="accent5">
              <a:lumMod val="40000"/>
              <a:lumOff val="60000"/>
            </a:schemeClr>
          </a:solidFill>
          <a:ln>
            <a:noFill/>
          </a:ln>
          <a:effectLst>
            <a:reflection stA="0" endPos="49000" dist="635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chemeClr val="tx1"/>
                </a:solidFill>
                <a:latin typeface="Calibri" pitchFamily="34" charset="0"/>
                <a:cs typeface="Calibri" pitchFamily="34" charset="0"/>
              </a:rPr>
              <a:t>Prior Prototypes</a:t>
            </a:r>
          </a:p>
        </p:txBody>
      </p:sp>
      <p:grpSp>
        <p:nvGrpSpPr>
          <p:cNvPr id="42" name="Group 41"/>
          <p:cNvGrpSpPr/>
          <p:nvPr/>
        </p:nvGrpSpPr>
        <p:grpSpPr>
          <a:xfrm>
            <a:off x="152400" y="1752600"/>
            <a:ext cx="3009900" cy="3093076"/>
            <a:chOff x="152400" y="1676400"/>
            <a:chExt cx="3431970" cy="3048000"/>
          </a:xfrm>
          <a:solidFill>
            <a:schemeClr val="bg1"/>
          </a:solidFill>
        </p:grpSpPr>
        <p:sp>
          <p:nvSpPr>
            <p:cNvPr id="13" name="Rectangle 12"/>
            <p:cNvSpPr/>
            <p:nvPr/>
          </p:nvSpPr>
          <p:spPr>
            <a:xfrm>
              <a:off x="152400" y="1676400"/>
              <a:ext cx="3200399" cy="304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14" name="Group 76"/>
            <p:cNvGrpSpPr/>
            <p:nvPr/>
          </p:nvGrpSpPr>
          <p:grpSpPr>
            <a:xfrm>
              <a:off x="279862" y="1752599"/>
              <a:ext cx="2920538" cy="2828925"/>
              <a:chOff x="-609600" y="3733800"/>
              <a:chExt cx="3657600" cy="3048000"/>
            </a:xfrm>
            <a:grpFill/>
          </p:grpSpPr>
          <p:cxnSp>
            <p:nvCxnSpPr>
              <p:cNvPr id="19" name="Straight Connector 18"/>
              <p:cNvCxnSpPr/>
              <p:nvPr/>
            </p:nvCxnSpPr>
            <p:spPr>
              <a:xfrm>
                <a:off x="-381000" y="5105400"/>
                <a:ext cx="0" cy="1447800"/>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2400" y="4953000"/>
                <a:ext cx="0" cy="1447800"/>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200" y="5105400"/>
                <a:ext cx="0" cy="1447800"/>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 y="4953000"/>
                <a:ext cx="0" cy="1447800"/>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400" y="5105400"/>
                <a:ext cx="0" cy="1447800"/>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62000" y="4953000"/>
                <a:ext cx="0" cy="1447800"/>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90600" y="5105400"/>
                <a:ext cx="0" cy="1447800"/>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81000" y="6553200"/>
                <a:ext cx="2743200" cy="0"/>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19200" y="4191000"/>
                <a:ext cx="0" cy="2209800"/>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47800" y="4343400"/>
                <a:ext cx="0" cy="2212848"/>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676400" y="4191000"/>
                <a:ext cx="0" cy="2212848"/>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905000" y="4343400"/>
                <a:ext cx="0" cy="2212848"/>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33600" y="4191000"/>
                <a:ext cx="0" cy="2212848"/>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62200" y="4343400"/>
                <a:ext cx="0" cy="2212848"/>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09600" y="4953000"/>
                <a:ext cx="1600200" cy="0"/>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990600" y="4191000"/>
                <a:ext cx="0" cy="762000"/>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90600" y="3733800"/>
                <a:ext cx="0" cy="762000"/>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09600" y="4953000"/>
                <a:ext cx="0" cy="1828800"/>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09600" y="6781800"/>
                <a:ext cx="3657600" cy="0"/>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43000" y="3733800"/>
                <a:ext cx="0" cy="457200"/>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43000" y="4191000"/>
                <a:ext cx="1447800" cy="0"/>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590800" y="4191000"/>
                <a:ext cx="0" cy="2438400"/>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590800" y="6629400"/>
                <a:ext cx="457200" cy="0"/>
              </a:xfrm>
              <a:prstGeom prst="line">
                <a:avLst/>
              </a:prstGeom>
              <a:grpFill/>
              <a:ln w="28575">
                <a:solidFill>
                  <a:srgbClr val="000000"/>
                </a:solidFill>
              </a:ln>
            </p:spPr>
            <p:style>
              <a:lnRef idx="1">
                <a:schemeClr val="accent1"/>
              </a:lnRef>
              <a:fillRef idx="0">
                <a:schemeClr val="accent1"/>
              </a:fillRef>
              <a:effectRef idx="0">
                <a:schemeClr val="accent1"/>
              </a:effectRef>
              <a:fontRef idx="minor">
                <a:schemeClr val="tx1"/>
              </a:fontRef>
            </p:style>
          </p:cxnSp>
        </p:grpSp>
        <p:cxnSp>
          <p:nvCxnSpPr>
            <p:cNvPr id="15" name="Straight Arrow Connector 14"/>
            <p:cNvCxnSpPr/>
            <p:nvPr/>
          </p:nvCxnSpPr>
          <p:spPr>
            <a:xfrm>
              <a:off x="1600200" y="1687850"/>
              <a:ext cx="0" cy="293350"/>
            </a:xfrm>
            <a:prstGeom prst="straightConnector1">
              <a:avLst/>
            </a:prstGeom>
            <a:grpFill/>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048000" y="4510088"/>
              <a:ext cx="260022" cy="0"/>
            </a:xfrm>
            <a:prstGeom prst="straightConnector1">
              <a:avLst/>
            </a:prstGeom>
            <a:grpFill/>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624355" y="1692659"/>
              <a:ext cx="737845" cy="303292"/>
            </a:xfrm>
            <a:prstGeom prst="rect">
              <a:avLst/>
            </a:prstGeom>
            <a:noFill/>
          </p:spPr>
          <p:txBody>
            <a:bodyPr>
              <a:spAutoFit/>
            </a:bodyPr>
            <a:lstStyle/>
            <a:p>
              <a:pPr>
                <a:defRPr/>
              </a:pPr>
              <a:r>
                <a:rPr lang="en-US" sz="1400" b="1" dirty="0">
                  <a:solidFill>
                    <a:srgbClr val="C00000"/>
                  </a:solidFill>
                  <a:latin typeface="Calibri" pitchFamily="34" charset="0"/>
                  <a:ea typeface="ＭＳ Ｐゴシック" pitchFamily="-123" charset="-128"/>
                  <a:cs typeface="Calibri" pitchFamily="34" charset="0"/>
                </a:rPr>
                <a:t>Inlet</a:t>
              </a:r>
            </a:p>
          </p:txBody>
        </p:sp>
        <p:sp>
          <p:nvSpPr>
            <p:cNvPr id="18" name="TextBox 17"/>
            <p:cNvSpPr txBox="1"/>
            <p:nvPr/>
          </p:nvSpPr>
          <p:spPr>
            <a:xfrm>
              <a:off x="2767355" y="4150109"/>
              <a:ext cx="817015" cy="303292"/>
            </a:xfrm>
            <a:prstGeom prst="rect">
              <a:avLst/>
            </a:prstGeom>
            <a:noFill/>
          </p:spPr>
          <p:txBody>
            <a:bodyPr>
              <a:spAutoFit/>
            </a:bodyPr>
            <a:lstStyle/>
            <a:p>
              <a:pPr>
                <a:defRPr/>
              </a:pPr>
              <a:r>
                <a:rPr lang="en-US" sz="1400" b="1" dirty="0">
                  <a:solidFill>
                    <a:srgbClr val="C00000"/>
                  </a:solidFill>
                  <a:latin typeface="Calibri" pitchFamily="34" charset="0"/>
                  <a:ea typeface="ＭＳ Ｐゴシック" pitchFamily="-123" charset="-128"/>
                  <a:cs typeface="Calibri" pitchFamily="34" charset="0"/>
                </a:rPr>
                <a:t>Outlet</a:t>
              </a:r>
            </a:p>
          </p:txBody>
        </p:sp>
      </p:grpSp>
      <p:sp>
        <p:nvSpPr>
          <p:cNvPr id="2" name="TextBox 1"/>
          <p:cNvSpPr txBox="1"/>
          <p:nvPr/>
        </p:nvSpPr>
        <p:spPr>
          <a:xfrm>
            <a:off x="3162300" y="4867275"/>
            <a:ext cx="2093913" cy="915988"/>
          </a:xfrm>
          <a:prstGeom prst="rect">
            <a:avLst/>
          </a:prstGeom>
          <a:noFill/>
        </p:spPr>
        <p:txBody>
          <a:bodyPr wrap="none">
            <a:spAutoFit/>
          </a:bodyPr>
          <a:lstStyle/>
          <a:p>
            <a:pPr>
              <a:defRPr/>
            </a:pPr>
            <a:r>
              <a:rPr lang="en-US" sz="1800" dirty="0">
                <a:latin typeface="Calibri" pitchFamily="34" charset="0"/>
                <a:ea typeface="ＭＳ Ｐゴシック" pitchFamily="-123" charset="-128"/>
                <a:cs typeface="Calibri" pitchFamily="34" charset="0"/>
              </a:rPr>
              <a:t>Heat Sealed</a:t>
            </a:r>
          </a:p>
          <a:p>
            <a:pPr marL="285750" indent="-285750">
              <a:buFont typeface="Arial" pitchFamily="34" charset="0"/>
              <a:buChar char="•"/>
              <a:defRPr/>
            </a:pPr>
            <a:r>
              <a:rPr lang="en-US" sz="1800" dirty="0">
                <a:latin typeface="Calibri" pitchFamily="34" charset="0"/>
                <a:ea typeface="ＭＳ Ｐゴシック" pitchFamily="-123" charset="-128"/>
                <a:cs typeface="Calibri" pitchFamily="34" charset="0"/>
              </a:rPr>
              <a:t>Leakage</a:t>
            </a:r>
          </a:p>
          <a:p>
            <a:pPr marL="285750" indent="-285750">
              <a:buFont typeface="Arial" pitchFamily="34" charset="0"/>
              <a:buChar char="•"/>
              <a:defRPr/>
            </a:pPr>
            <a:r>
              <a:rPr lang="en-US" sz="1800" dirty="0">
                <a:latin typeface="Calibri" pitchFamily="34" charset="0"/>
                <a:ea typeface="ＭＳ Ｐゴシック" pitchFamily="-123" charset="-128"/>
                <a:cs typeface="Calibri" pitchFamily="34" charset="0"/>
              </a:rPr>
              <a:t>Inconsistent sealing</a:t>
            </a:r>
          </a:p>
        </p:txBody>
      </p:sp>
      <p:sp>
        <p:nvSpPr>
          <p:cNvPr id="43" name="TextBox 42"/>
          <p:cNvSpPr txBox="1"/>
          <p:nvPr/>
        </p:nvSpPr>
        <p:spPr>
          <a:xfrm>
            <a:off x="6216650" y="4867275"/>
            <a:ext cx="1681163" cy="915988"/>
          </a:xfrm>
          <a:prstGeom prst="rect">
            <a:avLst/>
          </a:prstGeom>
          <a:noFill/>
        </p:spPr>
        <p:txBody>
          <a:bodyPr wrap="none">
            <a:spAutoFit/>
          </a:bodyPr>
          <a:lstStyle/>
          <a:p>
            <a:pPr>
              <a:defRPr/>
            </a:pPr>
            <a:r>
              <a:rPr lang="en-US" sz="1800" dirty="0">
                <a:latin typeface="Calibri" pitchFamily="34" charset="0"/>
                <a:ea typeface="ＭＳ Ｐゴシック" pitchFamily="-123" charset="-128"/>
                <a:cs typeface="Calibri" pitchFamily="34" charset="0"/>
              </a:rPr>
              <a:t>Hot Glue Sealed</a:t>
            </a:r>
          </a:p>
          <a:p>
            <a:pPr marL="285750" indent="-285750">
              <a:buFont typeface="Arial" pitchFamily="34" charset="0"/>
              <a:buChar char="•"/>
              <a:defRPr/>
            </a:pPr>
            <a:r>
              <a:rPr lang="en-US" sz="1800" dirty="0">
                <a:latin typeface="Calibri" pitchFamily="34" charset="0"/>
                <a:ea typeface="ＭＳ Ｐゴシック" pitchFamily="-123" charset="-128"/>
                <a:cs typeface="Calibri" pitchFamily="34" charset="0"/>
              </a:rPr>
              <a:t>Leakage</a:t>
            </a:r>
          </a:p>
          <a:p>
            <a:pPr marL="285750" indent="-285750">
              <a:buFont typeface="Arial" pitchFamily="34" charset="0"/>
              <a:buChar char="•"/>
              <a:defRPr/>
            </a:pPr>
            <a:r>
              <a:rPr lang="en-US" sz="1800" dirty="0">
                <a:latin typeface="Calibri" pitchFamily="34" charset="0"/>
                <a:ea typeface="ＭＳ Ｐゴシック" pitchFamily="-123" charset="-128"/>
                <a:cs typeface="Calibri" pitchFamily="34" charset="0"/>
              </a:rPr>
              <a:t>Channels failed</a:t>
            </a:r>
          </a:p>
        </p:txBody>
      </p:sp>
      <p:pic>
        <p:nvPicPr>
          <p:cNvPr id="44" name="Picture 43"/>
          <p:cNvPicPr>
            <a:picLocks noChangeAspect="1"/>
          </p:cNvPicPr>
          <p:nvPr/>
        </p:nvPicPr>
        <p:blipFill>
          <a:blip r:embed="rId3"/>
          <a:srcRect/>
          <a:stretch>
            <a:fillRect/>
          </a:stretch>
        </p:blipFill>
        <p:spPr bwMode="auto">
          <a:xfrm rot="5400000">
            <a:off x="5883275" y="1924050"/>
            <a:ext cx="3260725" cy="2593975"/>
          </a:xfrm>
          <a:prstGeom prst="rect">
            <a:avLst/>
          </a:prstGeom>
          <a:noFill/>
          <a:ln w="9525">
            <a:noFill/>
            <a:miter lim="800000"/>
            <a:headEnd/>
            <a:tailEnd/>
          </a:ln>
        </p:spPr>
      </p:pic>
      <p:pic>
        <p:nvPicPr>
          <p:cNvPr id="45" name="Picture 44"/>
          <p:cNvPicPr>
            <a:picLocks noChangeAspect="1"/>
          </p:cNvPicPr>
          <p:nvPr/>
        </p:nvPicPr>
        <p:blipFill>
          <a:blip r:embed="rId4"/>
          <a:srcRect t="11337" b="3381"/>
          <a:stretch>
            <a:fillRect/>
          </a:stretch>
        </p:blipFill>
        <p:spPr bwMode="auto">
          <a:xfrm>
            <a:off x="3162300" y="1597025"/>
            <a:ext cx="2857500" cy="3248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90600"/>
          </a:xfrm>
          <a:prstGeom prst="rect">
            <a:avLst/>
          </a:prstGeom>
          <a:solidFill>
            <a:schemeClr val="accent5">
              <a:lumMod val="40000"/>
              <a:lumOff val="60000"/>
            </a:schemeClr>
          </a:solidFill>
          <a:ln>
            <a:noFill/>
          </a:ln>
          <a:effectLst>
            <a:reflection stA="0" endPos="49000" dist="635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chemeClr val="tx1"/>
                </a:solidFill>
                <a:latin typeface="Calibri" pitchFamily="34" charset="0"/>
                <a:cs typeface="Calibri" pitchFamily="34" charset="0"/>
              </a:rPr>
              <a:t>Current Prototype</a:t>
            </a:r>
          </a:p>
        </p:txBody>
      </p:sp>
      <p:pic>
        <p:nvPicPr>
          <p:cNvPr id="21506" name="Picture 2"/>
          <p:cNvPicPr>
            <a:picLocks noChangeAspect="1" noChangeArrowheads="1"/>
          </p:cNvPicPr>
          <p:nvPr/>
        </p:nvPicPr>
        <p:blipFill>
          <a:blip r:embed="rId3"/>
          <a:srcRect/>
          <a:stretch>
            <a:fillRect/>
          </a:stretch>
        </p:blipFill>
        <p:spPr bwMode="auto">
          <a:xfrm>
            <a:off x="0" y="5943600"/>
            <a:ext cx="1447800" cy="914400"/>
          </a:xfrm>
          <a:prstGeom prst="rect">
            <a:avLst/>
          </a:prstGeom>
          <a:noFill/>
          <a:ln w="9525">
            <a:noFill/>
            <a:miter lim="800000"/>
            <a:headEnd/>
            <a:tailEnd/>
          </a:ln>
        </p:spPr>
      </p:pic>
      <p:pic>
        <p:nvPicPr>
          <p:cNvPr id="21507" name="Picture 2" descr="D:\Documents\DS\Midterm Presentation\bottom right address.PNG"/>
          <p:cNvPicPr>
            <a:picLocks noChangeAspect="1" noChangeArrowheads="1"/>
          </p:cNvPicPr>
          <p:nvPr/>
        </p:nvPicPr>
        <p:blipFill>
          <a:blip r:embed="rId4"/>
          <a:srcRect/>
          <a:stretch>
            <a:fillRect/>
          </a:stretch>
        </p:blipFill>
        <p:spPr bwMode="auto">
          <a:xfrm>
            <a:off x="5440363" y="5915025"/>
            <a:ext cx="3694112" cy="942975"/>
          </a:xfrm>
          <a:prstGeom prst="rect">
            <a:avLst/>
          </a:prstGeom>
          <a:noFill/>
          <a:ln w="9525">
            <a:noFill/>
            <a:miter lim="800000"/>
            <a:headEnd/>
            <a:tailEnd/>
          </a:ln>
        </p:spPr>
      </p:pic>
      <p:sp>
        <p:nvSpPr>
          <p:cNvPr id="6" name="Rectangle 5"/>
          <p:cNvSpPr/>
          <p:nvPr/>
        </p:nvSpPr>
        <p:spPr>
          <a:xfrm>
            <a:off x="-38100" y="989013"/>
            <a:ext cx="9220200" cy="5868987"/>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latin typeface="Calibri" pitchFamily="34" charset="0"/>
              <a:cs typeface="Calibri" pitchFamily="34" charset="0"/>
            </a:endParaRPr>
          </a:p>
        </p:txBody>
      </p:sp>
      <p:sp>
        <p:nvSpPr>
          <p:cNvPr id="4" name="TextBox 3"/>
          <p:cNvSpPr txBox="1">
            <a:spLocks noChangeArrowheads="1"/>
          </p:cNvSpPr>
          <p:nvPr/>
        </p:nvSpPr>
        <p:spPr bwMode="auto">
          <a:xfrm>
            <a:off x="5386388" y="1365250"/>
            <a:ext cx="3748087" cy="4294188"/>
          </a:xfrm>
          <a:prstGeom prst="rect">
            <a:avLst/>
          </a:prstGeom>
          <a:noFill/>
          <a:ln w="9525">
            <a:noFill/>
            <a:miter lim="800000"/>
            <a:headEnd/>
            <a:tailEnd/>
          </a:ln>
        </p:spPr>
        <p:txBody>
          <a:bodyPr>
            <a:prstTxWarp prst="textNoShape">
              <a:avLst/>
            </a:prstTxWarp>
            <a:spAutoFit/>
          </a:bodyPr>
          <a:lstStyle/>
          <a:p>
            <a:pPr marL="285750" indent="-285750">
              <a:buFont typeface="Wingdings" pitchFamily="84" charset="2"/>
              <a:buChar char="Ø"/>
            </a:pPr>
            <a:r>
              <a:rPr lang="en-US" sz="1700" b="1">
                <a:latin typeface="Calibri" pitchFamily="84" charset="0"/>
                <a:ea typeface="Calibri" pitchFamily="84" charset="0"/>
                <a:cs typeface="Calibri" pitchFamily="84" charset="0"/>
              </a:rPr>
              <a:t>Mat</a:t>
            </a:r>
          </a:p>
          <a:p>
            <a:pPr marL="742950" lvl="1" indent="-285750">
              <a:buFont typeface="Arial" pitchFamily="84" charset="0"/>
              <a:buChar char="•"/>
            </a:pPr>
            <a:r>
              <a:rPr lang="en-US" sz="1700">
                <a:latin typeface="Calibri" pitchFamily="84" charset="0"/>
                <a:ea typeface="Calibri" pitchFamily="84" charset="0"/>
                <a:cs typeface="Calibri" pitchFamily="84" charset="0"/>
              </a:rPr>
              <a:t>12.5 in. x 18 in. </a:t>
            </a:r>
          </a:p>
          <a:p>
            <a:pPr marL="742950" lvl="1" indent="-285750">
              <a:buFont typeface="Arial" pitchFamily="84" charset="0"/>
              <a:buChar char="•"/>
            </a:pPr>
            <a:r>
              <a:rPr lang="en-US" sz="1700">
                <a:latin typeface="Calibri" pitchFamily="84" charset="0"/>
                <a:ea typeface="Calibri" pitchFamily="84" charset="0"/>
                <a:cs typeface="Calibri" pitchFamily="84" charset="0"/>
              </a:rPr>
              <a:t>Silicone rubber tubing</a:t>
            </a:r>
          </a:p>
          <a:p>
            <a:pPr marL="742950" lvl="1" indent="-285750">
              <a:buFont typeface="Arial" pitchFamily="84" charset="0"/>
              <a:buChar char="•"/>
            </a:pPr>
            <a:r>
              <a:rPr lang="en-US" sz="1700">
                <a:latin typeface="Calibri" pitchFamily="84" charset="0"/>
                <a:ea typeface="Calibri" pitchFamily="84" charset="0"/>
                <a:cs typeface="Calibri" pitchFamily="84" charset="0"/>
              </a:rPr>
              <a:t>PVC square pipe</a:t>
            </a:r>
          </a:p>
          <a:p>
            <a:pPr marL="742950" lvl="1" indent="-285750">
              <a:buFont typeface="Arial" pitchFamily="84" charset="0"/>
              <a:buChar char="•"/>
            </a:pPr>
            <a:r>
              <a:rPr lang="en-US" sz="1700">
                <a:latin typeface="Calibri" pitchFamily="84" charset="0"/>
                <a:ea typeface="Calibri" pitchFamily="84" charset="0"/>
                <a:cs typeface="Calibri" pitchFamily="84" charset="0"/>
              </a:rPr>
              <a:t>1.15 L</a:t>
            </a:r>
          </a:p>
          <a:p>
            <a:pPr marL="285750" indent="-285750">
              <a:buFont typeface="Wingdings" pitchFamily="84" charset="2"/>
              <a:buChar char="Ø"/>
            </a:pPr>
            <a:r>
              <a:rPr lang="en-US" sz="1700" b="1">
                <a:latin typeface="Calibri" pitchFamily="84" charset="0"/>
                <a:ea typeface="Calibri" pitchFamily="84" charset="0"/>
                <a:cs typeface="Calibri" pitchFamily="84" charset="0"/>
              </a:rPr>
              <a:t>Bucket</a:t>
            </a:r>
          </a:p>
          <a:p>
            <a:pPr marL="742950" lvl="1" indent="-285750">
              <a:buFont typeface="Arial" pitchFamily="84" charset="0"/>
              <a:buChar char="•"/>
            </a:pPr>
            <a:r>
              <a:rPr lang="en-US" sz="1700">
                <a:latin typeface="Calibri" pitchFamily="84" charset="0"/>
                <a:ea typeface="Calibri" pitchFamily="84" charset="0"/>
                <a:cs typeface="Calibri" pitchFamily="84" charset="0"/>
              </a:rPr>
              <a:t>13.25 L</a:t>
            </a:r>
          </a:p>
          <a:p>
            <a:pPr marL="285750" indent="-285750">
              <a:buFont typeface="Wingdings" pitchFamily="84" charset="2"/>
              <a:buChar char="Ø"/>
            </a:pPr>
            <a:r>
              <a:rPr lang="en-US" sz="1700" b="1">
                <a:latin typeface="Calibri" pitchFamily="84" charset="0"/>
                <a:ea typeface="Calibri" pitchFamily="84" charset="0"/>
                <a:cs typeface="Calibri" pitchFamily="84" charset="0"/>
              </a:rPr>
              <a:t>Pump</a:t>
            </a:r>
          </a:p>
          <a:p>
            <a:pPr marL="742950" lvl="1" indent="-285750">
              <a:buFont typeface="Arial" pitchFamily="84" charset="0"/>
              <a:buChar char="•"/>
            </a:pPr>
            <a:r>
              <a:rPr lang="en-US" sz="1700">
                <a:latin typeface="Calibri" pitchFamily="84" charset="0"/>
                <a:ea typeface="Calibri" pitchFamily="84" charset="0"/>
                <a:cs typeface="Calibri" pitchFamily="84" charset="0"/>
              </a:rPr>
              <a:t>0.21 L/s</a:t>
            </a:r>
          </a:p>
          <a:p>
            <a:pPr marL="285750" indent="-285750">
              <a:buFont typeface="Wingdings" pitchFamily="84" charset="2"/>
              <a:buChar char="Ø"/>
            </a:pPr>
            <a:r>
              <a:rPr lang="en-US" sz="1700" b="1">
                <a:latin typeface="Calibri" pitchFamily="84" charset="0"/>
                <a:ea typeface="Calibri" pitchFamily="84" charset="0"/>
                <a:cs typeface="Calibri" pitchFamily="84" charset="0"/>
              </a:rPr>
              <a:t>Heating Unit</a:t>
            </a:r>
          </a:p>
          <a:p>
            <a:pPr marL="742950" lvl="1" indent="-285750">
              <a:buFont typeface="Arial" pitchFamily="84" charset="0"/>
              <a:buChar char="•"/>
            </a:pPr>
            <a:r>
              <a:rPr lang="en-US" sz="1700">
                <a:latin typeface="Calibri" pitchFamily="84" charset="0"/>
                <a:ea typeface="Calibri" pitchFamily="84" charset="0"/>
                <a:cs typeface="Calibri" pitchFamily="84" charset="0"/>
              </a:rPr>
              <a:t>1000 W</a:t>
            </a:r>
          </a:p>
          <a:p>
            <a:pPr marL="285750" indent="-285750">
              <a:buFont typeface="Wingdings" pitchFamily="84" charset="2"/>
              <a:buChar char="Ø"/>
            </a:pPr>
            <a:r>
              <a:rPr lang="en-US" sz="1700" b="1">
                <a:latin typeface="Calibri" pitchFamily="84" charset="0"/>
                <a:ea typeface="Calibri" pitchFamily="84" charset="0"/>
                <a:cs typeface="Calibri" pitchFamily="84" charset="0"/>
              </a:rPr>
              <a:t>Feedback algorithm</a:t>
            </a:r>
          </a:p>
          <a:p>
            <a:pPr marL="742950" lvl="1" indent="-285750">
              <a:buFont typeface="Arial" pitchFamily="84" charset="0"/>
              <a:buChar char="•"/>
            </a:pPr>
            <a:r>
              <a:rPr lang="en-US" sz="1700">
                <a:latin typeface="Calibri" pitchFamily="84" charset="0"/>
                <a:ea typeface="Calibri" pitchFamily="84" charset="0"/>
                <a:cs typeface="Calibri" pitchFamily="84" charset="0"/>
              </a:rPr>
              <a:t>Raise and maintain mat surface to a specific temperature range</a:t>
            </a:r>
          </a:p>
          <a:p>
            <a:pPr marL="742950" lvl="1" indent="-285750">
              <a:buFont typeface="Arial" pitchFamily="84" charset="0"/>
              <a:buChar char="•"/>
            </a:pPr>
            <a:r>
              <a:rPr lang="en-US" sz="1700">
                <a:latin typeface="Calibri" pitchFamily="84" charset="0"/>
                <a:ea typeface="Calibri" pitchFamily="84" charset="0"/>
                <a:cs typeface="Calibri" pitchFamily="84" charset="0"/>
              </a:rPr>
              <a:t>Digital and analog fail-safes</a:t>
            </a:r>
          </a:p>
          <a:p>
            <a:pPr marL="285750" indent="-285750">
              <a:buFont typeface="Wingdings" pitchFamily="84" charset="2"/>
              <a:buChar char="Ø"/>
            </a:pPr>
            <a:endParaRPr lang="en-US" sz="1800">
              <a:latin typeface="Calibri" pitchFamily="84" charset="0"/>
              <a:ea typeface="Calibri" pitchFamily="84" charset="0"/>
              <a:cs typeface="Calibri" pitchFamily="84" charset="0"/>
            </a:endParaRPr>
          </a:p>
        </p:txBody>
      </p:sp>
      <p:grpSp>
        <p:nvGrpSpPr>
          <p:cNvPr id="21510" name="Group 1"/>
          <p:cNvGrpSpPr>
            <a:grpSpLocks/>
          </p:cNvGrpSpPr>
          <p:nvPr/>
        </p:nvGrpSpPr>
        <p:grpSpPr bwMode="auto">
          <a:xfrm>
            <a:off x="-9525" y="1295400"/>
            <a:ext cx="5572125" cy="5241925"/>
            <a:chOff x="76200" y="1295400"/>
            <a:chExt cx="5571765" cy="5242378"/>
          </a:xfrm>
        </p:grpSpPr>
        <p:grpSp>
          <p:nvGrpSpPr>
            <p:cNvPr id="21511" name="Group 154"/>
            <p:cNvGrpSpPr>
              <a:grpSpLocks/>
            </p:cNvGrpSpPr>
            <p:nvPr/>
          </p:nvGrpSpPr>
          <p:grpSpPr bwMode="auto">
            <a:xfrm>
              <a:off x="76200" y="1295400"/>
              <a:ext cx="5571765" cy="5242378"/>
              <a:chOff x="31788" y="1067535"/>
              <a:chExt cx="6306788" cy="5933948"/>
            </a:xfrm>
          </p:grpSpPr>
          <p:grpSp>
            <p:nvGrpSpPr>
              <p:cNvPr id="21514" name="Group 155"/>
              <p:cNvGrpSpPr>
                <a:grpSpLocks/>
              </p:cNvGrpSpPr>
              <p:nvPr/>
            </p:nvGrpSpPr>
            <p:grpSpPr bwMode="auto">
              <a:xfrm>
                <a:off x="31788" y="1067535"/>
                <a:ext cx="5236844" cy="4715277"/>
                <a:chOff x="4725542" y="1052891"/>
                <a:chExt cx="5236844" cy="4715277"/>
              </a:xfrm>
            </p:grpSpPr>
            <p:grpSp>
              <p:nvGrpSpPr>
                <p:cNvPr id="21550" name="Group 177"/>
                <p:cNvGrpSpPr>
                  <a:grpSpLocks/>
                </p:cNvGrpSpPr>
                <p:nvPr/>
              </p:nvGrpSpPr>
              <p:grpSpPr bwMode="auto">
                <a:xfrm>
                  <a:off x="4908021" y="1160826"/>
                  <a:ext cx="1345867" cy="4607342"/>
                  <a:chOff x="259367" y="918669"/>
                  <a:chExt cx="1216289" cy="4152036"/>
                </a:xfrm>
              </p:grpSpPr>
              <p:sp>
                <p:nvSpPr>
                  <p:cNvPr id="210" name="Round Same Side Corner Rectangle 209"/>
                  <p:cNvSpPr/>
                  <p:nvPr/>
                </p:nvSpPr>
                <p:spPr>
                  <a:xfrm flipH="1" flipV="1">
                    <a:off x="314653" y="3887700"/>
                    <a:ext cx="1105717" cy="1183005"/>
                  </a:xfrm>
                  <a:prstGeom prst="round2SameRect">
                    <a:avLst/>
                  </a:prstGeom>
                  <a:solidFill>
                    <a:srgbClr val="9BCBF7"/>
                  </a:solidFill>
                  <a:ln>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11" name="Flowchart: Delay 210"/>
                  <p:cNvSpPr/>
                  <p:nvPr/>
                </p:nvSpPr>
                <p:spPr>
                  <a:xfrm rot="16200000" flipH="1">
                    <a:off x="948707" y="4326073"/>
                    <a:ext cx="371156" cy="131424"/>
                  </a:xfrm>
                  <a:prstGeom prst="flowChartDelay">
                    <a:avLst/>
                  </a:prstGeom>
                  <a:noFill/>
                  <a:ln w="38100">
                    <a:solidFill>
                      <a:schemeClr val="tx1"/>
                    </a:solidFill>
                  </a:ln>
                  <a:effectLst>
                    <a:glow rad="101600">
                      <a:schemeClr val="accent1">
                        <a:lumMod val="60000"/>
                        <a:lumOff val="40000"/>
                        <a:alpha val="6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ln w="38100">
                        <a:solidFill>
                          <a:schemeClr val="tx1"/>
                        </a:solidFill>
                      </a:ln>
                    </a:endParaRPr>
                  </a:p>
                </p:txBody>
              </p:sp>
              <p:sp>
                <p:nvSpPr>
                  <p:cNvPr id="212" name="Round Same Side Corner Rectangle 211"/>
                  <p:cNvSpPr/>
                  <p:nvPr/>
                </p:nvSpPr>
                <p:spPr>
                  <a:xfrm flipH="1">
                    <a:off x="424092" y="4740557"/>
                    <a:ext cx="332881" cy="296367"/>
                  </a:xfrm>
                  <a:prstGeom prst="round2SameRect">
                    <a:avLst/>
                  </a:prstGeom>
                  <a:solidFill>
                    <a:schemeClr val="tx1">
                      <a:lumMod val="50000"/>
                      <a:lumOff val="5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13" name="Rectangle 212"/>
                  <p:cNvSpPr/>
                  <p:nvPr/>
                </p:nvSpPr>
                <p:spPr>
                  <a:xfrm flipH="1">
                    <a:off x="959950" y="4144586"/>
                    <a:ext cx="350743" cy="89072"/>
                  </a:xfrm>
                  <a:prstGeom prst="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14" name="Rectangle 213"/>
                  <p:cNvSpPr/>
                  <p:nvPr/>
                </p:nvSpPr>
                <p:spPr>
                  <a:xfrm flipH="1">
                    <a:off x="1015159" y="3891946"/>
                    <a:ext cx="240324" cy="252640"/>
                  </a:xfrm>
                  <a:prstGeom prst="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215" name="Curved Connector 214"/>
                  <p:cNvCxnSpPr>
                    <a:stCxn id="0" idx="1"/>
                  </p:cNvCxnSpPr>
                  <p:nvPr/>
                </p:nvCxnSpPr>
                <p:spPr>
                  <a:xfrm rot="10800000" flipV="1">
                    <a:off x="480925" y="918569"/>
                    <a:ext cx="600810" cy="4100540"/>
                  </a:xfrm>
                  <a:prstGeom prst="curvedConnector2">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6" name="Freeform 215"/>
                  <p:cNvSpPr/>
                  <p:nvPr/>
                </p:nvSpPr>
                <p:spPr>
                  <a:xfrm>
                    <a:off x="589720" y="2967220"/>
                    <a:ext cx="479024" cy="1425148"/>
                  </a:xfrm>
                  <a:custGeom>
                    <a:avLst/>
                    <a:gdLst>
                      <a:gd name="connsiteX0" fmla="*/ 605092 w 605092"/>
                      <a:gd name="connsiteY0" fmla="*/ 8364 h 1238338"/>
                      <a:gd name="connsiteX1" fmla="*/ 201331 w 605092"/>
                      <a:gd name="connsiteY1" fmla="*/ 91492 h 1238338"/>
                      <a:gd name="connsiteX2" fmla="*/ 11326 w 605092"/>
                      <a:gd name="connsiteY2" fmla="*/ 661507 h 1238338"/>
                      <a:gd name="connsiteX3" fmla="*/ 23202 w 605092"/>
                      <a:gd name="connsiteY3" fmla="*/ 1184021 h 1238338"/>
                      <a:gd name="connsiteX4" fmla="*/ 35077 w 605092"/>
                      <a:gd name="connsiteY4" fmla="*/ 1195897 h 1238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092" h="1238338">
                        <a:moveTo>
                          <a:pt x="605092" y="8364"/>
                        </a:moveTo>
                        <a:cubicBezTo>
                          <a:pt x="452692" y="-4501"/>
                          <a:pt x="300292" y="-17365"/>
                          <a:pt x="201331" y="91492"/>
                        </a:cubicBezTo>
                        <a:cubicBezTo>
                          <a:pt x="102370" y="200349"/>
                          <a:pt x="41014" y="479419"/>
                          <a:pt x="11326" y="661507"/>
                        </a:cubicBezTo>
                        <a:cubicBezTo>
                          <a:pt x="-18362" y="843595"/>
                          <a:pt x="19243" y="1094956"/>
                          <a:pt x="23202" y="1184021"/>
                        </a:cubicBezTo>
                        <a:cubicBezTo>
                          <a:pt x="27160" y="1273086"/>
                          <a:pt x="31118" y="1234491"/>
                          <a:pt x="35077" y="1195897"/>
                        </a:cubicBezTo>
                      </a:path>
                    </a:pathLst>
                  </a:cu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800"/>
                  </a:p>
                </p:txBody>
              </p:sp>
              <p:sp>
                <p:nvSpPr>
                  <p:cNvPr id="217" name="Rounded Rectangle 216"/>
                  <p:cNvSpPr/>
                  <p:nvPr/>
                </p:nvSpPr>
                <p:spPr>
                  <a:xfrm flipH="1">
                    <a:off x="259367" y="3790673"/>
                    <a:ext cx="1216289" cy="97027"/>
                  </a:xfrm>
                  <a:prstGeom prst="roundRect">
                    <a:avLst/>
                  </a:prstGeom>
                  <a:solidFill>
                    <a:schemeClr val="bg2">
                      <a:lumMod val="95000"/>
                    </a:schemeClr>
                  </a:solidFill>
                  <a:ln>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179" name="Group 178"/>
                <p:cNvGrpSpPr/>
                <p:nvPr/>
              </p:nvGrpSpPr>
              <p:grpSpPr>
                <a:xfrm>
                  <a:off x="6050996" y="1194183"/>
                  <a:ext cx="2014598" cy="2239546"/>
                  <a:chOff x="-1666407" y="1037935"/>
                  <a:chExt cx="1053831" cy="1340547"/>
                </a:xfrm>
                <a:solidFill>
                  <a:srgbClr val="9BCBF7"/>
                </a:solidFill>
              </p:grpSpPr>
              <p:grpSp>
                <p:nvGrpSpPr>
                  <p:cNvPr id="192" name="Group 191"/>
                  <p:cNvGrpSpPr/>
                  <p:nvPr/>
                </p:nvGrpSpPr>
                <p:grpSpPr>
                  <a:xfrm>
                    <a:off x="-1666407" y="1037935"/>
                    <a:ext cx="333751" cy="1325746"/>
                    <a:chOff x="-1666407" y="1037935"/>
                    <a:chExt cx="333751" cy="1325746"/>
                  </a:xfrm>
                  <a:grpFill/>
                </p:grpSpPr>
                <p:sp>
                  <p:nvSpPr>
                    <p:cNvPr id="205" name="Rounded Rectangle 204"/>
                    <p:cNvSpPr/>
                    <p:nvPr/>
                  </p:nvSpPr>
                  <p:spPr>
                    <a:xfrm>
                      <a:off x="-1666407" y="1052736"/>
                      <a:ext cx="45719" cy="1310945"/>
                    </a:xfrm>
                    <a:prstGeom prst="roundRect">
                      <a:avLst/>
                    </a:prstGeom>
                    <a:grpFill/>
                    <a:ln w="12700">
                      <a:solidFill>
                        <a:schemeClr val="accent5"/>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06" name="Rounded Rectangle 205"/>
                    <p:cNvSpPr/>
                    <p:nvPr/>
                  </p:nvSpPr>
                  <p:spPr>
                    <a:xfrm>
                      <a:off x="-1594399" y="1052736"/>
                      <a:ext cx="45719" cy="1310945"/>
                    </a:xfrm>
                    <a:prstGeom prst="roundRect">
                      <a:avLst/>
                    </a:prstGeom>
                    <a:grpFill/>
                    <a:ln w="12700">
                      <a:solidFill>
                        <a:schemeClr val="accent5"/>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07" name="Rounded Rectangle 206"/>
                    <p:cNvSpPr/>
                    <p:nvPr/>
                  </p:nvSpPr>
                  <p:spPr>
                    <a:xfrm>
                      <a:off x="-1522391" y="1052736"/>
                      <a:ext cx="45719" cy="1310945"/>
                    </a:xfrm>
                    <a:prstGeom prst="roundRect">
                      <a:avLst/>
                    </a:prstGeom>
                    <a:grpFill/>
                    <a:ln w="12700">
                      <a:solidFill>
                        <a:schemeClr val="accent5"/>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08" name="Rounded Rectangle 207"/>
                    <p:cNvSpPr/>
                    <p:nvPr/>
                  </p:nvSpPr>
                  <p:spPr>
                    <a:xfrm>
                      <a:off x="-1450383" y="1052736"/>
                      <a:ext cx="45719" cy="1310945"/>
                    </a:xfrm>
                    <a:prstGeom prst="roundRect">
                      <a:avLst/>
                    </a:prstGeom>
                    <a:grpFill/>
                    <a:ln w="12700">
                      <a:solidFill>
                        <a:schemeClr val="accent5"/>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09" name="Rounded Rectangle 208"/>
                    <p:cNvSpPr/>
                    <p:nvPr/>
                  </p:nvSpPr>
                  <p:spPr>
                    <a:xfrm>
                      <a:off x="-1378375" y="1037935"/>
                      <a:ext cx="45719" cy="1310945"/>
                    </a:xfrm>
                    <a:prstGeom prst="roundRect">
                      <a:avLst/>
                    </a:prstGeom>
                    <a:grpFill/>
                    <a:ln w="12700">
                      <a:solidFill>
                        <a:schemeClr val="accent5"/>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193" name="Group 192"/>
                  <p:cNvGrpSpPr/>
                  <p:nvPr/>
                </p:nvGrpSpPr>
                <p:grpSpPr>
                  <a:xfrm>
                    <a:off x="-1306367" y="1052736"/>
                    <a:ext cx="333751" cy="1325746"/>
                    <a:chOff x="-1666407" y="1037935"/>
                    <a:chExt cx="333751" cy="1325746"/>
                  </a:xfrm>
                  <a:grpFill/>
                </p:grpSpPr>
                <p:sp>
                  <p:nvSpPr>
                    <p:cNvPr id="200" name="Rounded Rectangle 199"/>
                    <p:cNvSpPr/>
                    <p:nvPr/>
                  </p:nvSpPr>
                  <p:spPr>
                    <a:xfrm>
                      <a:off x="-1666407" y="1052736"/>
                      <a:ext cx="45719" cy="1310945"/>
                    </a:xfrm>
                    <a:prstGeom prst="roundRect">
                      <a:avLst/>
                    </a:prstGeom>
                    <a:grpFill/>
                    <a:ln w="12700">
                      <a:solidFill>
                        <a:schemeClr val="accent5"/>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01" name="Rounded Rectangle 200"/>
                    <p:cNvSpPr/>
                    <p:nvPr/>
                  </p:nvSpPr>
                  <p:spPr>
                    <a:xfrm>
                      <a:off x="-1594399" y="1052736"/>
                      <a:ext cx="45719" cy="1310945"/>
                    </a:xfrm>
                    <a:prstGeom prst="roundRect">
                      <a:avLst/>
                    </a:prstGeom>
                    <a:grpFill/>
                    <a:ln w="12700">
                      <a:solidFill>
                        <a:schemeClr val="accent5"/>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02" name="Rounded Rectangle 201"/>
                    <p:cNvSpPr/>
                    <p:nvPr/>
                  </p:nvSpPr>
                  <p:spPr>
                    <a:xfrm>
                      <a:off x="-1522391" y="1052736"/>
                      <a:ext cx="45719" cy="1310945"/>
                    </a:xfrm>
                    <a:prstGeom prst="roundRect">
                      <a:avLst/>
                    </a:prstGeom>
                    <a:grpFill/>
                    <a:ln w="12700">
                      <a:solidFill>
                        <a:schemeClr val="accent5"/>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03" name="Rounded Rectangle 202"/>
                    <p:cNvSpPr/>
                    <p:nvPr/>
                  </p:nvSpPr>
                  <p:spPr>
                    <a:xfrm>
                      <a:off x="-1450383" y="1052736"/>
                      <a:ext cx="45719" cy="1310945"/>
                    </a:xfrm>
                    <a:prstGeom prst="roundRect">
                      <a:avLst/>
                    </a:prstGeom>
                    <a:grpFill/>
                    <a:ln w="12700">
                      <a:solidFill>
                        <a:schemeClr val="accent5"/>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04" name="Rounded Rectangle 203"/>
                    <p:cNvSpPr/>
                    <p:nvPr/>
                  </p:nvSpPr>
                  <p:spPr>
                    <a:xfrm>
                      <a:off x="-1378375" y="1037935"/>
                      <a:ext cx="45719" cy="1310945"/>
                    </a:xfrm>
                    <a:prstGeom prst="roundRect">
                      <a:avLst/>
                    </a:prstGeom>
                    <a:grpFill/>
                    <a:ln w="12700">
                      <a:solidFill>
                        <a:schemeClr val="accent5"/>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nvGrpSpPr>
                  <p:cNvPr id="194" name="Group 193"/>
                  <p:cNvGrpSpPr/>
                  <p:nvPr/>
                </p:nvGrpSpPr>
                <p:grpSpPr>
                  <a:xfrm>
                    <a:off x="-946327" y="1052736"/>
                    <a:ext cx="333751" cy="1325746"/>
                    <a:chOff x="-1666407" y="1037935"/>
                    <a:chExt cx="333751" cy="1325746"/>
                  </a:xfrm>
                  <a:grpFill/>
                </p:grpSpPr>
                <p:sp>
                  <p:nvSpPr>
                    <p:cNvPr id="195" name="Rounded Rectangle 194"/>
                    <p:cNvSpPr/>
                    <p:nvPr/>
                  </p:nvSpPr>
                  <p:spPr>
                    <a:xfrm>
                      <a:off x="-1666407" y="1052736"/>
                      <a:ext cx="45719" cy="1310945"/>
                    </a:xfrm>
                    <a:prstGeom prst="roundRect">
                      <a:avLst/>
                    </a:prstGeom>
                    <a:grpFill/>
                    <a:ln w="12700">
                      <a:solidFill>
                        <a:schemeClr val="accent5"/>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96" name="Rounded Rectangle 195"/>
                    <p:cNvSpPr/>
                    <p:nvPr/>
                  </p:nvSpPr>
                  <p:spPr>
                    <a:xfrm>
                      <a:off x="-1594399" y="1052736"/>
                      <a:ext cx="45719" cy="1310945"/>
                    </a:xfrm>
                    <a:prstGeom prst="roundRect">
                      <a:avLst/>
                    </a:prstGeom>
                    <a:grpFill/>
                    <a:ln w="12700">
                      <a:solidFill>
                        <a:schemeClr val="accent5"/>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97" name="Rounded Rectangle 196"/>
                    <p:cNvSpPr/>
                    <p:nvPr/>
                  </p:nvSpPr>
                  <p:spPr>
                    <a:xfrm>
                      <a:off x="-1522391" y="1052736"/>
                      <a:ext cx="45719" cy="1310945"/>
                    </a:xfrm>
                    <a:prstGeom prst="roundRect">
                      <a:avLst/>
                    </a:prstGeom>
                    <a:grpFill/>
                    <a:ln w="12700">
                      <a:solidFill>
                        <a:schemeClr val="accent5"/>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98" name="Rounded Rectangle 197"/>
                    <p:cNvSpPr/>
                    <p:nvPr/>
                  </p:nvSpPr>
                  <p:spPr>
                    <a:xfrm>
                      <a:off x="-1450383" y="1052736"/>
                      <a:ext cx="45719" cy="1310945"/>
                    </a:xfrm>
                    <a:prstGeom prst="roundRect">
                      <a:avLst/>
                    </a:prstGeom>
                    <a:grpFill/>
                    <a:ln w="12700">
                      <a:solidFill>
                        <a:schemeClr val="accent5"/>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99" name="Rounded Rectangle 198"/>
                    <p:cNvSpPr/>
                    <p:nvPr/>
                  </p:nvSpPr>
                  <p:spPr>
                    <a:xfrm>
                      <a:off x="-1378375" y="1037935"/>
                      <a:ext cx="45719" cy="1310945"/>
                    </a:xfrm>
                    <a:prstGeom prst="roundRect">
                      <a:avLst/>
                    </a:prstGeom>
                    <a:grpFill/>
                    <a:ln w="12700">
                      <a:solidFill>
                        <a:schemeClr val="accent5"/>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grpSp>
            <p:sp>
              <p:nvSpPr>
                <p:cNvPr id="180" name="Rectangle 179"/>
                <p:cNvSpPr/>
                <p:nvPr/>
              </p:nvSpPr>
              <p:spPr>
                <a:xfrm>
                  <a:off x="5816408" y="1052891"/>
                  <a:ext cx="2483773" cy="215869"/>
                </a:xfrm>
                <a:prstGeom prst="rect">
                  <a:avLst/>
                </a:prstGeom>
                <a:solidFill>
                  <a:schemeClr val="bg1">
                    <a:lumMod val="85000"/>
                  </a:schemeClr>
                </a:solidFill>
                <a:ln>
                  <a:solidFill>
                    <a:schemeClr val="bg1">
                      <a:lumMod val="65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81" name="Rectangle 180"/>
                <p:cNvSpPr/>
                <p:nvPr/>
              </p:nvSpPr>
              <p:spPr>
                <a:xfrm>
                  <a:off x="5816408" y="3392059"/>
                  <a:ext cx="2483773" cy="215869"/>
                </a:xfrm>
                <a:prstGeom prst="rect">
                  <a:avLst/>
                </a:prstGeom>
                <a:solidFill>
                  <a:schemeClr val="bg1">
                    <a:lumMod val="85000"/>
                  </a:schemeClr>
                </a:solidFill>
                <a:ln>
                  <a:solidFill>
                    <a:schemeClr val="bg1">
                      <a:lumMod val="65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1558" name="TextBox 181"/>
                <p:cNvSpPr txBox="1">
                  <a:spLocks noChangeArrowheads="1"/>
                </p:cNvSpPr>
                <p:nvPr/>
              </p:nvSpPr>
              <p:spPr bwMode="auto">
                <a:xfrm>
                  <a:off x="6421868" y="5398836"/>
                  <a:ext cx="998586" cy="348379"/>
                </a:xfrm>
                <a:prstGeom prst="rect">
                  <a:avLst/>
                </a:prstGeom>
                <a:noFill/>
                <a:ln w="9525">
                  <a:noFill/>
                  <a:miter lim="800000"/>
                  <a:headEnd/>
                  <a:tailEnd/>
                </a:ln>
              </p:spPr>
              <p:txBody>
                <a:bodyPr>
                  <a:prstTxWarp prst="textNoShape">
                    <a:avLst/>
                  </a:prstTxWarp>
                  <a:spAutoFit/>
                </a:bodyPr>
                <a:lstStyle/>
                <a:p>
                  <a:r>
                    <a:rPr lang="en-US" sz="1400" b="1">
                      <a:solidFill>
                        <a:srgbClr val="C00000"/>
                      </a:solidFill>
                      <a:latin typeface="Calibri" pitchFamily="84" charset="0"/>
                      <a:ea typeface="Calibri" pitchFamily="84" charset="0"/>
                      <a:cs typeface="Calibri" pitchFamily="84" charset="0"/>
                    </a:rPr>
                    <a:t>Pump</a:t>
                  </a:r>
                </a:p>
              </p:txBody>
            </p:sp>
            <p:sp>
              <p:nvSpPr>
                <p:cNvPr id="21559" name="TextBox 182"/>
                <p:cNvSpPr txBox="1">
                  <a:spLocks noChangeArrowheads="1"/>
                </p:cNvSpPr>
                <p:nvPr/>
              </p:nvSpPr>
              <p:spPr bwMode="auto">
                <a:xfrm>
                  <a:off x="6378723" y="4760056"/>
                  <a:ext cx="998586" cy="348379"/>
                </a:xfrm>
                <a:prstGeom prst="rect">
                  <a:avLst/>
                </a:prstGeom>
                <a:noFill/>
                <a:ln w="9525">
                  <a:noFill/>
                  <a:miter lim="800000"/>
                  <a:headEnd/>
                  <a:tailEnd/>
                </a:ln>
              </p:spPr>
              <p:txBody>
                <a:bodyPr>
                  <a:prstTxWarp prst="textNoShape">
                    <a:avLst/>
                  </a:prstTxWarp>
                  <a:spAutoFit/>
                </a:bodyPr>
                <a:lstStyle/>
                <a:p>
                  <a:r>
                    <a:rPr lang="en-US" sz="1400" b="1">
                      <a:solidFill>
                        <a:srgbClr val="C00000"/>
                      </a:solidFill>
                      <a:latin typeface="Calibri" pitchFamily="84" charset="0"/>
                      <a:ea typeface="Calibri" pitchFamily="84" charset="0"/>
                      <a:cs typeface="Calibri" pitchFamily="84" charset="0"/>
                    </a:rPr>
                    <a:t>Heater</a:t>
                  </a:r>
                </a:p>
              </p:txBody>
            </p:sp>
            <p:sp>
              <p:nvSpPr>
                <p:cNvPr id="21560" name="TextBox 183"/>
                <p:cNvSpPr txBox="1">
                  <a:spLocks noChangeArrowheads="1"/>
                </p:cNvSpPr>
                <p:nvPr/>
              </p:nvSpPr>
              <p:spPr bwMode="auto">
                <a:xfrm>
                  <a:off x="5314840" y="2622268"/>
                  <a:ext cx="998586" cy="592243"/>
                </a:xfrm>
                <a:prstGeom prst="rect">
                  <a:avLst/>
                </a:prstGeom>
                <a:noFill/>
                <a:ln w="9525">
                  <a:noFill/>
                  <a:miter lim="800000"/>
                  <a:headEnd/>
                  <a:tailEnd/>
                </a:ln>
              </p:spPr>
              <p:txBody>
                <a:bodyPr>
                  <a:prstTxWarp prst="textNoShape">
                    <a:avLst/>
                  </a:prstTxWarp>
                  <a:spAutoFit/>
                </a:bodyPr>
                <a:lstStyle/>
                <a:p>
                  <a:r>
                    <a:rPr lang="en-US" sz="1400" b="1">
                      <a:solidFill>
                        <a:srgbClr val="C00000"/>
                      </a:solidFill>
                      <a:latin typeface="Calibri" pitchFamily="84" charset="0"/>
                      <a:ea typeface="Calibri" pitchFamily="84" charset="0"/>
                      <a:cs typeface="Calibri" pitchFamily="84" charset="0"/>
                    </a:rPr>
                    <a:t>Outlet Tubing</a:t>
                  </a:r>
                </a:p>
              </p:txBody>
            </p:sp>
            <p:sp>
              <p:nvSpPr>
                <p:cNvPr id="21561" name="TextBox 184"/>
                <p:cNvSpPr txBox="1">
                  <a:spLocks noChangeArrowheads="1"/>
                </p:cNvSpPr>
                <p:nvPr/>
              </p:nvSpPr>
              <p:spPr bwMode="auto">
                <a:xfrm>
                  <a:off x="4725542" y="1147416"/>
                  <a:ext cx="998586" cy="592243"/>
                </a:xfrm>
                <a:prstGeom prst="rect">
                  <a:avLst/>
                </a:prstGeom>
                <a:noFill/>
                <a:ln w="9525">
                  <a:noFill/>
                  <a:miter lim="800000"/>
                  <a:headEnd/>
                  <a:tailEnd/>
                </a:ln>
              </p:spPr>
              <p:txBody>
                <a:bodyPr>
                  <a:prstTxWarp prst="textNoShape">
                    <a:avLst/>
                  </a:prstTxWarp>
                  <a:spAutoFit/>
                </a:bodyPr>
                <a:lstStyle/>
                <a:p>
                  <a:r>
                    <a:rPr lang="en-US" sz="1400" b="1">
                      <a:solidFill>
                        <a:srgbClr val="C00000"/>
                      </a:solidFill>
                      <a:latin typeface="Calibri" pitchFamily="84" charset="0"/>
                      <a:ea typeface="Calibri" pitchFamily="84" charset="0"/>
                      <a:cs typeface="Calibri" pitchFamily="84" charset="0"/>
                    </a:rPr>
                    <a:t>Inlet Tubing</a:t>
                  </a:r>
                </a:p>
              </p:txBody>
            </p:sp>
            <p:sp>
              <p:nvSpPr>
                <p:cNvPr id="21562" name="TextBox 185"/>
                <p:cNvSpPr txBox="1">
                  <a:spLocks noChangeArrowheads="1"/>
                </p:cNvSpPr>
                <p:nvPr/>
              </p:nvSpPr>
              <p:spPr bwMode="auto">
                <a:xfrm>
                  <a:off x="9038154" y="1547500"/>
                  <a:ext cx="924232" cy="418054"/>
                </a:xfrm>
                <a:prstGeom prst="rect">
                  <a:avLst/>
                </a:prstGeom>
                <a:solidFill>
                  <a:srgbClr val="000000"/>
                </a:solidFill>
                <a:ln w="9525">
                  <a:noFill/>
                  <a:miter lim="800000"/>
                  <a:headEnd/>
                  <a:tailEnd/>
                </a:ln>
              </p:spPr>
              <p:txBody>
                <a:bodyPr>
                  <a:prstTxWarp prst="textNoShape">
                    <a:avLst/>
                  </a:prstTxWarp>
                  <a:spAutoFit/>
                </a:bodyPr>
                <a:lstStyle/>
                <a:p>
                  <a:pPr algn="ctr"/>
                  <a:r>
                    <a:rPr lang="en-US" sz="1800" b="1">
                      <a:solidFill>
                        <a:schemeClr val="bg1"/>
                      </a:solidFill>
                      <a:latin typeface="Calibri" pitchFamily="84" charset="0"/>
                      <a:ea typeface="Calibri" pitchFamily="84" charset="0"/>
                      <a:cs typeface="Calibri" pitchFamily="84" charset="0"/>
                    </a:rPr>
                    <a:t>Mat</a:t>
                  </a:r>
                </a:p>
              </p:txBody>
            </p:sp>
            <p:cxnSp>
              <p:nvCxnSpPr>
                <p:cNvPr id="187" name="Straight Arrow Connector 186"/>
                <p:cNvCxnSpPr/>
                <p:nvPr/>
              </p:nvCxnSpPr>
              <p:spPr>
                <a:xfrm flipH="1">
                  <a:off x="6094708" y="4945359"/>
                  <a:ext cx="274912" cy="0"/>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flipH="1">
                  <a:off x="5548479" y="5583322"/>
                  <a:ext cx="946917" cy="0"/>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a:off x="5009437" y="1778910"/>
                  <a:ext cx="258740" cy="354025"/>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a:off x="5659881" y="3209383"/>
                  <a:ext cx="0" cy="172519"/>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1567" name="TextBox 190"/>
                <p:cNvSpPr txBox="1">
                  <a:spLocks noChangeArrowheads="1"/>
                </p:cNvSpPr>
                <p:nvPr/>
              </p:nvSpPr>
              <p:spPr bwMode="auto">
                <a:xfrm>
                  <a:off x="5401208" y="3895960"/>
                  <a:ext cx="1381772" cy="418054"/>
                </a:xfrm>
                <a:prstGeom prst="rect">
                  <a:avLst/>
                </a:prstGeom>
                <a:solidFill>
                  <a:srgbClr val="000000"/>
                </a:solidFill>
                <a:ln w="9525">
                  <a:noFill/>
                  <a:miter lim="800000"/>
                  <a:headEnd/>
                  <a:tailEnd/>
                </a:ln>
              </p:spPr>
              <p:txBody>
                <a:bodyPr>
                  <a:prstTxWarp prst="textNoShape">
                    <a:avLst/>
                  </a:prstTxWarp>
                  <a:spAutoFit/>
                </a:bodyPr>
                <a:lstStyle/>
                <a:p>
                  <a:pPr algn="ctr"/>
                  <a:r>
                    <a:rPr lang="en-US" sz="1800" b="1">
                      <a:solidFill>
                        <a:schemeClr val="bg1"/>
                      </a:solidFill>
                      <a:latin typeface="Calibri" pitchFamily="84" charset="0"/>
                      <a:ea typeface="Calibri" pitchFamily="84" charset="0"/>
                      <a:cs typeface="Calibri" pitchFamily="84" charset="0"/>
                    </a:rPr>
                    <a:t>Reservoir</a:t>
                  </a:r>
                </a:p>
              </p:txBody>
            </p:sp>
          </p:grpSp>
          <p:grpSp>
            <p:nvGrpSpPr>
              <p:cNvPr id="21515" name="Group 156"/>
              <p:cNvGrpSpPr>
                <a:grpSpLocks/>
              </p:cNvGrpSpPr>
              <p:nvPr/>
            </p:nvGrpSpPr>
            <p:grpSpPr bwMode="auto">
              <a:xfrm>
                <a:off x="2904750" y="3926092"/>
                <a:ext cx="3433826" cy="3075391"/>
                <a:chOff x="4532461" y="2492896"/>
                <a:chExt cx="3433826" cy="3075391"/>
              </a:xfrm>
            </p:grpSpPr>
            <p:sp>
              <p:nvSpPr>
                <p:cNvPr id="21516" name="TextBox 157"/>
                <p:cNvSpPr txBox="1">
                  <a:spLocks noChangeArrowheads="1"/>
                </p:cNvSpPr>
                <p:nvPr/>
              </p:nvSpPr>
              <p:spPr bwMode="auto">
                <a:xfrm>
                  <a:off x="4668549" y="4843174"/>
                  <a:ext cx="746329" cy="348379"/>
                </a:xfrm>
                <a:prstGeom prst="rect">
                  <a:avLst/>
                </a:prstGeom>
                <a:noFill/>
                <a:ln w="9525">
                  <a:noFill/>
                  <a:miter lim="800000"/>
                  <a:headEnd/>
                  <a:tailEnd/>
                </a:ln>
              </p:spPr>
              <p:txBody>
                <a:bodyPr wrap="none">
                  <a:prstTxWarp prst="textNoShape">
                    <a:avLst/>
                  </a:prstTxWarp>
                  <a:spAutoFit/>
                </a:bodyPr>
                <a:lstStyle/>
                <a:p>
                  <a:r>
                    <a:rPr lang="en-US" sz="1400" b="1">
                      <a:solidFill>
                        <a:srgbClr val="C00000"/>
                      </a:solidFill>
                      <a:latin typeface="Calibri" pitchFamily="84" charset="0"/>
                      <a:ea typeface="Calibri" pitchFamily="84" charset="0"/>
                      <a:cs typeface="Calibri" pitchFamily="84" charset="0"/>
                    </a:rPr>
                    <a:t>Power</a:t>
                  </a:r>
                </a:p>
              </p:txBody>
            </p:sp>
            <p:sp>
              <p:nvSpPr>
                <p:cNvPr id="21517" name="TextBox 158"/>
                <p:cNvSpPr txBox="1">
                  <a:spLocks noChangeArrowheads="1"/>
                </p:cNvSpPr>
                <p:nvPr/>
              </p:nvSpPr>
              <p:spPr bwMode="auto">
                <a:xfrm>
                  <a:off x="6971984" y="2705044"/>
                  <a:ext cx="968228" cy="836108"/>
                </a:xfrm>
                <a:prstGeom prst="rect">
                  <a:avLst/>
                </a:prstGeom>
                <a:noFill/>
                <a:ln w="9525">
                  <a:noFill/>
                  <a:miter lim="800000"/>
                  <a:headEnd/>
                  <a:tailEnd/>
                </a:ln>
              </p:spPr>
              <p:txBody>
                <a:bodyPr>
                  <a:prstTxWarp prst="textNoShape">
                    <a:avLst/>
                  </a:prstTxWarp>
                  <a:spAutoFit/>
                </a:bodyPr>
                <a:lstStyle/>
                <a:p>
                  <a:r>
                    <a:rPr lang="en-US" sz="1400" b="1">
                      <a:solidFill>
                        <a:srgbClr val="C00000"/>
                      </a:solidFill>
                      <a:latin typeface="Calibri" pitchFamily="84" charset="0"/>
                      <a:ea typeface="Calibri" pitchFamily="84" charset="0"/>
                      <a:cs typeface="Calibri" pitchFamily="84" charset="0"/>
                    </a:rPr>
                    <a:t>Mat </a:t>
                  </a:r>
                </a:p>
                <a:p>
                  <a:r>
                    <a:rPr lang="en-US" sz="1400" b="1">
                      <a:solidFill>
                        <a:srgbClr val="C00000"/>
                      </a:solidFill>
                      <a:latin typeface="Calibri" pitchFamily="84" charset="0"/>
                      <a:ea typeface="Calibri" pitchFamily="84" charset="0"/>
                      <a:cs typeface="Calibri" pitchFamily="84" charset="0"/>
                    </a:rPr>
                    <a:t>Ready </a:t>
                  </a:r>
                </a:p>
                <a:p>
                  <a:r>
                    <a:rPr lang="en-US" sz="1400" b="1">
                      <a:solidFill>
                        <a:srgbClr val="C00000"/>
                      </a:solidFill>
                      <a:latin typeface="Calibri" pitchFamily="84" charset="0"/>
                      <a:ea typeface="Calibri" pitchFamily="84" charset="0"/>
                      <a:cs typeface="Calibri" pitchFamily="84" charset="0"/>
                    </a:rPr>
                    <a:t>LED</a:t>
                  </a:r>
                </a:p>
              </p:txBody>
            </p:sp>
            <p:sp>
              <p:nvSpPr>
                <p:cNvPr id="21518" name="TextBox 159"/>
                <p:cNvSpPr txBox="1">
                  <a:spLocks noChangeArrowheads="1"/>
                </p:cNvSpPr>
                <p:nvPr/>
              </p:nvSpPr>
              <p:spPr bwMode="auto">
                <a:xfrm>
                  <a:off x="5315800" y="5219908"/>
                  <a:ext cx="1128528" cy="348379"/>
                </a:xfrm>
                <a:prstGeom prst="rect">
                  <a:avLst/>
                </a:prstGeom>
                <a:noFill/>
                <a:ln w="9525">
                  <a:noFill/>
                  <a:miter lim="800000"/>
                  <a:headEnd/>
                  <a:tailEnd/>
                </a:ln>
              </p:spPr>
              <p:txBody>
                <a:bodyPr wrap="none">
                  <a:prstTxWarp prst="textNoShape">
                    <a:avLst/>
                  </a:prstTxWarp>
                  <a:spAutoFit/>
                </a:bodyPr>
                <a:lstStyle/>
                <a:p>
                  <a:r>
                    <a:rPr lang="en-US" sz="1400" b="1">
                      <a:solidFill>
                        <a:srgbClr val="C00000"/>
                      </a:solidFill>
                      <a:latin typeface="Calibri" pitchFamily="84" charset="0"/>
                      <a:ea typeface="Calibri" pitchFamily="84" charset="0"/>
                      <a:cs typeface="Calibri" pitchFamily="84" charset="0"/>
                    </a:rPr>
                    <a:t>Heater LED</a:t>
                  </a:r>
                </a:p>
              </p:txBody>
            </p:sp>
            <p:sp>
              <p:nvSpPr>
                <p:cNvPr id="21519" name="TextBox 160"/>
                <p:cNvSpPr txBox="1">
                  <a:spLocks noChangeArrowheads="1"/>
                </p:cNvSpPr>
                <p:nvPr/>
              </p:nvSpPr>
              <p:spPr bwMode="auto">
                <a:xfrm>
                  <a:off x="6564042" y="4048739"/>
                  <a:ext cx="1402245" cy="592243"/>
                </a:xfrm>
                <a:prstGeom prst="rect">
                  <a:avLst/>
                </a:prstGeom>
                <a:noFill/>
                <a:ln w="9525">
                  <a:noFill/>
                  <a:miter lim="800000"/>
                  <a:headEnd/>
                  <a:tailEnd/>
                </a:ln>
              </p:spPr>
              <p:txBody>
                <a:bodyPr>
                  <a:prstTxWarp prst="textNoShape">
                    <a:avLst/>
                  </a:prstTxWarp>
                  <a:spAutoFit/>
                </a:bodyPr>
                <a:lstStyle/>
                <a:p>
                  <a:r>
                    <a:rPr lang="en-US" sz="1400" b="1">
                      <a:solidFill>
                        <a:srgbClr val="C00000"/>
                      </a:solidFill>
                      <a:latin typeface="Calibri" pitchFamily="84" charset="0"/>
                      <a:ea typeface="Calibri" pitchFamily="84" charset="0"/>
                      <a:cs typeface="Calibri" pitchFamily="84" charset="0"/>
                    </a:rPr>
                    <a:t>Infant Over Heating LED</a:t>
                  </a:r>
                </a:p>
              </p:txBody>
            </p:sp>
            <p:grpSp>
              <p:nvGrpSpPr>
                <p:cNvPr id="21520" name="Group 161"/>
                <p:cNvGrpSpPr>
                  <a:grpSpLocks/>
                </p:cNvGrpSpPr>
                <p:nvPr/>
              </p:nvGrpSpPr>
              <p:grpSpPr bwMode="auto">
                <a:xfrm>
                  <a:off x="4532461" y="3171357"/>
                  <a:ext cx="2043417" cy="1589740"/>
                  <a:chOff x="3195904" y="3564803"/>
                  <a:chExt cx="2350700" cy="1828800"/>
                </a:xfrm>
              </p:grpSpPr>
              <p:grpSp>
                <p:nvGrpSpPr>
                  <p:cNvPr id="21528" name="Group 169"/>
                  <p:cNvGrpSpPr>
                    <a:grpSpLocks/>
                  </p:cNvGrpSpPr>
                  <p:nvPr/>
                </p:nvGrpSpPr>
                <p:grpSpPr bwMode="auto">
                  <a:xfrm>
                    <a:off x="3195904" y="3564803"/>
                    <a:ext cx="2350700" cy="1828800"/>
                    <a:chOff x="5244902" y="1380786"/>
                    <a:chExt cx="2350700" cy="1828800"/>
                  </a:xfrm>
                </p:grpSpPr>
                <p:sp>
                  <p:nvSpPr>
                    <p:cNvPr id="173" name="Rounded Rectangle 172"/>
                    <p:cNvSpPr/>
                    <p:nvPr/>
                  </p:nvSpPr>
                  <p:spPr>
                    <a:xfrm>
                      <a:off x="5244902" y="1380786"/>
                      <a:ext cx="2350700" cy="1828800"/>
                    </a:xfrm>
                    <a:prstGeom prst="roundRect">
                      <a:avLst/>
                    </a:prstGeom>
                    <a:solidFill>
                      <a:schemeClr val="bg1">
                        <a:lumMod val="65000"/>
                      </a:schemeClr>
                    </a:solidFill>
                    <a:ln>
                      <a:solidFill>
                        <a:schemeClr val="tx1">
                          <a:lumMod val="50000"/>
                          <a:lumOff val="50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 </a:t>
                      </a:r>
                    </a:p>
                  </p:txBody>
                </p:sp>
                <p:sp>
                  <p:nvSpPr>
                    <p:cNvPr id="174" name="Rounded Rectangle 173"/>
                    <p:cNvSpPr/>
                    <p:nvPr/>
                  </p:nvSpPr>
                  <p:spPr>
                    <a:xfrm>
                      <a:off x="5523329" y="1861987"/>
                      <a:ext cx="735037" cy="640080"/>
                    </a:xfrm>
                    <a:prstGeom prst="roundRect">
                      <a:avLst/>
                    </a:prstGeom>
                    <a:solidFill>
                      <a:schemeClr val="bg1">
                        <a:lumMod val="85000"/>
                      </a:schemeClr>
                    </a:solidFill>
                    <a:ln>
                      <a:solidFill>
                        <a:schemeClr val="bg1">
                          <a:lumMod val="5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00" b="1" dirty="0">
                          <a:solidFill>
                            <a:schemeClr val="tx1">
                              <a:lumMod val="95000"/>
                              <a:lumOff val="5000"/>
                            </a:schemeClr>
                          </a:solidFill>
                          <a:latin typeface="Calibri" pitchFamily="34" charset="0"/>
                          <a:cs typeface="Calibri" pitchFamily="34" charset="0"/>
                        </a:rPr>
                        <a:t>Mat °C</a:t>
                      </a:r>
                    </a:p>
                  </p:txBody>
                </p:sp>
                <p:sp>
                  <p:nvSpPr>
                    <p:cNvPr id="175" name="Rounded Rectangle 174"/>
                    <p:cNvSpPr/>
                    <p:nvPr/>
                  </p:nvSpPr>
                  <p:spPr>
                    <a:xfrm>
                      <a:off x="6351779" y="1861988"/>
                      <a:ext cx="1017323" cy="640080"/>
                    </a:xfrm>
                    <a:prstGeom prst="roundRect">
                      <a:avLst/>
                    </a:prstGeom>
                    <a:solidFill>
                      <a:schemeClr val="bg1">
                        <a:lumMod val="85000"/>
                      </a:schemeClr>
                    </a:solidFill>
                    <a:ln>
                      <a:solidFill>
                        <a:schemeClr val="bg1">
                          <a:lumMod val="50000"/>
                        </a:schemeClr>
                      </a:solid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00" b="1" dirty="0">
                          <a:solidFill>
                            <a:schemeClr val="tx1">
                              <a:lumMod val="95000"/>
                              <a:lumOff val="5000"/>
                            </a:schemeClr>
                          </a:solidFill>
                          <a:latin typeface="Calibri" pitchFamily="34" charset="0"/>
                          <a:cs typeface="Calibri" pitchFamily="34" charset="0"/>
                        </a:rPr>
                        <a:t>Infant °C</a:t>
                      </a:r>
                    </a:p>
                  </p:txBody>
                </p:sp>
                <p:sp>
                  <p:nvSpPr>
                    <p:cNvPr id="176" name="Oval 175"/>
                    <p:cNvSpPr/>
                    <p:nvPr/>
                  </p:nvSpPr>
                  <p:spPr>
                    <a:xfrm>
                      <a:off x="5898328" y="2688302"/>
                      <a:ext cx="351526" cy="380378"/>
                    </a:xfrm>
                    <a:prstGeom prst="ellipse">
                      <a:avLst/>
                    </a:prstGeom>
                    <a:solidFill>
                      <a:schemeClr val="bg2">
                        <a:lumMod val="50000"/>
                      </a:schemeClr>
                    </a:solidFill>
                    <a:ln>
                      <a:solidFill>
                        <a:schemeClr val="bg2">
                          <a:lumMod val="65000"/>
                        </a:schemeClr>
                      </a:solidFill>
                    </a:ln>
                    <a:scene3d>
                      <a:camera prst="orthographicFront"/>
                      <a:lightRig rig="threePt" dir="t"/>
                    </a:scene3d>
                    <a:sp3d>
                      <a:bevelT w="139700" h="139700" prst="divot"/>
                    </a:sp3d>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sz="1800"/>
                    </a:p>
                  </p:txBody>
                </p:sp>
                <p:sp>
                  <p:nvSpPr>
                    <p:cNvPr id="177" name="Oval 176"/>
                    <p:cNvSpPr/>
                    <p:nvPr/>
                  </p:nvSpPr>
                  <p:spPr>
                    <a:xfrm>
                      <a:off x="6423442" y="2832318"/>
                      <a:ext cx="201558" cy="192184"/>
                    </a:xfrm>
                    <a:prstGeom prst="ellipse">
                      <a:avLst/>
                    </a:prstGeom>
                    <a:solidFill>
                      <a:schemeClr val="accent1"/>
                    </a:solidFill>
                    <a:ln>
                      <a:solidFill>
                        <a:schemeClr val="accent1">
                          <a:lumMod val="75000"/>
                        </a:schemeClr>
                      </a:solidFill>
                    </a:ln>
                    <a:effectLst>
                      <a:glow rad="63500">
                        <a:schemeClr val="accent1">
                          <a:satMod val="175000"/>
                          <a:alpha val="40000"/>
                        </a:schemeClr>
                      </a:glo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
                <p:nvSpPr>
                  <p:cNvPr id="171" name="Oval 170"/>
                  <p:cNvSpPr/>
                  <p:nvPr/>
                </p:nvSpPr>
                <p:spPr>
                  <a:xfrm>
                    <a:off x="4425394" y="3792199"/>
                    <a:ext cx="201558" cy="192184"/>
                  </a:xfrm>
                  <a:prstGeom prst="ellipse">
                    <a:avLst/>
                  </a:prstGeom>
                  <a:solidFill>
                    <a:srgbClr val="FF0000"/>
                  </a:solidFill>
                  <a:ln>
                    <a:solidFill>
                      <a:srgbClr val="C00000"/>
                    </a:solidFill>
                  </a:ln>
                  <a:effectLst>
                    <a:glow rad="63500">
                      <a:srgbClr val="FF0000">
                        <a:alpha val="40000"/>
                      </a:srgb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72" name="Oval 171"/>
                  <p:cNvSpPr/>
                  <p:nvPr/>
                </p:nvSpPr>
                <p:spPr>
                  <a:xfrm>
                    <a:off x="3633306" y="3792199"/>
                    <a:ext cx="201558" cy="192184"/>
                  </a:xfrm>
                  <a:prstGeom prst="ellipse">
                    <a:avLst/>
                  </a:prstGeom>
                  <a:solidFill>
                    <a:schemeClr val="accent6"/>
                  </a:solidFill>
                  <a:ln>
                    <a:solidFill>
                      <a:schemeClr val="accent6">
                        <a:lumMod val="75000"/>
                      </a:schemeClr>
                    </a:solidFill>
                  </a:ln>
                  <a:effectLst>
                    <a:glow rad="63500">
                      <a:schemeClr val="accent6">
                        <a:satMod val="175000"/>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sp>
              <p:nvSpPr>
                <p:cNvPr id="21521" name="TextBox 162"/>
                <p:cNvSpPr txBox="1">
                  <a:spLocks noChangeArrowheads="1"/>
                </p:cNvSpPr>
                <p:nvPr/>
              </p:nvSpPr>
              <p:spPr bwMode="auto">
                <a:xfrm>
                  <a:off x="4958710" y="2492896"/>
                  <a:ext cx="1962176" cy="369332"/>
                </a:xfrm>
                <a:prstGeom prst="rect">
                  <a:avLst/>
                </a:prstGeom>
                <a:solidFill>
                  <a:srgbClr val="000000"/>
                </a:solidFill>
                <a:ln w="9525">
                  <a:noFill/>
                  <a:miter lim="800000"/>
                  <a:headEnd/>
                  <a:tailEnd/>
                </a:ln>
              </p:spPr>
              <p:txBody>
                <a:bodyPr>
                  <a:prstTxWarp prst="textNoShape">
                    <a:avLst/>
                  </a:prstTxWarp>
                  <a:spAutoFit/>
                </a:bodyPr>
                <a:lstStyle/>
                <a:p>
                  <a:pPr algn="ctr"/>
                  <a:r>
                    <a:rPr lang="en-US" sz="1800" b="1">
                      <a:solidFill>
                        <a:schemeClr val="bg1"/>
                      </a:solidFill>
                      <a:latin typeface="Calibri" pitchFamily="84" charset="0"/>
                      <a:ea typeface="Calibri" pitchFamily="84" charset="0"/>
                      <a:cs typeface="Calibri" pitchFamily="84" charset="0"/>
                    </a:rPr>
                    <a:t>Control Panel</a:t>
                  </a:r>
                </a:p>
              </p:txBody>
            </p:sp>
            <p:cxnSp>
              <p:nvCxnSpPr>
                <p:cNvPr id="164" name="Straight Arrow Connector 163"/>
                <p:cNvCxnSpPr/>
                <p:nvPr/>
              </p:nvCxnSpPr>
              <p:spPr>
                <a:xfrm flipV="1">
                  <a:off x="5666376" y="4797342"/>
                  <a:ext cx="0" cy="456458"/>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5247721" y="4793747"/>
                  <a:ext cx="0" cy="147360"/>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H="1">
                  <a:off x="5930507" y="3429766"/>
                  <a:ext cx="898403" cy="0"/>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a:off x="5015932" y="2993077"/>
                  <a:ext cx="0" cy="264170"/>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5015932" y="2993077"/>
                  <a:ext cx="1956722"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6828910" y="3429766"/>
                  <a:ext cx="0" cy="587645"/>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grpSp>
        </p:grpSp>
        <p:cxnSp>
          <p:nvCxnSpPr>
            <p:cNvPr id="218" name="Straight Connector 217"/>
            <p:cNvCxnSpPr/>
            <p:nvPr/>
          </p:nvCxnSpPr>
          <p:spPr>
            <a:xfrm>
              <a:off x="4266929" y="2106683"/>
              <a:ext cx="17462" cy="1700359"/>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stCxn id="21567" idx="3"/>
              <a:endCxn id="21521" idx="1"/>
            </p:cNvCxnSpPr>
            <p:nvPr/>
          </p:nvCxnSpPr>
          <p:spPr>
            <a:xfrm flipV="1">
              <a:off x="1893771" y="3983270"/>
              <a:ext cx="1096891" cy="7938"/>
            </a:xfrm>
            <a:prstGeom prst="line">
              <a:avLst/>
            </a:prstGeom>
            <a:ln w="571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90600"/>
          </a:xfrm>
          <a:prstGeom prst="rect">
            <a:avLst/>
          </a:prstGeom>
          <a:solidFill>
            <a:schemeClr val="accent5">
              <a:lumMod val="40000"/>
              <a:lumOff val="60000"/>
            </a:schemeClr>
          </a:solidFill>
          <a:ln>
            <a:noFill/>
          </a:ln>
          <a:effectLst>
            <a:reflection stA="0" endPos="49000" dist="635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chemeClr val="tx1"/>
                </a:solidFill>
                <a:latin typeface="Calibri" pitchFamily="34" charset="0"/>
                <a:cs typeface="Calibri" pitchFamily="34" charset="0"/>
              </a:rPr>
              <a:t>Feedback Mechanism and Fail-Safe</a:t>
            </a:r>
          </a:p>
        </p:txBody>
      </p:sp>
      <p:sp>
        <p:nvSpPr>
          <p:cNvPr id="6" name="Rectangle 5"/>
          <p:cNvSpPr/>
          <p:nvPr/>
        </p:nvSpPr>
        <p:spPr>
          <a:xfrm>
            <a:off x="-36513" y="990600"/>
            <a:ext cx="9170988" cy="4886325"/>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latin typeface="Calibri" pitchFamily="34" charset="0"/>
              <a:cs typeface="Calibri" pitchFamily="34" charset="0"/>
            </a:endParaRPr>
          </a:p>
        </p:txBody>
      </p:sp>
      <p:pic>
        <p:nvPicPr>
          <p:cNvPr id="23555" name="Picture 2"/>
          <p:cNvPicPr>
            <a:picLocks noChangeAspect="1" noChangeArrowheads="1"/>
          </p:cNvPicPr>
          <p:nvPr/>
        </p:nvPicPr>
        <p:blipFill>
          <a:blip r:embed="rId3"/>
          <a:srcRect/>
          <a:stretch>
            <a:fillRect/>
          </a:stretch>
        </p:blipFill>
        <p:spPr bwMode="auto">
          <a:xfrm>
            <a:off x="0" y="5943600"/>
            <a:ext cx="1447800" cy="914400"/>
          </a:xfrm>
          <a:prstGeom prst="rect">
            <a:avLst/>
          </a:prstGeom>
          <a:noFill/>
          <a:ln w="9525">
            <a:noFill/>
            <a:miter lim="800000"/>
            <a:headEnd/>
            <a:tailEnd/>
          </a:ln>
        </p:spPr>
      </p:pic>
      <p:pic>
        <p:nvPicPr>
          <p:cNvPr id="23556" name="Picture 2" descr="D:\Documents\DS\Midterm Presentation\bottom right address.PNG"/>
          <p:cNvPicPr>
            <a:picLocks noChangeAspect="1" noChangeArrowheads="1"/>
          </p:cNvPicPr>
          <p:nvPr/>
        </p:nvPicPr>
        <p:blipFill>
          <a:blip r:embed="rId4"/>
          <a:srcRect/>
          <a:stretch>
            <a:fillRect/>
          </a:stretch>
        </p:blipFill>
        <p:spPr bwMode="auto">
          <a:xfrm>
            <a:off x="5440363" y="5915025"/>
            <a:ext cx="3694112" cy="942975"/>
          </a:xfrm>
          <a:prstGeom prst="rect">
            <a:avLst/>
          </a:prstGeom>
          <a:noFill/>
          <a:ln w="9525">
            <a:noFill/>
            <a:miter lim="800000"/>
            <a:headEnd/>
            <a:tailEnd/>
          </a:ln>
        </p:spPr>
      </p:pic>
      <p:sp>
        <p:nvSpPr>
          <p:cNvPr id="3" name="TextBox 2"/>
          <p:cNvSpPr txBox="1"/>
          <p:nvPr/>
        </p:nvSpPr>
        <p:spPr>
          <a:xfrm>
            <a:off x="2578100" y="4157663"/>
            <a:ext cx="1106488" cy="396875"/>
          </a:xfrm>
          <a:prstGeom prst="rect">
            <a:avLst/>
          </a:prstGeom>
          <a:solidFill>
            <a:schemeClr val="accent3"/>
          </a:solidFill>
        </p:spPr>
        <p:txBody>
          <a:bodyPr>
            <a:spAutoFit/>
          </a:bodyPr>
          <a:lstStyle/>
          <a:p>
            <a:pPr algn="ctr">
              <a:defRPr/>
            </a:pPr>
            <a:r>
              <a:rPr lang="en-US" sz="2000" dirty="0" err="1">
                <a:latin typeface="Calibri" pitchFamily="34" charset="0"/>
                <a:ea typeface="ＭＳ Ｐゴシック" pitchFamily="-123" charset="-128"/>
                <a:cs typeface="Calibri" pitchFamily="34" charset="0"/>
              </a:rPr>
              <a:t>Arduino</a:t>
            </a:r>
            <a:endParaRPr lang="en-US" sz="2000" dirty="0">
              <a:latin typeface="Calibri" pitchFamily="34" charset="0"/>
              <a:ea typeface="ＭＳ Ｐゴシック" pitchFamily="-123" charset="-128"/>
              <a:cs typeface="Calibri" pitchFamily="34" charset="0"/>
            </a:endParaRPr>
          </a:p>
        </p:txBody>
      </p:sp>
      <p:sp>
        <p:nvSpPr>
          <p:cNvPr id="4" name="TextBox 3"/>
          <p:cNvSpPr txBox="1"/>
          <p:nvPr/>
        </p:nvSpPr>
        <p:spPr>
          <a:xfrm>
            <a:off x="2411413" y="4949825"/>
            <a:ext cx="1439862" cy="400050"/>
          </a:xfrm>
          <a:prstGeom prst="rect">
            <a:avLst/>
          </a:prstGeom>
          <a:solidFill>
            <a:schemeClr val="accent3"/>
          </a:solidFill>
        </p:spPr>
        <p:txBody>
          <a:bodyPr>
            <a:spAutoFit/>
          </a:bodyPr>
          <a:lstStyle/>
          <a:p>
            <a:pPr algn="ctr">
              <a:defRPr/>
            </a:pPr>
            <a:r>
              <a:rPr lang="en-US" sz="2000" dirty="0">
                <a:latin typeface="Calibri" pitchFamily="34" charset="0"/>
                <a:ea typeface="ＭＳ Ｐゴシック" pitchFamily="-123" charset="-128"/>
                <a:cs typeface="Calibri" pitchFamily="34" charset="0"/>
              </a:rPr>
              <a:t>Comparator</a:t>
            </a:r>
          </a:p>
        </p:txBody>
      </p:sp>
      <p:sp>
        <p:nvSpPr>
          <p:cNvPr id="7" name="TextBox 6"/>
          <p:cNvSpPr txBox="1"/>
          <p:nvPr/>
        </p:nvSpPr>
        <p:spPr>
          <a:xfrm>
            <a:off x="4543425" y="4437063"/>
            <a:ext cx="820738" cy="400050"/>
          </a:xfrm>
          <a:prstGeom prst="rect">
            <a:avLst/>
          </a:prstGeom>
          <a:solidFill>
            <a:schemeClr val="accent3">
              <a:lumMod val="75000"/>
            </a:schemeClr>
          </a:solidFill>
        </p:spPr>
        <p:txBody>
          <a:bodyPr>
            <a:spAutoFit/>
          </a:bodyPr>
          <a:lstStyle/>
          <a:p>
            <a:pPr algn="ctr">
              <a:defRPr/>
            </a:pPr>
            <a:r>
              <a:rPr lang="en-US" sz="2000" dirty="0">
                <a:latin typeface="Calibri" pitchFamily="34" charset="0"/>
                <a:ea typeface="ＭＳ Ｐゴシック" pitchFamily="-123" charset="-128"/>
                <a:cs typeface="Calibri" pitchFamily="34" charset="0"/>
              </a:rPr>
              <a:t>Relay</a:t>
            </a:r>
          </a:p>
        </p:txBody>
      </p:sp>
      <p:sp>
        <p:nvSpPr>
          <p:cNvPr id="8" name="TextBox 7"/>
          <p:cNvSpPr txBox="1"/>
          <p:nvPr/>
        </p:nvSpPr>
        <p:spPr>
          <a:xfrm>
            <a:off x="6084888" y="4298950"/>
            <a:ext cx="1008062" cy="708025"/>
          </a:xfrm>
          <a:prstGeom prst="rect">
            <a:avLst/>
          </a:prstGeom>
          <a:solidFill>
            <a:schemeClr val="accent3">
              <a:lumMod val="75000"/>
            </a:schemeClr>
          </a:solidFill>
        </p:spPr>
        <p:txBody>
          <a:bodyPr>
            <a:spAutoFit/>
          </a:bodyPr>
          <a:lstStyle/>
          <a:p>
            <a:pPr algn="ctr">
              <a:defRPr/>
            </a:pPr>
            <a:r>
              <a:rPr lang="en-US" sz="2000" dirty="0">
                <a:latin typeface="Calibri" pitchFamily="34" charset="0"/>
                <a:ea typeface="ＭＳ Ｐゴシック" pitchFamily="-123" charset="-128"/>
                <a:cs typeface="Calibri" pitchFamily="34" charset="0"/>
              </a:rPr>
              <a:t>Manual switch</a:t>
            </a:r>
          </a:p>
        </p:txBody>
      </p:sp>
      <p:sp>
        <p:nvSpPr>
          <p:cNvPr id="9" name="TextBox 8"/>
          <p:cNvSpPr txBox="1"/>
          <p:nvPr/>
        </p:nvSpPr>
        <p:spPr>
          <a:xfrm>
            <a:off x="7885113" y="4437063"/>
            <a:ext cx="1177925" cy="523875"/>
          </a:xfrm>
          <a:prstGeom prst="rect">
            <a:avLst/>
          </a:prstGeom>
          <a:solidFill>
            <a:schemeClr val="accent3">
              <a:lumMod val="50000"/>
            </a:schemeClr>
          </a:solidFill>
        </p:spPr>
        <p:txBody>
          <a:bodyPr>
            <a:spAutoFit/>
          </a:bodyPr>
          <a:lstStyle/>
          <a:p>
            <a:pPr algn="ctr">
              <a:defRPr/>
            </a:pPr>
            <a:r>
              <a:rPr lang="en-US" sz="2800" dirty="0">
                <a:latin typeface="Calibri" pitchFamily="34" charset="0"/>
                <a:ea typeface="ＭＳ Ｐゴシック" pitchFamily="-123" charset="-128"/>
                <a:cs typeface="Calibri" pitchFamily="34" charset="0"/>
              </a:rPr>
              <a:t>Heater</a:t>
            </a:r>
          </a:p>
        </p:txBody>
      </p:sp>
      <p:sp>
        <p:nvSpPr>
          <p:cNvPr id="10" name="Right Arrow 9"/>
          <p:cNvSpPr/>
          <p:nvPr/>
        </p:nvSpPr>
        <p:spPr>
          <a:xfrm>
            <a:off x="3906838" y="4437063"/>
            <a:ext cx="449262" cy="4222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4" name="Right Arrow 13"/>
          <p:cNvSpPr/>
          <p:nvPr/>
        </p:nvSpPr>
        <p:spPr>
          <a:xfrm>
            <a:off x="5480050" y="4429125"/>
            <a:ext cx="431800" cy="4302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5" name="Right Arrow 14"/>
          <p:cNvSpPr/>
          <p:nvPr/>
        </p:nvSpPr>
        <p:spPr>
          <a:xfrm>
            <a:off x="7248525" y="4465638"/>
            <a:ext cx="492125" cy="393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 name="TextBox 10"/>
          <p:cNvSpPr txBox="1"/>
          <p:nvPr/>
        </p:nvSpPr>
        <p:spPr>
          <a:xfrm>
            <a:off x="107950" y="4097338"/>
            <a:ext cx="1470025" cy="400050"/>
          </a:xfrm>
          <a:prstGeom prst="rect">
            <a:avLst/>
          </a:prstGeom>
          <a:solidFill>
            <a:schemeClr val="accent3">
              <a:lumMod val="60000"/>
              <a:lumOff val="40000"/>
            </a:schemeClr>
          </a:solidFill>
        </p:spPr>
        <p:txBody>
          <a:bodyPr>
            <a:spAutoFit/>
          </a:bodyPr>
          <a:lstStyle/>
          <a:p>
            <a:pPr algn="ctr">
              <a:defRPr/>
            </a:pPr>
            <a:r>
              <a:rPr lang="en-US" sz="2000" dirty="0">
                <a:latin typeface="Calibri" pitchFamily="34" charset="0"/>
                <a:ea typeface="ＭＳ Ｐゴシック" pitchFamily="-123" charset="-128"/>
                <a:cs typeface="Calibri" pitchFamily="34" charset="0"/>
              </a:rPr>
              <a:t>Thermistors</a:t>
            </a:r>
          </a:p>
        </p:txBody>
      </p:sp>
      <p:sp>
        <p:nvSpPr>
          <p:cNvPr id="17" name="TextBox 16"/>
          <p:cNvSpPr txBox="1"/>
          <p:nvPr/>
        </p:nvSpPr>
        <p:spPr>
          <a:xfrm>
            <a:off x="107950" y="4799013"/>
            <a:ext cx="1470025" cy="708025"/>
          </a:xfrm>
          <a:prstGeom prst="rect">
            <a:avLst/>
          </a:prstGeom>
          <a:solidFill>
            <a:schemeClr val="accent3">
              <a:lumMod val="60000"/>
              <a:lumOff val="40000"/>
            </a:schemeClr>
          </a:solidFill>
        </p:spPr>
        <p:txBody>
          <a:bodyPr>
            <a:spAutoFit/>
          </a:bodyPr>
          <a:lstStyle/>
          <a:p>
            <a:pPr algn="ctr">
              <a:defRPr/>
            </a:pPr>
            <a:r>
              <a:rPr lang="en-US" sz="2000" dirty="0">
                <a:latin typeface="Calibri" pitchFamily="34" charset="0"/>
                <a:ea typeface="ＭＳ Ｐゴシック" pitchFamily="-123" charset="-128"/>
                <a:cs typeface="Calibri" pitchFamily="34" charset="0"/>
              </a:rPr>
              <a:t>Feedback Thermistor</a:t>
            </a:r>
          </a:p>
        </p:txBody>
      </p:sp>
      <p:sp>
        <p:nvSpPr>
          <p:cNvPr id="19" name="Right Arrow 18"/>
          <p:cNvSpPr/>
          <p:nvPr/>
        </p:nvSpPr>
        <p:spPr>
          <a:xfrm>
            <a:off x="1757363" y="5030788"/>
            <a:ext cx="438150" cy="219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cxnSp>
        <p:nvCxnSpPr>
          <p:cNvPr id="18" name="Straight Arrow Connector 17"/>
          <p:cNvCxnSpPr/>
          <p:nvPr/>
        </p:nvCxnSpPr>
        <p:spPr>
          <a:xfrm flipV="1">
            <a:off x="1757363" y="4525963"/>
            <a:ext cx="582612" cy="2809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29" name="Diagram 28"/>
          <p:cNvGraphicFramePr/>
          <p:nvPr/>
        </p:nvGraphicFramePr>
        <p:xfrm>
          <a:off x="2915072" y="1556792"/>
          <a:ext cx="2952328" cy="2304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3" name="Right Arrow 32"/>
          <p:cNvSpPr/>
          <p:nvPr/>
        </p:nvSpPr>
        <p:spPr>
          <a:xfrm>
            <a:off x="1758950" y="4248150"/>
            <a:ext cx="438150" cy="2190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4" grpId="0" animBg="1"/>
      <p:bldP spid="15" grpId="0" animBg="1"/>
      <p:bldP spid="19" grpId="0" animBg="1"/>
      <p:bldGraphic spid="29"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990600"/>
          </a:xfrm>
          <a:prstGeom prst="rect">
            <a:avLst/>
          </a:prstGeom>
          <a:solidFill>
            <a:schemeClr val="accent5">
              <a:lumMod val="40000"/>
              <a:lumOff val="60000"/>
            </a:schemeClr>
          </a:solidFill>
          <a:ln>
            <a:noFill/>
          </a:ln>
          <a:effectLst>
            <a:reflection stA="0" endPos="49000" dist="635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solidFill>
                  <a:schemeClr val="tx1"/>
                </a:solidFill>
                <a:latin typeface="Calibri" pitchFamily="34" charset="0"/>
                <a:cs typeface="Calibri" pitchFamily="34" charset="0"/>
              </a:rPr>
              <a:t>Current Prototype</a:t>
            </a:r>
          </a:p>
        </p:txBody>
      </p:sp>
      <p:sp>
        <p:nvSpPr>
          <p:cNvPr id="6" name="Rectangle 5"/>
          <p:cNvSpPr/>
          <p:nvPr/>
        </p:nvSpPr>
        <p:spPr>
          <a:xfrm>
            <a:off x="0" y="1003300"/>
            <a:ext cx="5410200" cy="4864100"/>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latin typeface="Calibri" pitchFamily="34" charset="0"/>
              <a:cs typeface="Calibri" pitchFamily="34" charset="0"/>
            </a:endParaRPr>
          </a:p>
        </p:txBody>
      </p:sp>
      <p:pic>
        <p:nvPicPr>
          <p:cNvPr id="25603" name="Picture 2"/>
          <p:cNvPicPr>
            <a:picLocks noChangeAspect="1" noChangeArrowheads="1"/>
          </p:cNvPicPr>
          <p:nvPr/>
        </p:nvPicPr>
        <p:blipFill>
          <a:blip r:embed="rId3"/>
          <a:srcRect/>
          <a:stretch>
            <a:fillRect/>
          </a:stretch>
        </p:blipFill>
        <p:spPr bwMode="auto">
          <a:xfrm>
            <a:off x="0" y="5943600"/>
            <a:ext cx="1447800" cy="914400"/>
          </a:xfrm>
          <a:prstGeom prst="rect">
            <a:avLst/>
          </a:prstGeom>
          <a:noFill/>
          <a:ln w="9525">
            <a:noFill/>
            <a:miter lim="800000"/>
            <a:headEnd/>
            <a:tailEnd/>
          </a:ln>
        </p:spPr>
      </p:pic>
      <p:pic>
        <p:nvPicPr>
          <p:cNvPr id="25604" name="Picture 2" descr="D:\Documents\DS\Midterm Presentation\bottom right address.PNG"/>
          <p:cNvPicPr>
            <a:picLocks noChangeAspect="1" noChangeArrowheads="1"/>
          </p:cNvPicPr>
          <p:nvPr/>
        </p:nvPicPr>
        <p:blipFill>
          <a:blip r:embed="rId4"/>
          <a:srcRect/>
          <a:stretch>
            <a:fillRect/>
          </a:stretch>
        </p:blipFill>
        <p:spPr bwMode="auto">
          <a:xfrm>
            <a:off x="5440363" y="5915025"/>
            <a:ext cx="3694112" cy="942975"/>
          </a:xfrm>
          <a:prstGeom prst="rect">
            <a:avLst/>
          </a:prstGeom>
          <a:noFill/>
          <a:ln w="9525">
            <a:noFill/>
            <a:miter lim="800000"/>
            <a:headEnd/>
            <a:tailEnd/>
          </a:ln>
        </p:spPr>
      </p:pic>
      <p:pic>
        <p:nvPicPr>
          <p:cNvPr id="25605" name="Picture 1"/>
          <p:cNvPicPr>
            <a:picLocks noChangeAspect="1"/>
          </p:cNvPicPr>
          <p:nvPr/>
        </p:nvPicPr>
        <p:blipFill>
          <a:blip r:embed="rId5"/>
          <a:srcRect/>
          <a:stretch>
            <a:fillRect/>
          </a:stretch>
        </p:blipFill>
        <p:spPr bwMode="auto">
          <a:xfrm>
            <a:off x="228600" y="1484313"/>
            <a:ext cx="3209925" cy="3983037"/>
          </a:xfrm>
          <a:prstGeom prst="rect">
            <a:avLst/>
          </a:prstGeom>
          <a:noFill/>
          <a:ln w="9525">
            <a:noFill/>
            <a:miter lim="800000"/>
            <a:headEnd/>
            <a:tailEnd/>
          </a:ln>
        </p:spPr>
      </p:pic>
      <p:sp>
        <p:nvSpPr>
          <p:cNvPr id="25606" name="TextBox 8"/>
          <p:cNvSpPr txBox="1">
            <a:spLocks noChangeArrowheads="1"/>
          </p:cNvSpPr>
          <p:nvPr/>
        </p:nvSpPr>
        <p:spPr bwMode="auto">
          <a:xfrm>
            <a:off x="0" y="1022350"/>
            <a:ext cx="5472113" cy="461963"/>
          </a:xfrm>
          <a:prstGeom prst="rect">
            <a:avLst/>
          </a:prstGeom>
          <a:noFill/>
          <a:ln w="9525">
            <a:noFill/>
            <a:miter lim="800000"/>
            <a:headEnd/>
            <a:tailEnd/>
          </a:ln>
        </p:spPr>
        <p:txBody>
          <a:bodyPr>
            <a:prstTxWarp prst="textNoShape">
              <a:avLst/>
            </a:prstTxWarp>
            <a:spAutoFit/>
          </a:bodyPr>
          <a:lstStyle/>
          <a:p>
            <a:pPr marL="285750" lvl="1" indent="-285750">
              <a:buFont typeface="Wingdings" pitchFamily="84" charset="2"/>
              <a:buChar char="Ø"/>
            </a:pPr>
            <a:r>
              <a:rPr lang="en-US" b="1">
                <a:latin typeface="Calibri" pitchFamily="84" charset="0"/>
                <a:ea typeface="Calibri" pitchFamily="84" charset="0"/>
                <a:cs typeface="Calibri" pitchFamily="84" charset="0"/>
              </a:rPr>
              <a:t>Side View</a:t>
            </a:r>
            <a:endParaRPr lang="en-US" sz="2000">
              <a:latin typeface="Calibri" pitchFamily="84" charset="0"/>
              <a:ea typeface="Calibri" pitchFamily="84" charset="0"/>
              <a:cs typeface="Calibri" pitchFamily="8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S101915334">
  <a:themeElements>
    <a:clrScheme name="lharris_healthcare_presentation">
      <a:dk1>
        <a:srgbClr val="000000"/>
      </a:dk1>
      <a:lt1>
        <a:srgbClr val="FFFFFF"/>
      </a:lt1>
      <a:dk2>
        <a:srgbClr val="262626"/>
      </a:dk2>
      <a:lt2>
        <a:srgbClr val="FFFFFF"/>
      </a:lt2>
      <a:accent1>
        <a:srgbClr val="FFC20E"/>
      </a:accent1>
      <a:accent2>
        <a:srgbClr val="FAAEE3"/>
      </a:accent2>
      <a:accent3>
        <a:srgbClr val="CEE39F"/>
      </a:accent3>
      <a:accent4>
        <a:srgbClr val="36363E"/>
      </a:accent4>
      <a:accent5>
        <a:srgbClr val="3FAEDE"/>
      </a:accent5>
      <a:accent6>
        <a:srgbClr val="B5D55B"/>
      </a:accent6>
      <a:hlink>
        <a:srgbClr val="3FAEDE"/>
      </a:hlink>
      <a:folHlink>
        <a:srgbClr val="B5D55B"/>
      </a:folHlink>
    </a:clrScheme>
    <a:fontScheme name="lharris_travel">
      <a:majorFont>
        <a:latin typeface="times new roman"/>
        <a:ea typeface=""/>
        <a:cs typeface=""/>
      </a:majorFont>
      <a:minorFont>
        <a:latin typeface="Trebus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2019</TotalTime>
  <Words>2993</Words>
  <Application>Microsoft Office PowerPoint</Application>
  <PresentationFormat>On-screen Show (4:3)</PresentationFormat>
  <Paragraphs>387</Paragraphs>
  <Slides>18</Slides>
  <Notes>18</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TS101915334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kvv2103</dc:creator>
  <cp:lastModifiedBy>Default</cp:lastModifiedBy>
  <cp:revision>436</cp:revision>
  <cp:lastPrinted>2012-03-08T12:42:08Z</cp:lastPrinted>
  <dcterms:modified xsi:type="dcterms:W3CDTF">2012-03-27T03:45:56Z</dcterms:modified>
</cp:coreProperties>
</file>